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340" r:id="rId2"/>
    <p:sldId id="284" r:id="rId3"/>
    <p:sldId id="285" r:id="rId4"/>
    <p:sldId id="283" r:id="rId5"/>
    <p:sldId id="341" r:id="rId6"/>
    <p:sldId id="256" r:id="rId7"/>
    <p:sldId id="351" r:id="rId8"/>
    <p:sldId id="288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2" r:id="rId17"/>
    <p:sldId id="353" r:id="rId18"/>
    <p:sldId id="354" r:id="rId19"/>
    <p:sldId id="355" r:id="rId20"/>
    <p:sldId id="356" r:id="rId21"/>
    <p:sldId id="343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8" r:id="rId30"/>
    <p:sldId id="366" r:id="rId31"/>
    <p:sldId id="367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57" r:id="rId41"/>
    <p:sldId id="358" r:id="rId42"/>
    <p:sldId id="289" r:id="rId43"/>
    <p:sldId id="324" r:id="rId44"/>
    <p:sldId id="291" r:id="rId45"/>
    <p:sldId id="308" r:id="rId46"/>
    <p:sldId id="307" r:id="rId47"/>
    <p:sldId id="306" r:id="rId48"/>
    <p:sldId id="292" r:id="rId49"/>
    <p:sldId id="293" r:id="rId50"/>
    <p:sldId id="294" r:id="rId51"/>
    <p:sldId id="295" r:id="rId52"/>
    <p:sldId id="296" r:id="rId53"/>
    <p:sldId id="304" r:id="rId54"/>
    <p:sldId id="305" r:id="rId55"/>
    <p:sldId id="328" r:id="rId56"/>
    <p:sldId id="331" r:id="rId57"/>
    <p:sldId id="298" r:id="rId58"/>
    <p:sldId id="297" r:id="rId59"/>
    <p:sldId id="299" r:id="rId60"/>
    <p:sldId id="300" r:id="rId61"/>
    <p:sldId id="301" r:id="rId62"/>
    <p:sldId id="302" r:id="rId63"/>
    <p:sldId id="303" r:id="rId64"/>
    <p:sldId id="320" r:id="rId65"/>
    <p:sldId id="270" r:id="rId66"/>
    <p:sldId id="321" r:id="rId67"/>
    <p:sldId id="322" r:id="rId68"/>
    <p:sldId id="323" r:id="rId69"/>
    <p:sldId id="327" r:id="rId70"/>
    <p:sldId id="329" r:id="rId71"/>
    <p:sldId id="330" r:id="rId72"/>
    <p:sldId id="332" r:id="rId73"/>
    <p:sldId id="333" r:id="rId74"/>
    <p:sldId id="326" r:id="rId75"/>
    <p:sldId id="334" r:id="rId76"/>
    <p:sldId id="325" r:id="rId77"/>
    <p:sldId id="336" r:id="rId78"/>
    <p:sldId id="335" r:id="rId79"/>
    <p:sldId id="337" r:id="rId80"/>
    <p:sldId id="338" r:id="rId81"/>
    <p:sldId id="339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0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0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C098D9F-039E-4437-BECE-BA5F7C4C94F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FDD207-9885-474E-A2C8-7EE4A9EE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Review			                 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54335" y="1779972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da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verduras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las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Unscramble the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me/ el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no/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la/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comida/ me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Da/ me/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 las/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verduras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las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         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8292" y="2265299"/>
            <a:ext cx="5717522" cy="439068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dibujar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bicicleta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5" y="748892"/>
            <a:ext cx="1159595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 Use the verb “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gustar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to say what everyone enjoys doing.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5" y="2204427"/>
            <a:ext cx="8285689" cy="4653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(You like to run.) 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y Ela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63" y="2016881"/>
            <a:ext cx="991597" cy="906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8" y="2771552"/>
            <a:ext cx="938885" cy="1017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93" y="3351581"/>
            <a:ext cx="1009402" cy="1284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95" y="4436758"/>
            <a:ext cx="1195125" cy="1254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19" y="5499871"/>
            <a:ext cx="1043020" cy="1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7926" y="2736111"/>
            <a:ext cx="7315200" cy="382772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navegar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solo.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dibujar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y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béisbol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y Roxana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correct form of “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querer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to state what people want to do.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3905" y="1481931"/>
            <a:ext cx="8691621" cy="25083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(</a:t>
            </a:r>
            <a:r>
              <a:rPr 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surf the Internet).</a:t>
            </a:r>
          </a:p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dibujar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béisbol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y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y Roxana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7926" y="2736111"/>
            <a:ext cx="7315200" cy="382772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escuchar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complete sentence using the words to say what Juan </a:t>
            </a:r>
            <a:r>
              <a:rPr lang="en-US" sz="32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 and </a:t>
            </a:r>
            <a:r>
              <a:rPr lang="en-US" sz="32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whom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3905" y="1914950"/>
            <a:ext cx="8691621" cy="25083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likes to sing with 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(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likes to sing with you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escuchar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88670" indent="-742950">
              <a:buFont typeface="Corbel" pitchFamily="34" charset="0"/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Vocab/Grammar 1         		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43" y="884464"/>
            <a:ext cx="11729478" cy="5693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letter to your pen pal.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742" y="2105246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42" y="1871612"/>
            <a:ext cx="60139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Ask whether he/she likes to do a certain thing.</a:t>
            </a:r>
          </a:p>
          <a:p>
            <a:r>
              <a:rPr lang="en-US" sz="4000" b="1" u="sng" dirty="0"/>
              <a:t>¿</a:t>
            </a:r>
            <a:r>
              <a:rPr lang="en-US" sz="4000" b="1" u="sng" dirty="0" err="1"/>
              <a:t>Te</a:t>
            </a:r>
            <a:r>
              <a:rPr lang="en-US" sz="4000" b="1" u="sng" dirty="0"/>
              <a:t> </a:t>
            </a:r>
            <a:r>
              <a:rPr lang="en-US" sz="4000" b="1" u="sng" dirty="0" err="1"/>
              <a:t>gusta</a:t>
            </a:r>
            <a:r>
              <a:rPr lang="en-US" sz="4000" b="1" u="sng" dirty="0"/>
              <a:t> </a:t>
            </a:r>
            <a:r>
              <a:rPr lang="en-US" sz="4000" b="1" u="sng" dirty="0" err="1"/>
              <a:t>correr</a:t>
            </a:r>
            <a:r>
              <a:rPr lang="en-US" sz="4000" b="1" u="sng" dirty="0"/>
              <a:t>?</a:t>
            </a:r>
            <a:endParaRPr lang="en-US" sz="1100" dirty="0"/>
          </a:p>
          <a:p>
            <a:r>
              <a:rPr lang="en-US" sz="2400" b="1" dirty="0">
                <a:solidFill>
                  <a:srgbClr val="00B050"/>
                </a:solidFill>
              </a:rPr>
              <a:t>Say whether you like to do the same thing.</a:t>
            </a:r>
          </a:p>
          <a:p>
            <a:r>
              <a:rPr lang="en-US" sz="4000" b="1" u="sng" dirty="0"/>
              <a:t>Me </a:t>
            </a:r>
            <a:r>
              <a:rPr lang="en-US" sz="4000" b="1" u="sng" dirty="0" err="1"/>
              <a:t>gusta</a:t>
            </a:r>
            <a:r>
              <a:rPr lang="en-US" sz="4000" b="1" u="sng" dirty="0"/>
              <a:t> </a:t>
            </a:r>
            <a:r>
              <a:rPr lang="en-US" sz="4000" b="1" u="sng" dirty="0" err="1"/>
              <a:t>correr</a:t>
            </a:r>
            <a:r>
              <a:rPr lang="en-US" sz="4000" b="1" u="sng" dirty="0"/>
              <a:t>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Mention something you like to do with your friends.</a:t>
            </a:r>
          </a:p>
          <a:p>
            <a:r>
              <a:rPr lang="en-US" sz="4400" b="1" u="sng" dirty="0"/>
              <a:t>Me </a:t>
            </a:r>
            <a:r>
              <a:rPr lang="en-US" sz="4400" b="1" u="sng" dirty="0" err="1"/>
              <a:t>gusta</a:t>
            </a:r>
            <a:r>
              <a:rPr lang="en-US" sz="4400" b="1" u="sng" dirty="0"/>
              <a:t> </a:t>
            </a:r>
            <a:r>
              <a:rPr lang="en-US" sz="4400" b="1" u="sng" dirty="0" err="1"/>
              <a:t>ir</a:t>
            </a:r>
            <a:r>
              <a:rPr lang="en-US" sz="4400" b="1" u="sng" dirty="0"/>
              <a:t> de </a:t>
            </a:r>
            <a:r>
              <a:rPr lang="en-US" sz="4400" b="1" u="sng" dirty="0" err="1"/>
              <a:t>compras</a:t>
            </a:r>
            <a:r>
              <a:rPr lang="en-US" sz="4400" b="1" u="sng" dirty="0"/>
              <a:t> con </a:t>
            </a:r>
            <a:r>
              <a:rPr lang="en-US" sz="4400" b="1" u="sng" dirty="0" err="1"/>
              <a:t>mis</a:t>
            </a:r>
            <a:r>
              <a:rPr lang="en-US" sz="4400" b="1" u="sng" dirty="0"/>
              <a:t> amigos.</a:t>
            </a:r>
            <a:endParaRPr lang="en-US" sz="4400" dirty="0">
              <a:solidFill>
                <a:srgbClr val="C00000"/>
              </a:solidFill>
            </a:endParaRPr>
          </a:p>
          <a:p>
            <a:endParaRPr lang="en-US" sz="4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3193" y="2452420"/>
            <a:ext cx="5748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Mention what you don’t like to do.</a:t>
            </a:r>
          </a:p>
          <a:p>
            <a:r>
              <a:rPr lang="en-US" sz="4000" b="1" u="sng" dirty="0"/>
              <a:t>No me </a:t>
            </a:r>
            <a:r>
              <a:rPr lang="en-US" sz="4000" b="1" u="sng" dirty="0" err="1"/>
              <a:t>gusta</a:t>
            </a:r>
            <a:r>
              <a:rPr lang="en-US" sz="4000" b="1" u="sng" dirty="0"/>
              <a:t> </a:t>
            </a:r>
            <a:r>
              <a:rPr lang="en-US" sz="4000" b="1" u="sng" dirty="0" err="1"/>
              <a:t>pasar</a:t>
            </a:r>
            <a:r>
              <a:rPr lang="en-US" sz="4000" b="1" u="sng" dirty="0"/>
              <a:t> el </a:t>
            </a:r>
            <a:r>
              <a:rPr lang="en-US" sz="4000" b="1" u="sng" dirty="0" err="1"/>
              <a:t>rato</a:t>
            </a:r>
            <a:r>
              <a:rPr lang="en-US" sz="4000" b="1" u="sng" dirty="0"/>
              <a:t> sola.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Tell him/her what you WANT to do on Sunday.</a:t>
            </a:r>
            <a:endParaRPr lang="en-US" sz="2400" dirty="0"/>
          </a:p>
          <a:p>
            <a:r>
              <a:rPr lang="en-US" sz="3200" b="1" u="sng" dirty="0" err="1"/>
              <a:t>Yo</a:t>
            </a:r>
            <a:r>
              <a:rPr lang="en-US" sz="3200" b="1" u="sng" dirty="0"/>
              <a:t> </a:t>
            </a:r>
            <a:r>
              <a:rPr lang="en-US" sz="3200" b="1" u="sng" dirty="0" err="1"/>
              <a:t>quiero</a:t>
            </a:r>
            <a:r>
              <a:rPr lang="en-US" sz="3200" b="1" u="sng" dirty="0"/>
              <a:t> leer </a:t>
            </a:r>
            <a:r>
              <a:rPr lang="en-US" sz="3200" b="1" u="sng" dirty="0" err="1"/>
              <a:t>novelas</a:t>
            </a:r>
            <a:r>
              <a:rPr lang="en-US" sz="3200" b="1" u="sng" dirty="0"/>
              <a:t> el </a:t>
            </a:r>
            <a:r>
              <a:rPr lang="en-US" sz="3200" b="1" u="sng" dirty="0" err="1"/>
              <a:t>domingo</a:t>
            </a:r>
            <a:r>
              <a:rPr lang="en-US" sz="3200" b="1" u="sng" dirty="0"/>
              <a:t>.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28743" y="20519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143" y="22043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            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71874" y="2357448"/>
            <a:ext cx="3144442" cy="4390682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illogical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5" y="748892"/>
            <a:ext cx="1159595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if the following statements are logical or illogical.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5" y="2204427"/>
            <a:ext cx="8285689" cy="4653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entrenamiento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descansar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piano.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gimnasio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hablar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teléfono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964" y="4318986"/>
            <a:ext cx="11443681" cy="2388531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to the pool and sometimes I go to the beach.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go to the park when it’s good weather.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it’s bad weather, I don’t go anywhere.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never go to dance because I don’t like it.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want to eat!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conversation in Spanish and translate it into English.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38965" y="1482394"/>
            <a:ext cx="11804035" cy="27767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playa.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ninguna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¡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comer!</a:t>
            </a:r>
          </a:p>
        </p:txBody>
      </p:sp>
    </p:spTree>
    <p:extLst>
      <p:ext uri="{BB962C8B-B14F-4D97-AF65-F5344CB8AC3E}">
        <p14:creationId xmlns:p14="http://schemas.microsoft.com/office/powerpoint/2010/main" val="41102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353" y="4230184"/>
            <a:ext cx="6928728" cy="2388531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béisbol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lunes.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cine.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lunes 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miércoles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 in complete Spanish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41316" y="2603829"/>
            <a:ext cx="11804035" cy="24598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béisbol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lunes?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¿Con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Adónde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domingos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miércoles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29499"/>
              </p:ext>
            </p:extLst>
          </p:nvPr>
        </p:nvGraphicFramePr>
        <p:xfrm>
          <a:off x="622300" y="1422507"/>
          <a:ext cx="10108959" cy="95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5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5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18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53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lunes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martes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miércoles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jueves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viernes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sábado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domingo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estudiar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tocar el piano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estudiar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gimnasio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bailar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piscina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iglesia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béisbol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trabajar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tenis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ensayo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trabajar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descansar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	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8803" y="5141979"/>
            <a:ext cx="10473844" cy="1490144"/>
          </a:xfrm>
          <a:ln>
            <a:solidFill>
              <a:schemeClr val="tx1"/>
            </a:solidFill>
          </a:ln>
        </p:spPr>
        <p:txBody>
          <a:bodyPr numCol="2"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el          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el    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las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with the correct form of “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a” …and definite articles…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vas,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van) (a el,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la, a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las)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38965" y="2111768"/>
            <a:ext cx="11375707" cy="28333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fin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 _ 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ensay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lunes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Miguel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 _ __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commercial.</a:t>
            </a:r>
          </a:p>
          <a:p>
            <a:pPr marL="78867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 _ __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entrenamient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 _ 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reun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Lourdes y Manuel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_ __ play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lunes.</a:t>
            </a:r>
          </a:p>
          <a:p>
            <a:pPr marL="788670" indent="-742950"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2268" y="1779972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cold.</a:t>
            </a: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rains a lot.</a:t>
            </a: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windy.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very hot.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73198"/>
            <a:ext cx="114436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translation.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3" y="1913828"/>
            <a:ext cx="592289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frío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Llueve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mucho.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9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413" y="5180558"/>
            <a:ext cx="10473844" cy="1490144"/>
          </a:xfrm>
          <a:ln>
            <a:solidFill>
              <a:schemeClr val="tx1"/>
            </a:solidFill>
          </a:ln>
        </p:spPr>
        <p:txBody>
          <a:bodyPr numCol="2"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</a:t>
            </a:r>
          </a:p>
          <a:p>
            <a:pPr marL="502920" indent="-457200">
              <a:buAutoNum type="arabicPeriod"/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(sport)</a:t>
            </a: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jugamos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(sport)</a:t>
            </a: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(also…play)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with the correct form of “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vas,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van) 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jugamos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jugáis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juegan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06939" y="2525835"/>
            <a:ext cx="11375707" cy="25551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Font typeface="Corbel" pitchFamily="34" charset="0"/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lunes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béisbol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Miguel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with a short answer.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1779972"/>
            <a:ext cx="7157410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pretty island off of Texas?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event do Texans show off their riding skills?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country influenced Texan food?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 well-known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chicana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artist in Texas?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typical Texan style of cooking?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317615" y="1889018"/>
            <a:ext cx="4771466" cy="43692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 Padre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Rodeo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Carmen Lomas Garza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barbeque</a:t>
            </a:r>
          </a:p>
        </p:txBody>
      </p:sp>
    </p:spTree>
    <p:extLst>
      <p:ext uri="{BB962C8B-B14F-4D97-AF65-F5344CB8AC3E}">
        <p14:creationId xmlns:p14="http://schemas.microsoft.com/office/powerpoint/2010/main" val="1235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		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632" y="1853443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descans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patin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73198"/>
            <a:ext cx="114436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correct form of each verb.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32847" y="1947098"/>
            <a:ext cx="725664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Julio 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muchachos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descansar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Elena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4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with a short answer.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1779972"/>
            <a:ext cx="7157410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breakfast of Costa Ricans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 Rican currency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Celebrations with bands &amp; dancing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noisy tree monkey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tropical bird that lives in protected reserves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317615" y="1889018"/>
            <a:ext cx="4771466" cy="43692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Gallo pinto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Colón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Fiestas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patronales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congo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Quetzal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with a short answer.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1779972"/>
            <a:ext cx="7157410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olla de carne?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Costa Ricans dress up during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mascarades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 Central de Costa Rica is surrounded by…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crop in the Central Valley is…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the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perezoso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spend most of its time?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317615" y="1889018"/>
            <a:ext cx="4771466" cy="43692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typical soup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Payasos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/Clowns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Volcanos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treetops</a:t>
            </a:r>
          </a:p>
        </p:txBody>
      </p:sp>
    </p:spTree>
    <p:extLst>
      <p:ext uri="{BB962C8B-B14F-4D97-AF65-F5344CB8AC3E}">
        <p14:creationId xmlns:p14="http://schemas.microsoft.com/office/powerpoint/2010/main" val="4417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2 national parks in Costa Rica. State the located and what it protects.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7335" y="2488722"/>
            <a:ext cx="11395687" cy="41105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Parque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Nacional Corcovado is located on the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Peninsula. It contains rain forests and gets almost 6 meters of rainfall per year.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Tortuguero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 is on the Caribbean coast of Costa Rica. It protects many plants and animals, such as turtles and jaguars.</a:t>
            </a:r>
          </a:p>
        </p:txBody>
      </p:sp>
    </p:spTree>
    <p:extLst>
      <p:ext uri="{BB962C8B-B14F-4D97-AF65-F5344CB8AC3E}">
        <p14:creationId xmlns:p14="http://schemas.microsoft.com/office/powerpoint/2010/main" val="6246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2268" y="1779972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francés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arte</a:t>
            </a: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computación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73198"/>
            <a:ext cx="114436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classes. Use:  el   la 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las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2" y="1913828"/>
            <a:ext cx="725664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6751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			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most logical ending.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8" y="1738001"/>
            <a:ext cx="10439169" cy="4116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útiles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escolares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zapatos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(b)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reloj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cuadernos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nada  (b)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montón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(a) 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almuerzo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(b)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escribir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las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(b)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lápiz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2268" y="2310776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  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preferida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73198"/>
            <a:ext cx="1144368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with the following words: </a:t>
            </a:r>
          </a:p>
          <a:p>
            <a:pPr marL="45720" indent="0">
              <a:buNone/>
            </a:pP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primero 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preferida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59372" y="2310776"/>
            <a:ext cx="5922896" cy="44019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 y 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taller.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almuerzo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inglés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______.</a:t>
            </a:r>
          </a:p>
        </p:txBody>
      </p:sp>
    </p:spTree>
    <p:extLst>
      <p:ext uri="{BB962C8B-B14F-4D97-AF65-F5344CB8AC3E}">
        <p14:creationId xmlns:p14="http://schemas.microsoft.com/office/powerpoint/2010/main" val="3954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812" y="4634784"/>
            <a:ext cx="11443681" cy="204246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taller.		5.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lunes 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miércoles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with complete sentences. Use page 123 activity 4.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38964" y="1858078"/>
            <a:ext cx="11804035" cy="27767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almuerzo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miércoles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lunes? 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taller?</a:t>
            </a:r>
          </a:p>
        </p:txBody>
      </p:sp>
    </p:spTree>
    <p:extLst>
      <p:ext uri="{BB962C8B-B14F-4D97-AF65-F5344CB8AC3E}">
        <p14:creationId xmlns:p14="http://schemas.microsoft.com/office/powerpoint/2010/main" val="36555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8751" y="1913828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reloj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lápi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mochil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cuadern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3" y="999785"/>
            <a:ext cx="114436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items. Use:  un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unas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59539" y="1963447"/>
            <a:ext cx="725664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relojes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lápiz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mochilas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cuaderno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with a short answer.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38882" y="1670153"/>
            <a:ext cx="6900601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governments ruled over Texas?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state fruit of Texas?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festival commemorates the Battle of Puebla?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city is known for its’ Riverwalk?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port city handles international trade?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224544" y="1872310"/>
            <a:ext cx="4902095" cy="43692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Grapefruit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Cinco de mayo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Antonio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Houston</a:t>
            </a:r>
          </a:p>
        </p:txBody>
      </p:sp>
    </p:spTree>
    <p:extLst>
      <p:ext uri="{BB962C8B-B14F-4D97-AF65-F5344CB8AC3E}">
        <p14:creationId xmlns:p14="http://schemas.microsoft.com/office/powerpoint/2010/main" val="7114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413" y="5180558"/>
            <a:ext cx="10473844" cy="1490144"/>
          </a:xfrm>
          <a:ln>
            <a:solidFill>
              <a:schemeClr val="tx1"/>
            </a:solidFill>
          </a:ln>
        </p:spPr>
        <p:txBody>
          <a:bodyPr numCol="2"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bolígraf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with the correct form of “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(mucho,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pocas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cuánta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cuántas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06939" y="2525835"/>
            <a:ext cx="11375707" cy="25919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Pablo, 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(You can choose between 2 words)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(You can choose between 2 words)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bolígrafos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(You can choose between 2 words)</a:t>
            </a:r>
          </a:p>
          <a:p>
            <a:pPr marL="788670" indent="-742950">
              <a:buFont typeface="Corbel" pitchFamily="34" charset="0"/>
              <a:buAutoNum type="arabi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413" y="5180558"/>
            <a:ext cx="10473844" cy="1490144"/>
          </a:xfrm>
          <a:ln>
            <a:solidFill>
              <a:schemeClr val="tx1"/>
            </a:solidFill>
          </a:ln>
        </p:spPr>
        <p:txBody>
          <a:bodyPr numCol="2">
            <a:normAutofit fontScale="70000" lnSpcReduction="2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ganas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(de) 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feel like)</a:t>
            </a:r>
            <a:endParaRPr lang="en-US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hungry)</a:t>
            </a:r>
            <a:endParaRPr lang="en-US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(Pablo is thirsty)</a:t>
            </a:r>
            <a:endParaRPr lang="en-US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 have to)</a:t>
            </a:r>
            <a:endParaRPr lang="en-US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 a hurry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 using the most logical expression with “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(have to, feels like, thirsty, hungry, in a hurry). Be careful to use the correct conjugation of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your sentences: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tenemos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tenéis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38965" y="2745574"/>
            <a:ext cx="11375707" cy="24349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comida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mexicana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  _____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comer. 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almuerzo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 ________. 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volibol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_______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y Marta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ensayo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8949" y="2346251"/>
            <a:ext cx="7088372" cy="434517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502920" indent="-457200">
              <a:buAutoNum type="arabicPeriod"/>
            </a:pP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r>
              <a:rPr lang="en-US" sz="4800" dirty="0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media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Miguel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</a:t>
            </a:r>
            <a:r>
              <a:rPr lang="en-US" sz="44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4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</a:t>
            </a:r>
            <a:r>
              <a:rPr lang="en-US" sz="4400" dirty="0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lang="en-US" sz="4400" dirty="0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cuarto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</a:t>
            </a:r>
            <a:r>
              <a:rPr lang="en-US" sz="4800" dirty="0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800" dirty="0" err="1">
                <a:effectLst>
                  <a:glow rad="127000">
                    <a:srgbClr val="FFFF00"/>
                  </a:glow>
                  <a:innerShdw dist="50800" dir="13500000">
                    <a:srgbClr val="FFFF00">
                      <a:alpha val="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cuarto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3" y="999785"/>
            <a:ext cx="1144368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correct form of the verb </a:t>
            </a:r>
            <a:r>
              <a:rPr lang="en-US" sz="36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venir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say when everyone is coming to school. 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vengo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venimos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venís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6812" y="2466754"/>
            <a:ext cx="4695551" cy="4224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(7:00)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(7:30)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 (7:45)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y David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(8:00)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(8:15)</a:t>
            </a:r>
          </a:p>
        </p:txBody>
      </p:sp>
    </p:spTree>
    <p:extLst>
      <p:ext uri="{BB962C8B-B14F-4D97-AF65-F5344CB8AC3E}">
        <p14:creationId xmlns:p14="http://schemas.microsoft.com/office/powerpoint/2010/main" val="29710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413" y="5180558"/>
            <a:ext cx="10473844" cy="1490144"/>
          </a:xfrm>
          <a:ln>
            <a:solidFill>
              <a:schemeClr val="tx1"/>
            </a:solidFill>
          </a:ln>
        </p:spPr>
        <p:txBody>
          <a:bodyPr numCol="2"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Carlota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tenemos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Miguel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with the correct form of “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tenemos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tenéis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06939" y="2034363"/>
            <a:ext cx="11375707" cy="31461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Font typeface="Corbel" pitchFamily="34" charset="0"/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fútbol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Font typeface="Corbel" pitchFamily="34" charset="0"/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Carlota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______que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hoy.</a:t>
            </a:r>
          </a:p>
          <a:p>
            <a:pPr marL="78867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Miguel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sed.</a:t>
            </a: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	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2267" y="1972106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auditorio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cafetería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salon de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gimnasio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830055"/>
            <a:ext cx="11443681" cy="11387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where she should go (in SPANISH) to do each activity.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(choices: cafeteria, stadium, library, classroom, auditorium, gym)</a:t>
            </a:r>
            <a:endParaRPr 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2" y="1913828"/>
            <a:ext cx="725664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concierto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comer.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leer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7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			                  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most logical response.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8" y="1738001"/>
            <a:ext cx="10439169" cy="4116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entranamiento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cuatro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(b)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hoy? (a) No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No,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leer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(a) No,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(b) No,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conmigo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estadio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?(a) No,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(b) No,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casa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temprano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reunión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(a)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(b) No.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8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			                      #3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TODAY is SUNDAY!!!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364" y="5950685"/>
            <a:ext cx="13335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854" y="5950685"/>
            <a:ext cx="13975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871" y="5950685"/>
            <a:ext cx="14157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8289" y="5950685"/>
            <a:ext cx="13473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2621" y="5950685"/>
            <a:ext cx="141251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8" y="1455653"/>
            <a:ext cx="11630017" cy="4495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lunes: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concierto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miércoles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5720" indent="0">
              <a:buNone/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jueves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viernes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amigos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fin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amigos.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concierto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lunes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próximo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3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			                      #4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TODAY is SUNDAY!!!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364" y="5950685"/>
            <a:ext cx="13335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854" y="5950685"/>
            <a:ext cx="13975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871" y="5950685"/>
            <a:ext cx="14157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8289" y="5950685"/>
            <a:ext cx="13473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2621" y="5950685"/>
            <a:ext cx="141251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cierto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8" y="1455653"/>
            <a:ext cx="11630017" cy="4495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fin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amigos.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concierto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lunes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próximo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6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			                      #4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your notes to fill in the blanks!!!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364" y="5950685"/>
            <a:ext cx="13335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854" y="5950685"/>
            <a:ext cx="33932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temprano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8396" y="5950685"/>
            <a:ext cx="14157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8387" y="5950685"/>
            <a:ext cx="21461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verdad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3021" y="5950685"/>
            <a:ext cx="141251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Claro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8" y="1455653"/>
            <a:ext cx="11630017" cy="4495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¿Vas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No, no _______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_______. No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 _____ el lunes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próximo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casa.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¿_______? No, no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 al club? ¡________ que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99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812" y="4148667"/>
            <a:ext cx="11443681" cy="248073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casa.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hora vas al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estadio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reunion del club de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francés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 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following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7965" y="1564216"/>
            <a:ext cx="11804035" cy="27767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This week, I’m going back (returning) home.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At what time are you going to the stadium?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have a French club meeting.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are you going to do?</a:t>
            </a:r>
          </a:p>
        </p:txBody>
      </p:sp>
    </p:spTree>
    <p:extLst>
      <p:ext uri="{BB962C8B-B14F-4D97-AF65-F5344CB8AC3E}">
        <p14:creationId xmlns:p14="http://schemas.microsoft.com/office/powerpoint/2010/main" val="2056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Geocultura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					    #3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9398562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following about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music: 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it originated: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music: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used: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it is heard: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4106450"/>
            <a:ext cx="1078665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Texas and Mexican border by European settlers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Waltzes &amp; Polkas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Accordion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Texas &amp; Northern Mexico</a:t>
            </a:r>
          </a:p>
        </p:txBody>
      </p:sp>
    </p:spTree>
    <p:extLst>
      <p:ext uri="{BB962C8B-B14F-4D97-AF65-F5344CB8AC3E}">
        <p14:creationId xmlns:p14="http://schemas.microsoft.com/office/powerpoint/2010/main" val="25257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2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41305" y="-2708045"/>
            <a:ext cx="2557505" cy="96004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       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45153" y="3306623"/>
            <a:ext cx="5322728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</a:t>
            </a:r>
            <a:r>
              <a:rPr lang="en-US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4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quince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sesenta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086" y="813443"/>
            <a:ext cx="3222594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calendar to write complete Spanish sentences &amp; #’s.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68207" y="3675765"/>
            <a:ext cx="647694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Robles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Robles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4550" y="1856679"/>
            <a:ext cx="6425356" cy="3428648"/>
          </a:xfrm>
          <a:ln>
            <a:noFill/>
          </a:ln>
        </p:spPr>
        <p:txBody>
          <a:bodyPr>
            <a:normAutofit/>
          </a:bodyPr>
          <a:lstStyle/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hoy?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Jorge?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and answer in bell work.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0320" y="1856679"/>
            <a:ext cx="7207028" cy="32220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perezoso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Hoy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Soy de Miami.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</a:t>
            </a:r>
          </a:p>
        </p:txBody>
      </p:sp>
    </p:spTree>
    <p:extLst>
      <p:ext uri="{BB962C8B-B14F-4D97-AF65-F5344CB8AC3E}">
        <p14:creationId xmlns:p14="http://schemas.microsoft.com/office/powerpoint/2010/main" val="36200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9137" y="2755323"/>
            <a:ext cx="7131728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quince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0380" y="1779972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January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15 years old.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3425" y="1779972"/>
            <a:ext cx="7131728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Miguel? 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Miguel?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catorce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0380" y="1779972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Miguel’s birthday?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March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is Miguel?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14 years old.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6007" y="1761024"/>
            <a:ext cx="5835520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antipático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pelirrojo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 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extrovertido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6812" y="1756586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witty.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unfriendly.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like?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red-headed and outgoing.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6007" y="1761024"/>
            <a:ext cx="5835520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antipático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pelirrojo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 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extrovertido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6812" y="1756586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witty.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unfriendly.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like?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red-headed and outgoing.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6007" y="1761024"/>
            <a:ext cx="5835520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guapos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good-looking.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short.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all (Spain) are blonde.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(females) are intelligent.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 #7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51721" y="1761024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perezoso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trabajadora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cómicos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Señor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señorita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son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lazy.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Suzy is hardworking.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funny.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Z and Ms. Z are intelligent.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			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people with activities they may do.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93389" y="1738001"/>
            <a:ext cx="8509194" cy="34435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Alonso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Eva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Andrés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television.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Olivia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compras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8160819" y="1531151"/>
            <a:ext cx="4472281" cy="441953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commercial</a:t>
            </a: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alquilar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videos</a:t>
            </a: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Navegar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Internet</a:t>
            </a: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cantar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#8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76260" y="1779972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alto.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moreno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pelirroja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tall.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witty (female).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dark-haired.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red-headed.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57284" y="1779972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¿De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llamas?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like?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name?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743" y="5282799"/>
            <a:ext cx="489775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prepared to answer.</a:t>
            </a:r>
          </a:p>
        </p:txBody>
      </p:sp>
    </p:spTree>
    <p:extLst>
      <p:ext uri="{BB962C8B-B14F-4D97-AF65-F5344CB8AC3E}">
        <p14:creationId xmlns:p14="http://schemas.microsoft.com/office/powerpoint/2010/main" val="37790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57284" y="1779972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date?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154" y="5219003"/>
            <a:ext cx="492934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prepared to answer.</a:t>
            </a:r>
          </a:p>
        </p:txBody>
      </p:sp>
    </p:spTree>
    <p:extLst>
      <p:ext uri="{BB962C8B-B14F-4D97-AF65-F5344CB8AC3E}">
        <p14:creationId xmlns:p14="http://schemas.microsoft.com/office/powerpoint/2010/main" val="992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2899" y="1779972"/>
            <a:ext cx="688532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llama…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Jill       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2035166"/>
            <a:ext cx="4753302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is…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Jill’s birthday is November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12 years old.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witty.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2899" y="1779972"/>
            <a:ext cx="688532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Miguel       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primero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catorce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cómico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2035166"/>
            <a:ext cx="4753302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Miguel’s birthday is June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14 yrs. old.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 like?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too funny.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3335" y="1779972"/>
            <a:ext cx="6684885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Sara?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Maria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diez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llama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Miguel 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1857613"/>
            <a:ext cx="4953739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Sara from?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Maria’s birthday is January 10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his name?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 and I are witty.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#13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3335" y="1779972"/>
            <a:ext cx="6684885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AutoNum type="arabicPeriod"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quince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mayo.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1857613"/>
            <a:ext cx="4953739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15 years old.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May 20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like?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			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84782" y="2025945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intelectuales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inteligentes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tontos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46610"/>
            <a:ext cx="114683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adjective in parenthesis.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904" y="2238595"/>
            <a:ext cx="8463412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Sylvia 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y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inteligentes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Berta y Ben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tontos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tontas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Sylvia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gracioso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			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93935" y="1848735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46610"/>
            <a:ext cx="114683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correct form of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(soy,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sois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son) 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71378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Javier ____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extrovertido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 y Jaime no ____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atléticos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cómicos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trabajador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			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3265" y="2414967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Carla </a:t>
            </a:r>
            <a:endParaRPr lang="en-US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 y Pedro</a:t>
            </a:r>
          </a:p>
          <a:p>
            <a:pPr marL="502920" indent="-4572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y Rosa</a:t>
            </a:r>
          </a:p>
          <a:p>
            <a:pPr marL="502920" indent="-4572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Cecilia 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Raúl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Wanda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12" y="946610"/>
            <a:ext cx="1146836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 has a lot in common with friends. Rewrite the sentences with the verb “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&amp; same adjective in the correct form.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1491" y="2401628"/>
            <a:ext cx="71378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atlético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trabajador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pelirrojo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4335" y="2388289"/>
            <a:ext cx="22580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atlétic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1377" y="3118005"/>
            <a:ext cx="35587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trabajador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1376" y="3847721"/>
            <a:ext cx="35587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pelirroj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0651" y="4573023"/>
            <a:ext cx="28073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intelectua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8520" y="5305500"/>
            <a:ext cx="35587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2268" y="1779972"/>
            <a:ext cx="554822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</a:t>
            </a: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nadar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volibol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patinar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fútbol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12" y="973198"/>
            <a:ext cx="1144368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infinitive form of the verb.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2" y="1913828"/>
            <a:ext cx="725664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eat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swim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play volleyball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skate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play soccer</a:t>
            </a:r>
          </a:p>
        </p:txBody>
      </p:sp>
    </p:spTree>
    <p:extLst>
      <p:ext uri="{BB962C8B-B14F-4D97-AF65-F5344CB8AC3E}">
        <p14:creationId xmlns:p14="http://schemas.microsoft.com/office/powerpoint/2010/main" val="19273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			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0225" y="4410503"/>
            <a:ext cx="9172406" cy="3064976"/>
          </a:xfrm>
          <a:ln>
            <a:noFill/>
          </a:ln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Juana y Carmen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extrovertid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Guillermo y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Almudena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tímid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29" y="751341"/>
            <a:ext cx="114683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Unscramble the words and change adjectives if necessary.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8" y="1397672"/>
            <a:ext cx="11819928" cy="2730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Elena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atlético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Juana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extrovertido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Carmen / son / y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gracioso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Guillermo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tímido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y / son /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Almudena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7411" y="2515586"/>
            <a:ext cx="4415161" cy="686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77411" y="1424309"/>
            <a:ext cx="4298565" cy="6402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atlétic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0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			 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3218" y="1847405"/>
            <a:ext cx="6988782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simpáticos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guapo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antipático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y Martín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son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tontos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Adriana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aburrida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698" y="946610"/>
            <a:ext cx="1169189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positive sentences about people. Use no when appropriate.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5131877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simpáticos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guapo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antipático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y Martín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tontos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Adriana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aburrida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					    #6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1044014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missing questions in the conversation.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742" y="1691886"/>
            <a:ext cx="11963258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 _____ __ ________?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Adriana.</a:t>
            </a:r>
          </a:p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¿__ _______ ____?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de Dearborn.</a:t>
            </a:r>
          </a:p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 _____ __ __ __________?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cumpleaños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2 de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¿_______ ____ _________?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dieciséis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¿______ _____ ?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atlética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¿______ ___________?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no soy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trabajadora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107" y="1646169"/>
            <a:ext cx="32936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llamas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923" y="2336254"/>
            <a:ext cx="29961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 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eres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27969" y="4432464"/>
            <a:ext cx="23747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eres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65471" y="3698624"/>
            <a:ext cx="40792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Cuántos</a:t>
            </a:r>
            <a:r>
              <a:rPr lang="en-US" sz="3600" dirty="0"/>
              <a:t> </a:t>
            </a:r>
            <a:r>
              <a:rPr lang="en-US" sz="3600" dirty="0" err="1"/>
              <a:t>años</a:t>
            </a:r>
            <a:r>
              <a:rPr lang="en-US" sz="3600" dirty="0"/>
              <a:t> </a:t>
            </a:r>
            <a:r>
              <a:rPr lang="en-US" sz="3600" dirty="0" err="1"/>
              <a:t>tienes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969" y="3026340"/>
            <a:ext cx="45542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Cuándo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cumpleaños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3107" y="5124512"/>
            <a:ext cx="33779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Eres</a:t>
            </a:r>
            <a:r>
              <a:rPr lang="en-US" sz="3600" dirty="0"/>
              <a:t> </a:t>
            </a:r>
            <a:r>
              <a:rPr lang="en-US" sz="3600" dirty="0" err="1"/>
              <a:t>trabajadora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66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 1	            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43" y="884464"/>
            <a:ext cx="11729478" cy="15234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description in Spanish of a girl that you know. Include her name, age, birthday, 2 physical characteristics, and 2 personality traits. Use complete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742" y="2105246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741" y="2708040"/>
            <a:ext cx="601398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(Name)</a:t>
            </a:r>
          </a:p>
          <a:p>
            <a:r>
              <a:rPr lang="en-US" sz="4000" b="1" i="1" u="sng" dirty="0">
                <a:solidFill>
                  <a:srgbClr val="C00000"/>
                </a:solidFill>
              </a:rPr>
              <a:t>Se llama </a:t>
            </a:r>
            <a:r>
              <a:rPr lang="en-US" sz="4000" dirty="0">
                <a:solidFill>
                  <a:srgbClr val="C00000"/>
                </a:solidFill>
              </a:rPr>
              <a:t>Ana. </a:t>
            </a:r>
          </a:p>
          <a:p>
            <a:r>
              <a:rPr lang="en-US" sz="4000" b="1" i="1" u="sng" dirty="0">
                <a:solidFill>
                  <a:srgbClr val="C00000"/>
                </a:solidFill>
              </a:rPr>
              <a:t>Ella </a:t>
            </a:r>
            <a:r>
              <a:rPr lang="en-US" sz="4000" b="1" i="1" u="sng" dirty="0" err="1">
                <a:solidFill>
                  <a:srgbClr val="C00000"/>
                </a:solidFill>
              </a:rPr>
              <a:t>es</a:t>
            </a:r>
            <a:r>
              <a:rPr lang="en-US" sz="4000" b="1" i="1" u="sng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Ana.</a:t>
            </a:r>
          </a:p>
          <a:p>
            <a:r>
              <a:rPr lang="en-US" sz="4000" b="1" i="1" u="sng" dirty="0" err="1">
                <a:solidFill>
                  <a:srgbClr val="C00000"/>
                </a:solidFill>
              </a:rPr>
              <a:t>Ésta</a:t>
            </a:r>
            <a:r>
              <a:rPr lang="en-US" sz="4000" b="1" i="1" u="sng" dirty="0">
                <a:solidFill>
                  <a:srgbClr val="C00000"/>
                </a:solidFill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</a:rPr>
              <a:t>es</a:t>
            </a:r>
            <a:r>
              <a:rPr lang="en-US" sz="4000" b="1" i="1" u="sng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Ana.</a:t>
            </a:r>
          </a:p>
          <a:p>
            <a:endParaRPr lang="en-US" sz="1100" dirty="0"/>
          </a:p>
          <a:p>
            <a:r>
              <a:rPr lang="en-US" sz="2400" b="1" dirty="0">
                <a:solidFill>
                  <a:srgbClr val="00B050"/>
                </a:solidFill>
              </a:rPr>
              <a:t>(Age)</a:t>
            </a:r>
          </a:p>
          <a:p>
            <a:r>
              <a:rPr lang="en-US" sz="4000" dirty="0">
                <a:solidFill>
                  <a:srgbClr val="C00000"/>
                </a:solidFill>
              </a:rPr>
              <a:t>Ella </a:t>
            </a:r>
            <a:r>
              <a:rPr lang="en-US" sz="4000" b="1" i="1" u="sng" dirty="0" err="1">
                <a:solidFill>
                  <a:srgbClr val="C00000"/>
                </a:solidFill>
              </a:rPr>
              <a:t>tiene</a:t>
            </a:r>
            <a:r>
              <a:rPr lang="en-US" sz="4000" dirty="0">
                <a:solidFill>
                  <a:srgbClr val="C00000"/>
                </a:solidFill>
              </a:rPr>
              <a:t> quince </a:t>
            </a:r>
            <a:r>
              <a:rPr lang="en-US" sz="4000" dirty="0" err="1">
                <a:solidFill>
                  <a:srgbClr val="C00000"/>
                </a:solidFill>
              </a:rPr>
              <a:t>años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4312" y="2310303"/>
            <a:ext cx="72576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(Birthday)</a:t>
            </a:r>
          </a:p>
          <a:p>
            <a:r>
              <a:rPr lang="en-US" sz="3600" b="1" i="1" u="sng" dirty="0">
                <a:solidFill>
                  <a:srgbClr val="C00000"/>
                </a:solidFill>
              </a:rPr>
              <a:t>El </a:t>
            </a:r>
            <a:r>
              <a:rPr lang="en-US" sz="3600" b="1" i="1" u="sng" dirty="0" err="1">
                <a:solidFill>
                  <a:srgbClr val="C00000"/>
                </a:solidFill>
              </a:rPr>
              <a:t>cumpleaños</a:t>
            </a:r>
            <a:r>
              <a:rPr lang="en-US" sz="3600" b="1" i="1" u="sng" dirty="0">
                <a:solidFill>
                  <a:srgbClr val="C00000"/>
                </a:solidFill>
              </a:rPr>
              <a:t> de Ana </a:t>
            </a:r>
            <a:r>
              <a:rPr lang="en-US" sz="3600" dirty="0" err="1">
                <a:solidFill>
                  <a:srgbClr val="C00000"/>
                </a:solidFill>
              </a:rPr>
              <a:t>es</a:t>
            </a:r>
            <a:r>
              <a:rPr lang="en-US" sz="3600" dirty="0">
                <a:solidFill>
                  <a:srgbClr val="C00000"/>
                </a:solidFill>
              </a:rPr>
              <a:t> el 2 de </a:t>
            </a:r>
            <a:r>
              <a:rPr lang="en-US" sz="3600" dirty="0" err="1">
                <a:solidFill>
                  <a:srgbClr val="C00000"/>
                </a:solidFill>
              </a:rPr>
              <a:t>abril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  <a:r>
              <a:rPr lang="en-US" sz="3600" b="1" i="1" u="sng" dirty="0">
                <a:solidFill>
                  <a:srgbClr val="C00000"/>
                </a:solidFill>
              </a:rPr>
              <a:t>Su </a:t>
            </a:r>
            <a:r>
              <a:rPr lang="en-US" sz="3600" b="1" i="1" u="sng" dirty="0" err="1">
                <a:solidFill>
                  <a:srgbClr val="C00000"/>
                </a:solidFill>
              </a:rPr>
              <a:t>cumpleaños</a:t>
            </a:r>
            <a:r>
              <a:rPr lang="en-US" sz="3600" b="1" i="1" u="sng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es</a:t>
            </a:r>
            <a:r>
              <a:rPr lang="en-US" sz="3600" dirty="0">
                <a:solidFill>
                  <a:srgbClr val="C00000"/>
                </a:solidFill>
              </a:rPr>
              <a:t> el 2 de </a:t>
            </a:r>
            <a:r>
              <a:rPr lang="en-US" sz="3600" dirty="0" err="1">
                <a:solidFill>
                  <a:srgbClr val="C00000"/>
                </a:solidFill>
              </a:rPr>
              <a:t>abril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  <a:p>
            <a:endParaRPr lang="en-US" sz="800" dirty="0"/>
          </a:p>
          <a:p>
            <a:r>
              <a:rPr lang="en-US" sz="2400" b="1" dirty="0">
                <a:solidFill>
                  <a:srgbClr val="00B050"/>
                </a:solidFill>
              </a:rPr>
              <a:t>(2 physical characteristics)</a:t>
            </a:r>
          </a:p>
          <a:p>
            <a:r>
              <a:rPr lang="en-US" sz="4000" dirty="0">
                <a:solidFill>
                  <a:srgbClr val="C00000"/>
                </a:solidFill>
              </a:rPr>
              <a:t>Ella </a:t>
            </a:r>
            <a:r>
              <a:rPr lang="en-US" sz="4000" b="1" i="1" u="sng" dirty="0" err="1">
                <a:solidFill>
                  <a:srgbClr val="C00000"/>
                </a:solidFill>
              </a:rPr>
              <a:t>es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alta</a:t>
            </a:r>
            <a:r>
              <a:rPr lang="en-US" sz="4000" dirty="0">
                <a:solidFill>
                  <a:srgbClr val="C00000"/>
                </a:solidFill>
              </a:rPr>
              <a:t> y </a:t>
            </a:r>
            <a:r>
              <a:rPr lang="en-US" sz="4000" dirty="0" err="1">
                <a:solidFill>
                  <a:srgbClr val="C00000"/>
                </a:solidFill>
              </a:rPr>
              <a:t>morena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(2 personality traits)</a:t>
            </a:r>
          </a:p>
          <a:p>
            <a:r>
              <a:rPr lang="en-US" sz="4000" dirty="0">
                <a:solidFill>
                  <a:srgbClr val="C00000"/>
                </a:solidFill>
              </a:rPr>
              <a:t>Ella </a:t>
            </a:r>
            <a:r>
              <a:rPr lang="en-US" sz="4000" b="1" i="1" u="sng" dirty="0" err="1">
                <a:solidFill>
                  <a:srgbClr val="C00000"/>
                </a:solidFill>
              </a:rPr>
              <a:t>es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atlética</a:t>
            </a:r>
            <a:r>
              <a:rPr lang="en-US" sz="4000" dirty="0">
                <a:solidFill>
                  <a:srgbClr val="C00000"/>
                </a:solidFill>
              </a:rPr>
              <a:t> y </a:t>
            </a:r>
            <a:r>
              <a:rPr lang="en-US" sz="4000" dirty="0" err="1">
                <a:solidFill>
                  <a:srgbClr val="C00000"/>
                </a:solidFill>
              </a:rPr>
              <a:t>extrovertida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  <a:endParaRPr lang="en-US" sz="40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28743" y="20519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143" y="22043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    					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upon the statements, which items does Ana prefer?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2" y="1500326"/>
            <a:ext cx="11720601" cy="4305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las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películas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las fiestas  b.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bastante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el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ajedrez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las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películas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romántica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misterio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</a:t>
            </a:r>
          </a:p>
        </p:txBody>
      </p:sp>
    </p:spTree>
    <p:extLst>
      <p:ext uri="{BB962C8B-B14F-4D97-AF65-F5344CB8AC3E}">
        <p14:creationId xmlns:p14="http://schemas.microsoft.com/office/powerpoint/2010/main" val="36973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	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596" y="4980373"/>
            <a:ext cx="6072326" cy="1669002"/>
          </a:xfrm>
          <a:ln>
            <a:noFill/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No 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1160311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using the words in parenthesis.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7012" y="1503306"/>
            <a:ext cx="11964987" cy="35569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(no /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las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verduras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frutas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salsa? 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mucho)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el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la pizza? 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pizza? 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44684" y="4294197"/>
            <a:ext cx="5078027" cy="22371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mucho.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Me da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   					    #3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following statements: a. logical (makes sense) or b. not logical (doesn’t make sense).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84824" y="2168235"/>
            <a:ext cx="12007646" cy="35312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películas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interesantes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mucho las fiestas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pésimas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bastante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horrible.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divertidos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</a:t>
            </a:r>
          </a:p>
        </p:txBody>
      </p:sp>
    </p:spTree>
    <p:extLst>
      <p:ext uri="{BB962C8B-B14F-4D97-AF65-F5344CB8AC3E}">
        <p14:creationId xmlns:p14="http://schemas.microsoft.com/office/powerpoint/2010/main" val="31560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   		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4146" y="1753373"/>
            <a:ext cx="6425356" cy="3428648"/>
          </a:xfrm>
          <a:ln>
            <a:noFill/>
          </a:ln>
        </p:spPr>
        <p:txBody>
          <a:bodyPr>
            <a:normAutofit/>
          </a:bodyPr>
          <a:lstStyle/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animales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verdura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and answer in bell work. Answers can be used more than once.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0320" y="1856679"/>
            <a:ext cx="7207028" cy="32220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Los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gatos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(cats) son ____.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comida china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La pizza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“Clifford”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________.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Fútbol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basquetbol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</a:t>
            </a:r>
          </a:p>
        </p:txBody>
      </p:sp>
    </p:spTree>
    <p:extLst>
      <p:ext uri="{BB962C8B-B14F-4D97-AF65-F5344CB8AC3E}">
        <p14:creationId xmlns:p14="http://schemas.microsoft.com/office/powerpoint/2010/main" val="37890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2 (Extra) 			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95352" y="2019669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no 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no 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no 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997850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 (answers vary)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comida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películas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aventuras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clásica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55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76260" y="1779972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alto.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graciosa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moreno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pelirroja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tall.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witty (female).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dark-haired.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red-headed.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965" y="4115786"/>
            <a:ext cx="11347988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to do today? No idea.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ride a bike? I don’t like to exercise.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to 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letters?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but I like to read novels more.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65" y="837732"/>
            <a:ext cx="11443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conversation in Spanish and translate it into English.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38965" y="1482394"/>
            <a:ext cx="11804035" cy="27767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hoy? Ni idea.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bicicleta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No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¿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escribir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cartas?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leer </a:t>
            </a:r>
          </a:p>
          <a:p>
            <a:pPr marL="4572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6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6474" y="1779972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Ajedrez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interesante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fenomenal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2761" y="2152834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 is delicious.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Chess is somewhat interesting.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awesome.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ice cream like?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(Extra) 			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0132" y="1673440"/>
            <a:ext cx="6669806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tont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ajedrez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bastante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atlétic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48575" y="1904259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silly but a little serious.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chess more than videogames.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quite athletic.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Spanish homework like?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			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5054" y="1856679"/>
            <a:ext cx="6425356" cy="3428648"/>
          </a:xfrm>
          <a:ln>
            <a:noFill/>
          </a:ln>
        </p:spPr>
        <p:txBody>
          <a:bodyPr>
            <a:normAutofit/>
          </a:bodyPr>
          <a:lstStyle/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Jose le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lphaLcPeriod"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Bill y a Tom les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lphaLcPeriod"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question and answer in bell work.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0320" y="1856679"/>
            <a:ext cx="7207028" cy="32220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comida    </a:t>
            </a:r>
          </a:p>
          <a:p>
            <a:pPr marL="4572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___ ¿A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___ ¿A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pizza?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08" y="5950685"/>
            <a:ext cx="8718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383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872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2601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088" y="5950685"/>
            <a:ext cx="8860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</a:t>
            </a:r>
          </a:p>
        </p:txBody>
      </p:sp>
    </p:spTree>
    <p:extLst>
      <p:ext uri="{BB962C8B-B14F-4D97-AF65-F5344CB8AC3E}">
        <p14:creationId xmlns:p14="http://schemas.microsoft.com/office/powerpoint/2010/main" val="29824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					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1044014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with: de,  del,  de la,  de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de las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742" y="1691886"/>
            <a:ext cx="11445393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helado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muchacha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muchacha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 Cuba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simpática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fiesta ________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aburrida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 Maria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fenomenal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muchachos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 fiesta son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cómicos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392" y="1610948"/>
            <a:ext cx="11097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 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7105" y="2318844"/>
            <a:ext cx="7702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0341" y="3046113"/>
            <a:ext cx="13719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 </a:t>
            </a:r>
            <a:r>
              <a:rPr lang="en-US" sz="3600" dirty="0" err="1"/>
              <a:t>los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6599" y="3834947"/>
            <a:ext cx="6963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5499" y="4534835"/>
            <a:ext cx="12237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de la</a:t>
            </a:r>
          </a:p>
        </p:txBody>
      </p:sp>
    </p:spTree>
    <p:extLst>
      <p:ext uri="{BB962C8B-B14F-4D97-AF65-F5344CB8AC3E}">
        <p14:creationId xmlns:p14="http://schemas.microsoft.com/office/powerpoint/2010/main" val="1949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                   	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3915" y="1682318"/>
            <a:ext cx="6010940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pizz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pizz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helad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</a:t>
            </a: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sentences into Spanish.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1848735"/>
            <a:ext cx="6198286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pizza.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pizzas.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like the ice cream.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like the book.</a:t>
            </a:r>
          </a:p>
        </p:txBody>
      </p:sp>
    </p:spTree>
    <p:extLst>
      <p:ext uri="{BB962C8B-B14F-4D97-AF65-F5344CB8AC3E}">
        <p14:creationId xmlns:p14="http://schemas.microsoft.com/office/powerpoint/2010/main" val="17734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                   	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78399" y="1966898"/>
            <a:ext cx="6946604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terror.</a:t>
            </a:r>
          </a:p>
          <a:p>
            <a:pPr marL="502920" indent="-457200">
              <a:buAutoNum type="arabicPeriod"/>
            </a:pPr>
            <a:r>
              <a:rPr lang="en-U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aventuras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</a:t>
            </a:r>
            <a:r>
              <a:rPr lang="en-US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misterio</a:t>
            </a: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89" y="763962"/>
            <a:ext cx="11665259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sentences about what movies everyone likes. Use “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gustar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and replace the people with correct pronouns.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2207903"/>
            <a:ext cx="5025551" cy="2860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terror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aventuras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y Tom 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misterio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  (extra)	      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7988" y="2039227"/>
            <a:ext cx="6090838" cy="507802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simpátic</a:t>
            </a:r>
            <a:r>
              <a:rPr lang="en-US" sz="3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pésim</a:t>
            </a:r>
            <a:r>
              <a:rPr lang="en-US" sz="3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rock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</a:t>
            </a:r>
            <a:r>
              <a:rPr lang="en-US" sz="3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divertid</a:t>
            </a:r>
            <a:r>
              <a:rPr lang="en-US" sz="3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comida china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delicios</a:t>
            </a:r>
            <a:r>
              <a:rPr lang="en-US" sz="3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41" y="779071"/>
            <a:ext cx="11372295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definite article first and match the adjective with the noun.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6049" y="2283741"/>
            <a:ext cx="6653124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son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simpático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son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pésimo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rock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videojuegos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son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divertido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comida china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delicioso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2 (extra)	   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1044014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with the correct pronoun </a:t>
            </a:r>
          </a:p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6" y="2451165"/>
            <a:ext cx="11445393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Elisa no 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comida china.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películas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terror.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pizza?</a:t>
            </a:r>
          </a:p>
          <a:p>
            <a:pPr marL="788670" indent="-74295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Emilio y a Daniel no ____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418" y="2351628"/>
            <a:ext cx="5721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297" y="3114281"/>
            <a:ext cx="5721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297" y="3838176"/>
            <a:ext cx="8944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nos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6501" y="4550668"/>
            <a:ext cx="6963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1013" y="5285950"/>
            <a:ext cx="8223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27230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 2	               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43" y="884464"/>
            <a:ext cx="11729478" cy="1046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3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2 things that you like (movies, books, or music) and one thing that your friend likes. State one type of food both you dislike.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742" y="2105246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42" y="1871612"/>
            <a:ext cx="601398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(2 things you like.</a:t>
            </a:r>
          </a:p>
          <a:p>
            <a:r>
              <a:rPr lang="en-US" sz="4000" b="1" u="sng" dirty="0"/>
              <a:t>Me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gust</a:t>
            </a:r>
            <a:r>
              <a:rPr lang="en-US" sz="4000" b="1" u="sng" dirty="0" err="1"/>
              <a:t>an</a:t>
            </a:r>
            <a:r>
              <a:rPr lang="en-US" sz="4000" dirty="0">
                <a:solidFill>
                  <a:srgbClr val="C00000"/>
                </a:solidFill>
              </a:rPr>
              <a:t> las </a:t>
            </a:r>
            <a:r>
              <a:rPr lang="en-US" sz="4000" dirty="0" err="1">
                <a:solidFill>
                  <a:srgbClr val="C00000"/>
                </a:solidFill>
              </a:rPr>
              <a:t>películ</a:t>
            </a:r>
            <a:r>
              <a:rPr lang="en-US" sz="4000" b="1" u="sng" dirty="0" err="1"/>
              <a:t>as</a:t>
            </a:r>
            <a:r>
              <a:rPr lang="en-US" sz="4000" dirty="0">
                <a:solidFill>
                  <a:srgbClr val="C00000"/>
                </a:solidFill>
              </a:rPr>
              <a:t> de </a:t>
            </a:r>
            <a:r>
              <a:rPr lang="en-US" sz="4000" dirty="0" err="1">
                <a:solidFill>
                  <a:srgbClr val="C00000"/>
                </a:solidFill>
              </a:rPr>
              <a:t>amor</a:t>
            </a:r>
            <a:r>
              <a:rPr lang="en-US" sz="4000" dirty="0">
                <a:solidFill>
                  <a:srgbClr val="C00000"/>
                </a:solidFill>
              </a:rPr>
              <a:t> y </a:t>
            </a:r>
            <a:r>
              <a:rPr lang="en-US" sz="4000" dirty="0" err="1">
                <a:solidFill>
                  <a:srgbClr val="C00000"/>
                </a:solidFill>
              </a:rPr>
              <a:t>los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libr</a:t>
            </a:r>
            <a:r>
              <a:rPr lang="en-US" sz="4000" b="1" u="sng" dirty="0" err="1"/>
              <a:t>os</a:t>
            </a:r>
            <a:r>
              <a:rPr lang="en-US" sz="4000" dirty="0">
                <a:solidFill>
                  <a:srgbClr val="C00000"/>
                </a:solidFill>
              </a:rPr>
              <a:t> de terror.</a:t>
            </a:r>
          </a:p>
          <a:p>
            <a:endParaRPr lang="en-US" sz="1100" dirty="0"/>
          </a:p>
          <a:p>
            <a:r>
              <a:rPr lang="en-US" sz="2400" b="1" dirty="0">
                <a:solidFill>
                  <a:srgbClr val="00B050"/>
                </a:solidFill>
              </a:rPr>
              <a:t>(1 thing my friend dislikes)</a:t>
            </a:r>
          </a:p>
          <a:p>
            <a:r>
              <a:rPr lang="en-US" sz="4000" b="1" u="sng" dirty="0"/>
              <a:t>A</a:t>
            </a:r>
            <a:r>
              <a:rPr lang="en-US" sz="4000" dirty="0">
                <a:solidFill>
                  <a:srgbClr val="C00000"/>
                </a:solidFill>
              </a:rPr>
              <a:t> Diego </a:t>
            </a:r>
            <a:r>
              <a:rPr lang="en-US" sz="4000" b="1" u="sng" dirty="0"/>
              <a:t>le </a:t>
            </a:r>
            <a:r>
              <a:rPr lang="en-US" sz="4000" dirty="0" err="1">
                <a:solidFill>
                  <a:srgbClr val="C00000"/>
                </a:solidFill>
              </a:rPr>
              <a:t>gust</a:t>
            </a:r>
            <a:r>
              <a:rPr lang="en-US" sz="4000" b="1" u="sng" dirty="0" err="1"/>
              <a:t>a</a:t>
            </a:r>
            <a:r>
              <a:rPr lang="en-US" sz="4000" dirty="0">
                <a:solidFill>
                  <a:srgbClr val="C00000"/>
                </a:solidFill>
              </a:rPr>
              <a:t> la </a:t>
            </a:r>
            <a:r>
              <a:rPr lang="en-US" sz="4000" dirty="0" err="1">
                <a:solidFill>
                  <a:srgbClr val="C00000"/>
                </a:solidFill>
              </a:rPr>
              <a:t>músic</a:t>
            </a:r>
            <a:r>
              <a:rPr lang="en-US" sz="4000" b="1" u="sng" dirty="0" err="1"/>
              <a:t>a</a:t>
            </a:r>
            <a:r>
              <a:rPr lang="en-US" sz="4000" dirty="0">
                <a:solidFill>
                  <a:srgbClr val="C00000"/>
                </a:solidFill>
              </a:rPr>
              <a:t> rock. </a:t>
            </a:r>
          </a:p>
          <a:p>
            <a:r>
              <a:rPr lang="en-US" sz="4000" b="1" u="sng" dirty="0"/>
              <a:t>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>
                <a:solidFill>
                  <a:srgbClr val="C00000"/>
                </a:solidFill>
              </a:rPr>
              <a:t>Diego </a:t>
            </a:r>
            <a:r>
              <a:rPr lang="en-US" sz="4000" b="1" u="sng"/>
              <a:t>le </a:t>
            </a:r>
            <a:r>
              <a:rPr lang="en-US" sz="4000" dirty="0" err="1">
                <a:solidFill>
                  <a:srgbClr val="C00000"/>
                </a:solidFill>
              </a:rPr>
              <a:t>gust</a:t>
            </a:r>
            <a:r>
              <a:rPr lang="en-US" sz="4000" b="1" u="sng" dirty="0" err="1"/>
              <a:t>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los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libr</a:t>
            </a:r>
            <a:r>
              <a:rPr lang="en-US" sz="4000" b="1" u="sng" dirty="0" err="1"/>
              <a:t>os</a:t>
            </a:r>
            <a:r>
              <a:rPr lang="en-US" sz="4000" dirty="0">
                <a:solidFill>
                  <a:srgbClr val="C00000"/>
                </a:solidFill>
              </a:rPr>
              <a:t> de </a:t>
            </a:r>
            <a:r>
              <a:rPr lang="en-US" sz="4000" dirty="0" err="1">
                <a:solidFill>
                  <a:srgbClr val="C00000"/>
                </a:solidFill>
              </a:rPr>
              <a:t>amor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7529" y="2204380"/>
            <a:ext cx="51266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(Food you both dislike)</a:t>
            </a:r>
          </a:p>
          <a:p>
            <a:r>
              <a:rPr lang="en-US" sz="4000" b="1" u="sng" dirty="0"/>
              <a:t>No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/>
              <a:t>nos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gust</a:t>
            </a:r>
            <a:r>
              <a:rPr lang="en-US" sz="4000" b="1" u="sng" dirty="0" err="1"/>
              <a:t>a</a:t>
            </a:r>
            <a:r>
              <a:rPr lang="en-US" sz="4000" dirty="0">
                <a:solidFill>
                  <a:srgbClr val="C00000"/>
                </a:solidFill>
              </a:rPr>
              <a:t> la comid</a:t>
            </a:r>
            <a:r>
              <a:rPr lang="en-US" sz="4000" b="1" u="sng" dirty="0"/>
              <a:t>a</a:t>
            </a:r>
            <a:r>
              <a:rPr lang="en-US" sz="4000" dirty="0">
                <a:solidFill>
                  <a:srgbClr val="C00000"/>
                </a:solidFill>
              </a:rPr>
              <a:t> china.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b="1" u="sng" dirty="0"/>
              <a:t>No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/>
              <a:t>nos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gust</a:t>
            </a:r>
            <a:r>
              <a:rPr lang="en-US" sz="4000" b="1" u="sng" dirty="0" err="1"/>
              <a:t>an</a:t>
            </a:r>
            <a:r>
              <a:rPr lang="en-US" sz="4000" dirty="0">
                <a:solidFill>
                  <a:srgbClr val="C00000"/>
                </a:solidFill>
              </a:rPr>
              <a:t> las </a:t>
            </a:r>
            <a:r>
              <a:rPr lang="en-US" sz="4000" dirty="0" err="1">
                <a:solidFill>
                  <a:srgbClr val="C00000"/>
                </a:solidFill>
              </a:rPr>
              <a:t>verdur</a:t>
            </a:r>
            <a:r>
              <a:rPr lang="en-US" sz="4000" b="1" u="sng" dirty="0" err="1"/>
              <a:t>as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28743" y="20519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143" y="2204380"/>
            <a:ext cx="11445393" cy="4664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 1 				   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6906" y="1610948"/>
            <a:ext cx="5835520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(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No, no soy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alta.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Mary. Se llama Mary.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in complete Spanish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3232" y="1913828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Cuántos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62654"/>
            <a:ext cx="11935046" cy="527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 1     		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84078" y="2156815"/>
            <a:ext cx="5031721" cy="4701185"/>
          </a:xfrm>
          <a:ln>
            <a:noFill/>
          </a:ln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No,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sola.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escuchar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No,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television.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No,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quiero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mesa.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No,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leer las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0" y="747767"/>
            <a:ext cx="11679434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with cues in the parenthesis. These people only like indoor activities (not sports).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73292" y="2251183"/>
            <a:ext cx="7207028" cy="40564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3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hoy? 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(sola)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Quiéres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navegar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Internet? 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¿A Paula </a:t>
            </a:r>
            <a:r>
              <a:rPr lang="en-US" sz="3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televisión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juegos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mesa)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Mary y a Tim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 2 			   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0182" y="2090342"/>
            <a:ext cx="6070193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aburrida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divertida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divertidas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Jorge no le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arte.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in complete Spanish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10987" y="2109857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(no)?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arte o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álgebra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Vocab/Gram 1 &amp; 2 			   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0182" y="2090342"/>
            <a:ext cx="6070193" cy="5078028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 Rosa.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Rosa.</a:t>
            </a:r>
          </a:p>
          <a:p>
            <a:pPr marL="502920" indent="-457200"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escribe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de-o-</a:t>
            </a:r>
            <a:r>
              <a:rPr 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 de Dearborn.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electrónico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 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arroba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g-mail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com.</a:t>
            </a:r>
          </a:p>
          <a:p>
            <a:pPr marL="502920" indent="-457200">
              <a:buAutoNum type="arabicPeriod"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teléfono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461-4011.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96" y="884464"/>
            <a:ext cx="89590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in complete Spanish sentences.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10987" y="2109857"/>
            <a:ext cx="5799195" cy="50780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llamas?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escribe Don?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electrónico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Cuál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teléfono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12" y="220126"/>
            <a:ext cx="11935046" cy="7264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Bell work: Grammar 1             		   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71874" y="2357448"/>
            <a:ext cx="3144442" cy="4390682"/>
          </a:xfrm>
          <a:ln>
            <a:noFill/>
          </a:ln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95" y="748892"/>
            <a:ext cx="1159595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preposition “A” and the pronoun. (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9595" y="2204427"/>
            <a:ext cx="8285689" cy="4653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Vicki &amp;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atléticas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_ _____ les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volibol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extrovertido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_ ____ le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fiestas.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____ me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compras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amigos son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__ _____ les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tarea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_ ______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>
              <a:buFont typeface="Corbel" pitchFamily="34" charset="0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1798</TotalTime>
  <Words>5985</Words>
  <Application>Microsoft Office PowerPoint</Application>
  <PresentationFormat>Custom</PresentationFormat>
  <Paragraphs>963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Basis</vt:lpstr>
      <vt:lpstr>Bell work: Review                        #1</vt:lpstr>
      <vt:lpstr>Bell work: Geocultura         #1</vt:lpstr>
      <vt:lpstr>Bell work: Geocultura         #2</vt:lpstr>
      <vt:lpstr>Bell work: Geocultura         #3</vt:lpstr>
      <vt:lpstr>Bell work: Vocab 1        #1</vt:lpstr>
      <vt:lpstr>Bell work: Vocab 1         #2</vt:lpstr>
      <vt:lpstr>Bell work: Vocab 1         #3</vt:lpstr>
      <vt:lpstr>Bell work: Vocab 1              #3</vt:lpstr>
      <vt:lpstr>Bell work: Grammar 1                   #1</vt:lpstr>
      <vt:lpstr>Bell work: Grammar 1                    #2</vt:lpstr>
      <vt:lpstr>Bell work: Grammar 1         #3</vt:lpstr>
      <vt:lpstr>Bell work: Grammar 1         #4</vt:lpstr>
      <vt:lpstr>Bell work: Vocab/Grammar 1             #1</vt:lpstr>
      <vt:lpstr>Bell work: Vocab 2                   #1</vt:lpstr>
      <vt:lpstr>Bell work: Vocab 2         #2</vt:lpstr>
      <vt:lpstr>Bell work: Vocab 2         #3</vt:lpstr>
      <vt:lpstr>Bell work: grammar 2         #1</vt:lpstr>
      <vt:lpstr>Bell work: grammar 2         #2</vt:lpstr>
      <vt:lpstr>Bell work: grammar 2         #3</vt:lpstr>
      <vt:lpstr>Bell work: Grammar 2         #4</vt:lpstr>
      <vt:lpstr>PowerPoint Presentation</vt:lpstr>
      <vt:lpstr>Bell work: Geocultura         #1</vt:lpstr>
      <vt:lpstr>Bell work: Geocultura         #2</vt:lpstr>
      <vt:lpstr>Bell work: Geocultura         #3</vt:lpstr>
      <vt:lpstr>Bell work: Vocab 1         #1</vt:lpstr>
      <vt:lpstr>Bell work: Vocab 1        #2</vt:lpstr>
      <vt:lpstr>Bell work: VOCAB 1         #3</vt:lpstr>
      <vt:lpstr>Bell work: Vocab 1         #2</vt:lpstr>
      <vt:lpstr>Bell work: grammar 1         #1</vt:lpstr>
      <vt:lpstr>Bell work: grammar 1         #2</vt:lpstr>
      <vt:lpstr>Bell work: grammar 1         #3</vt:lpstr>
      <vt:lpstr>Bell work: grammar 1         #4</vt:lpstr>
      <vt:lpstr>Bell work: grammar 1         #5</vt:lpstr>
      <vt:lpstr>Bell work: Vocab 2         #1</vt:lpstr>
      <vt:lpstr>Bell work: Vocab 2                          #2</vt:lpstr>
      <vt:lpstr>Bell work: Vocab 2                          #3</vt:lpstr>
      <vt:lpstr>Bell work: Vocab 2                          #4</vt:lpstr>
      <vt:lpstr>Bell work: Vocab 2                          #4</vt:lpstr>
      <vt:lpstr>Bell work: Vocab 1         #5</vt:lpstr>
      <vt:lpstr>PowerPoint Presentation</vt:lpstr>
      <vt:lpstr>PowerPoint Presentation</vt:lpstr>
      <vt:lpstr>Bell work: VOCAB 1               #4</vt:lpstr>
      <vt:lpstr>Bell work: Vocab 1 (Extra)        #1</vt:lpstr>
      <vt:lpstr>Bell work: Vocab 1 (Extra)        #2</vt:lpstr>
      <vt:lpstr>Bell work: Vocab 1 (Extra)        #3</vt:lpstr>
      <vt:lpstr>Bell work: Vocab 1 (Extra)        #4</vt:lpstr>
      <vt:lpstr>Bell work: Vocab 1 (Extra)        #5</vt:lpstr>
      <vt:lpstr>Bell work: Vocab 1 (Extra)        #6</vt:lpstr>
      <vt:lpstr>Bell work: Vocab 1 (Extra)        #7</vt:lpstr>
      <vt:lpstr>Bell work: Vocab 1 (Extra)       #8</vt:lpstr>
      <vt:lpstr>Bell work: Vocab 1 (Extra)      #9</vt:lpstr>
      <vt:lpstr>Bell work: Vocab 1 (Extra)      #10</vt:lpstr>
      <vt:lpstr>Bell work: Vocab 1 (Extra)      #12</vt:lpstr>
      <vt:lpstr>Bell work: Vocab 1 (Extra)      #11</vt:lpstr>
      <vt:lpstr>Bell work: Vocab 1 (Extra)      #12</vt:lpstr>
      <vt:lpstr>Bell work: Vocab 1 (Extra)      #13</vt:lpstr>
      <vt:lpstr>Bell work: grammar 1           #1</vt:lpstr>
      <vt:lpstr>Bell work: grammar 1           #2</vt:lpstr>
      <vt:lpstr>Bell work: grammar 1           #3</vt:lpstr>
      <vt:lpstr>Bell work: grammar 1           #4</vt:lpstr>
      <vt:lpstr>Bell work: grammar 1           #5</vt:lpstr>
      <vt:lpstr>Bell work: Grammar 1         #6</vt:lpstr>
      <vt:lpstr>Bell work: Vocab/Gram 1                 #1</vt:lpstr>
      <vt:lpstr>Bell work: Vocab 2              #1</vt:lpstr>
      <vt:lpstr>Bell work: Vocab 2         #2</vt:lpstr>
      <vt:lpstr>Bell work: Vocab 2             #3</vt:lpstr>
      <vt:lpstr>Bell work: Vocab 2             #4</vt:lpstr>
      <vt:lpstr>Bell work: Vocab 2 (Extra)       #1</vt:lpstr>
      <vt:lpstr>Bell work: Vocab 1 (Extra)       #2</vt:lpstr>
      <vt:lpstr>Bell work: Vocab 1 (Extra)       #3</vt:lpstr>
      <vt:lpstr>Bell work: Vocab 1 (Extra)       #4</vt:lpstr>
      <vt:lpstr>Bell work: Grammar 1            #1</vt:lpstr>
      <vt:lpstr>Bell work: Grammar 2         #2</vt:lpstr>
      <vt:lpstr>Bell work: Grammar 2                       #3</vt:lpstr>
      <vt:lpstr>Bell work: Grammar 2                       #4</vt:lpstr>
      <vt:lpstr>Bell work: Grammar 2  (extra)           #1</vt:lpstr>
      <vt:lpstr>Bell work: Grammar 2 (extra)     #2</vt:lpstr>
      <vt:lpstr>Bell work: Vocab/Gram 2                 #1</vt:lpstr>
      <vt:lpstr>Bell work: Vocab/Gram 1         #2</vt:lpstr>
      <vt:lpstr>Bell work: Vocab/Gram 2        #3</vt:lpstr>
      <vt:lpstr>Bell work: Vocab/Gram 1 &amp; 2        #4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work: Vocab 1.1      #1</dc:title>
  <dc:creator>Monica Jedrzejowski</dc:creator>
  <cp:lastModifiedBy>Windows User</cp:lastModifiedBy>
  <cp:revision>178</cp:revision>
  <dcterms:created xsi:type="dcterms:W3CDTF">2015-07-09T16:46:13Z</dcterms:created>
  <dcterms:modified xsi:type="dcterms:W3CDTF">2016-03-14T13:19:13Z</dcterms:modified>
</cp:coreProperties>
</file>