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embeddedFontLst>
    <p:embeddedFont>
      <p:font typeface="Source Sans Pro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my Halimi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1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idx="1">
    <p:pos x="6000" y="0"/>
    <p:text>I will talk about homework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0990117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0" y="2647950"/>
            <a:ext cx="3571874" cy="4210049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5" name="Shape 15"/>
          <p:cNvSpPr/>
          <p:nvPr/>
        </p:nvSpPr>
        <p:spPr>
          <a:xfrm>
            <a:off x="-2379" y="-925"/>
            <a:ext cx="9146380" cy="6858924"/>
          </a:xfrm>
          <a:custGeom>
            <a:avLst/>
            <a:gdLst/>
            <a:ahLst/>
            <a:cxnLst/>
            <a:rect l="0" t="0" r="0" b="0"/>
            <a:pathLst>
              <a:path w="3352800" h="2002901" extrusionOk="0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 rot="-2460000">
            <a:off x="817111" y="1730402"/>
            <a:ext cx="5648622" cy="120430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Souce Sans Pro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 rot="-2460000">
            <a:off x="1212276" y="2470924"/>
            <a:ext cx="6511131" cy="3292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800"/>
              </a:spcBef>
              <a:buClr>
                <a:schemeClr val="dk1"/>
              </a:buClr>
              <a:buFont typeface="Arial"/>
              <a:buNone/>
              <a:defRPr/>
            </a:lvl1pPr>
            <a:lvl2pPr marL="457200" marR="0" lvl="1" indent="0" algn="ctr" rtl="0">
              <a:spcBef>
                <a:spcPts val="300"/>
              </a:spcBef>
              <a:buClr>
                <a:schemeClr val="accent2"/>
              </a:buClr>
              <a:buFont typeface="Noto Symbol"/>
              <a:buNone/>
              <a:defRPr/>
            </a:lvl2pPr>
            <a:lvl3pPr marL="914400" marR="0" lvl="2" indent="0" algn="ctr" rtl="0">
              <a:spcBef>
                <a:spcPts val="300"/>
              </a:spcBef>
              <a:buClr>
                <a:schemeClr val="accent2"/>
              </a:buClr>
              <a:buFont typeface="Noto Symbol"/>
              <a:buNone/>
              <a:defRPr/>
            </a:lvl3pPr>
            <a:lvl4pPr marL="1371600" marR="0" lvl="3" indent="0" algn="ctr" rtl="0">
              <a:spcBef>
                <a:spcPts val="300"/>
              </a:spcBef>
              <a:buClr>
                <a:schemeClr val="accent2"/>
              </a:buClr>
              <a:buFont typeface="Noto Symbol"/>
              <a:buNone/>
              <a:defRPr/>
            </a:lvl4pPr>
            <a:lvl5pPr marL="1828800" marR="0" lvl="4" indent="0" algn="ctr" rtl="0">
              <a:spcBef>
                <a:spcPts val="300"/>
              </a:spcBef>
              <a:buClr>
                <a:schemeClr val="accent2"/>
              </a:buClr>
              <a:buFont typeface="Noto Symbol"/>
              <a:buNone/>
              <a:defRPr/>
            </a:lvl5pPr>
            <a:lvl6pPr marL="2286000" marR="0" lvl="5" indent="0" algn="ctr" rtl="0">
              <a:spcBef>
                <a:spcPts val="300"/>
              </a:spcBef>
              <a:buClr>
                <a:schemeClr val="accent2"/>
              </a:buClr>
              <a:buFont typeface="Noto Symbol"/>
              <a:buNone/>
              <a:defRPr/>
            </a:lvl6pPr>
            <a:lvl7pPr marL="2743200" marR="0" lvl="6" indent="0" algn="ctr" rtl="0">
              <a:spcBef>
                <a:spcPts val="300"/>
              </a:spcBef>
              <a:buClr>
                <a:schemeClr val="accent2"/>
              </a:buClr>
              <a:buFont typeface="Noto Symbol"/>
              <a:buNone/>
              <a:defRPr/>
            </a:lvl7pPr>
            <a:lvl8pPr marL="3200400" marR="0" lvl="7" indent="0" algn="ctr" rtl="0">
              <a:spcBef>
                <a:spcPts val="300"/>
              </a:spcBef>
              <a:buClr>
                <a:schemeClr val="accent2"/>
              </a:buClr>
              <a:buFont typeface="Noto Symbol"/>
              <a:buNone/>
              <a:defRPr/>
            </a:lvl8pPr>
            <a:lvl9pPr marL="3657600" marR="0" lvl="8" indent="0" algn="ctr" rtl="0">
              <a:spcBef>
                <a:spcPts val="300"/>
              </a:spcBef>
              <a:buClr>
                <a:schemeClr val="accent2"/>
              </a:buClr>
              <a:buFont typeface="Noto Symbol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 rot="-2460000">
            <a:off x="201168" y="5870447"/>
            <a:ext cx="2176272" cy="201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517514" y="6285121"/>
            <a:ext cx="4724400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>
            <a:spLocks noGrp="1"/>
          </p:cNvSpPr>
          <p:nvPr>
            <p:ph type="sldNum" idx="12"/>
          </p:nvPr>
        </p:nvSpPr>
        <p:spPr>
          <a:xfrm>
            <a:off x="8401038" y="6170821"/>
            <a:ext cx="502920" cy="502920"/>
          </a:xfrm>
          <a:prstGeom prst="ellipse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822959" y="365760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buClr>
                <a:schemeClr val="dk1"/>
              </a:buClr>
              <a:buFont typeface="Souce Sans Pr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2793505" y="-869917"/>
            <a:ext cx="3579848" cy="75209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342900" algn="l" rtl="0">
              <a:spcBef>
                <a:spcPts val="800"/>
              </a:spcBef>
              <a:buClr>
                <a:schemeClr val="dk1"/>
              </a:buClr>
              <a:buFont typeface="Arial"/>
              <a:buNone/>
              <a:defRPr/>
            </a:lvl1pPr>
            <a:lvl2pPr marL="173736" lvl="1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2pPr>
            <a:lvl3pPr marL="402336" lvl="2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3pPr>
            <a:lvl4pPr marL="630936" lvl="3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4pPr>
            <a:lvl5pPr marL="859536" lvl="4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5pPr>
            <a:lvl6pPr marL="1097280" lvl="5" indent="-93980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6pPr>
            <a:lvl7pPr marL="1353312" lvl="6" indent="-83311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7pPr>
            <a:lvl8pPr marL="1581912" lvl="7" indent="-83311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8pPr>
            <a:lvl9pPr marL="1792224" lvl="8" indent="-77723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 rot="-2460000">
            <a:off x="201168" y="5870447"/>
            <a:ext cx="2176272" cy="201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517514" y="6285121"/>
            <a:ext cx="4724400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>
            <a:spLocks noGrp="1"/>
          </p:cNvSpPr>
          <p:nvPr>
            <p:ph type="sldNum" idx="12"/>
          </p:nvPr>
        </p:nvSpPr>
        <p:spPr>
          <a:xfrm>
            <a:off x="8401038" y="6170821"/>
            <a:ext cx="502920" cy="502920"/>
          </a:xfrm>
          <a:prstGeom prst="ellipse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 rot="5400000">
            <a:off x="5318919" y="1585119"/>
            <a:ext cx="4678361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buClr>
                <a:schemeClr val="dk1"/>
              </a:buClr>
              <a:buFont typeface="Souce Sans Pr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1127919" y="-396079"/>
            <a:ext cx="4678361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342900" algn="l" rtl="0">
              <a:spcBef>
                <a:spcPts val="800"/>
              </a:spcBef>
              <a:buClr>
                <a:schemeClr val="dk1"/>
              </a:buClr>
              <a:buFont typeface="Arial"/>
              <a:buNone/>
              <a:defRPr/>
            </a:lvl1pPr>
            <a:lvl2pPr marL="173736" lvl="1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2pPr>
            <a:lvl3pPr marL="402336" lvl="2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3pPr>
            <a:lvl4pPr marL="630936" lvl="3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4pPr>
            <a:lvl5pPr marL="859536" lvl="4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5pPr>
            <a:lvl6pPr marL="1097280" lvl="5" indent="-93980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6pPr>
            <a:lvl7pPr marL="1353312" lvl="6" indent="-83311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7pPr>
            <a:lvl8pPr marL="1581912" lvl="7" indent="-83311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8pPr>
            <a:lvl9pPr marL="1792224" lvl="8" indent="-77723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 rot="-2460000">
            <a:off x="201168" y="5870447"/>
            <a:ext cx="2176272" cy="201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3517514" y="6285121"/>
            <a:ext cx="4724400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9" name="Shape 89"/>
          <p:cNvSpPr>
            <a:spLocks noGrp="1"/>
          </p:cNvSpPr>
          <p:nvPr>
            <p:ph type="sldNum" idx="12"/>
          </p:nvPr>
        </p:nvSpPr>
        <p:spPr>
          <a:xfrm>
            <a:off x="8401038" y="6170821"/>
            <a:ext cx="502920" cy="502920"/>
          </a:xfrm>
          <a:prstGeom prst="ellipse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822959" y="365760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buClr>
                <a:schemeClr val="dk1"/>
              </a:buClr>
              <a:buFont typeface="Souce Sans Pr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22959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342900" algn="l" rtl="0">
              <a:spcBef>
                <a:spcPts val="800"/>
              </a:spcBef>
              <a:buClr>
                <a:schemeClr val="dk1"/>
              </a:buClr>
              <a:buFont typeface="Arial"/>
              <a:buNone/>
              <a:defRPr/>
            </a:lvl1pPr>
            <a:lvl2pPr marL="173736" lvl="1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2pPr>
            <a:lvl3pPr marL="402336" lvl="2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3pPr>
            <a:lvl4pPr marL="630936" lvl="3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4pPr>
            <a:lvl5pPr marL="859536" lvl="4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5pPr>
            <a:lvl6pPr marL="1097280" lvl="5" indent="-93980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6pPr>
            <a:lvl7pPr marL="1353312" lvl="6" indent="-83311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7pPr>
            <a:lvl8pPr marL="1581912" lvl="7" indent="-83311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8pPr>
            <a:lvl9pPr marL="1792224" lvl="8" indent="-77723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 rot="-2460000">
            <a:off x="201168" y="5870447"/>
            <a:ext cx="2176272" cy="201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3517514" y="6285121"/>
            <a:ext cx="4724400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>
            <a:spLocks noGrp="1"/>
          </p:cNvSpPr>
          <p:nvPr>
            <p:ph type="sldNum" idx="12"/>
          </p:nvPr>
        </p:nvSpPr>
        <p:spPr>
          <a:xfrm>
            <a:off x="8401038" y="6170821"/>
            <a:ext cx="502920" cy="502920"/>
          </a:xfrm>
          <a:prstGeom prst="ellipse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-2379" y="-925"/>
            <a:ext cx="9146380" cy="6858924"/>
          </a:xfrm>
          <a:custGeom>
            <a:avLst/>
            <a:gdLst/>
            <a:ahLst/>
            <a:cxnLst/>
            <a:rect l="0" t="0" r="0" b="0"/>
            <a:pathLst>
              <a:path w="3352800" h="2002901" extrusionOk="0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9" name="Shape 29"/>
          <p:cNvSpPr/>
          <p:nvPr/>
        </p:nvSpPr>
        <p:spPr>
          <a:xfrm>
            <a:off x="0" y="2647950"/>
            <a:ext cx="3571874" cy="4210049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 rot="-2460000">
            <a:off x="819398" y="1726736"/>
            <a:ext cx="5650992" cy="12075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 rot="-2460000">
            <a:off x="1216152" y="2468304"/>
            <a:ext cx="6510528" cy="3291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Clr>
                <a:schemeClr val="dk1"/>
              </a:buClr>
              <a:buFont typeface="Source Sans Pro"/>
              <a:buNone/>
              <a:defRPr/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Font typeface="Source Sans Pro"/>
              <a:buNone/>
              <a:defRPr/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Font typeface="Source Sans Pro"/>
              <a:buNone/>
              <a:defRPr/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Font typeface="Source Sans Pro"/>
              <a:buNone/>
              <a:defRPr/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Font typeface="Source Sans Pro"/>
              <a:buNone/>
              <a:defRPr/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Source Sans Pro"/>
              <a:buNone/>
              <a:defRPr/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Source Sans Pro"/>
              <a:buNone/>
              <a:defRPr/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Source Sans Pro"/>
              <a:buNone/>
              <a:defRPr/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Source Sans Pro"/>
              <a:buNone/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 rot="-2460000">
            <a:off x="201168" y="5870447"/>
            <a:ext cx="2176272" cy="201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517514" y="6285121"/>
            <a:ext cx="4724400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sldNum" idx="12"/>
          </p:nvPr>
        </p:nvSpPr>
        <p:spPr>
          <a:xfrm>
            <a:off x="8401038" y="6170821"/>
            <a:ext cx="502920" cy="502920"/>
          </a:xfrm>
          <a:prstGeom prst="ellipse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822959" y="1097279"/>
            <a:ext cx="3200399" cy="37124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2"/>
          </p:nvPr>
        </p:nvSpPr>
        <p:spPr>
          <a:xfrm>
            <a:off x="4700016" y="1097279"/>
            <a:ext cx="3200399" cy="37124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 rot="-2460000">
            <a:off x="201168" y="5870447"/>
            <a:ext cx="2176272" cy="201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3517514" y="6285121"/>
            <a:ext cx="4724400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>
            <a:spLocks noGrp="1"/>
          </p:cNvSpPr>
          <p:nvPr>
            <p:ph type="sldNum" idx="12"/>
          </p:nvPr>
        </p:nvSpPr>
        <p:spPr>
          <a:xfrm>
            <a:off x="8401038" y="6170821"/>
            <a:ext cx="502920" cy="502920"/>
          </a:xfrm>
          <a:prstGeom prst="ellipse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822959" y="365760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buClr>
                <a:schemeClr val="dk1"/>
              </a:buClr>
              <a:buFont typeface="Souce Sans Pr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822959" y="365760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822959" y="1097279"/>
            <a:ext cx="3200399" cy="5486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chemeClr val="dk1"/>
              </a:buClr>
              <a:buFont typeface="Source Sans Pro"/>
              <a:buNone/>
              <a:defRPr/>
            </a:lvl1pPr>
            <a:lvl2pPr marL="457200" lvl="1" indent="0" rtl="0">
              <a:spcBef>
                <a:spcPts val="0"/>
              </a:spcBef>
              <a:buFont typeface="Source Sans Pro"/>
              <a:buNone/>
              <a:defRPr/>
            </a:lvl2pPr>
            <a:lvl3pPr marL="914400" lvl="2" indent="0" rtl="0">
              <a:spcBef>
                <a:spcPts val="0"/>
              </a:spcBef>
              <a:buFont typeface="Source Sans Pro"/>
              <a:buNone/>
              <a:defRPr/>
            </a:lvl3pPr>
            <a:lvl4pPr marL="1371600" lvl="3" indent="0" rtl="0">
              <a:spcBef>
                <a:spcPts val="0"/>
              </a:spcBef>
              <a:buFont typeface="Source Sans Pro"/>
              <a:buNone/>
              <a:defRPr/>
            </a:lvl4pPr>
            <a:lvl5pPr marL="1828800" lvl="4" indent="0" rtl="0">
              <a:spcBef>
                <a:spcPts val="0"/>
              </a:spcBef>
              <a:buFont typeface="Source Sans Pro"/>
              <a:buNone/>
              <a:defRPr/>
            </a:lvl5pPr>
            <a:lvl6pPr marL="2286000" lvl="5" indent="0" rtl="0">
              <a:spcBef>
                <a:spcPts val="0"/>
              </a:spcBef>
              <a:buFont typeface="Source Sans Pro"/>
              <a:buNone/>
              <a:defRPr/>
            </a:lvl6pPr>
            <a:lvl7pPr marL="2743200" lvl="6" indent="0" rtl="0">
              <a:spcBef>
                <a:spcPts val="0"/>
              </a:spcBef>
              <a:buFont typeface="Source Sans Pro"/>
              <a:buNone/>
              <a:defRPr/>
            </a:lvl7pPr>
            <a:lvl8pPr marL="3200400" lvl="7" indent="0" rtl="0">
              <a:spcBef>
                <a:spcPts val="0"/>
              </a:spcBef>
              <a:buFont typeface="Source Sans Pro"/>
              <a:buNone/>
              <a:defRPr/>
            </a:lvl8pPr>
            <a:lvl9pPr marL="3657600" lvl="8" indent="0" rtl="0">
              <a:spcBef>
                <a:spcPts val="0"/>
              </a:spcBef>
              <a:buFont typeface="Source Sans Pro"/>
              <a:buNone/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819150" y="1701848"/>
            <a:ext cx="3200399" cy="31089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3"/>
          </p:nvPr>
        </p:nvSpPr>
        <p:spPr>
          <a:xfrm>
            <a:off x="4700016" y="1097279"/>
            <a:ext cx="3200399" cy="5486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chemeClr val="dk1"/>
              </a:buClr>
              <a:buFont typeface="Source Sans Pro"/>
              <a:buNone/>
              <a:defRPr/>
            </a:lvl1pPr>
            <a:lvl2pPr marL="457200" lvl="1" indent="0" rtl="0">
              <a:spcBef>
                <a:spcPts val="0"/>
              </a:spcBef>
              <a:buFont typeface="Source Sans Pro"/>
              <a:buNone/>
              <a:defRPr/>
            </a:lvl2pPr>
            <a:lvl3pPr marL="914400" lvl="2" indent="0" rtl="0">
              <a:spcBef>
                <a:spcPts val="0"/>
              </a:spcBef>
              <a:buFont typeface="Source Sans Pro"/>
              <a:buNone/>
              <a:defRPr/>
            </a:lvl3pPr>
            <a:lvl4pPr marL="1371600" lvl="3" indent="0" rtl="0">
              <a:spcBef>
                <a:spcPts val="0"/>
              </a:spcBef>
              <a:buFont typeface="Source Sans Pro"/>
              <a:buNone/>
              <a:defRPr/>
            </a:lvl4pPr>
            <a:lvl5pPr marL="1828800" lvl="4" indent="0" rtl="0">
              <a:spcBef>
                <a:spcPts val="0"/>
              </a:spcBef>
              <a:buFont typeface="Source Sans Pro"/>
              <a:buNone/>
              <a:defRPr/>
            </a:lvl5pPr>
            <a:lvl6pPr marL="2286000" lvl="5" indent="0" rtl="0">
              <a:spcBef>
                <a:spcPts val="0"/>
              </a:spcBef>
              <a:buFont typeface="Source Sans Pro"/>
              <a:buNone/>
              <a:defRPr/>
            </a:lvl6pPr>
            <a:lvl7pPr marL="2743200" lvl="6" indent="0" rtl="0">
              <a:spcBef>
                <a:spcPts val="0"/>
              </a:spcBef>
              <a:buFont typeface="Source Sans Pro"/>
              <a:buNone/>
              <a:defRPr/>
            </a:lvl7pPr>
            <a:lvl8pPr marL="3200400" lvl="7" indent="0" rtl="0">
              <a:spcBef>
                <a:spcPts val="0"/>
              </a:spcBef>
              <a:buFont typeface="Source Sans Pro"/>
              <a:buNone/>
              <a:defRPr/>
            </a:lvl8pPr>
            <a:lvl9pPr marL="3657600" lvl="8" indent="0" rtl="0">
              <a:spcBef>
                <a:spcPts val="0"/>
              </a:spcBef>
              <a:buFont typeface="Source Sans Pro"/>
              <a:buNone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4"/>
          </p:nvPr>
        </p:nvSpPr>
        <p:spPr>
          <a:xfrm>
            <a:off x="4700016" y="1701848"/>
            <a:ext cx="3200399" cy="31089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 rot="-2460000">
            <a:off x="201168" y="5870447"/>
            <a:ext cx="2176272" cy="201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3517514" y="6285121"/>
            <a:ext cx="4724400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idx="12"/>
          </p:nvPr>
        </p:nvSpPr>
        <p:spPr>
          <a:xfrm>
            <a:off x="8401038" y="6170821"/>
            <a:ext cx="502920" cy="502920"/>
          </a:xfrm>
          <a:prstGeom prst="ellipse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822959" y="365760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buClr>
                <a:schemeClr val="dk1"/>
              </a:buClr>
              <a:buFont typeface="Souce Sans Pr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 rot="-2460000">
            <a:off x="201168" y="5870447"/>
            <a:ext cx="2176272" cy="201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517514" y="6285121"/>
            <a:ext cx="4724400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sldNum" idx="12"/>
          </p:nvPr>
        </p:nvSpPr>
        <p:spPr>
          <a:xfrm>
            <a:off x="8401038" y="6170821"/>
            <a:ext cx="502920" cy="502920"/>
          </a:xfrm>
          <a:prstGeom prst="ellipse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 rot="-2460000">
            <a:off x="201168" y="5870447"/>
            <a:ext cx="2176272" cy="201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517514" y="6285121"/>
            <a:ext cx="4724400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>
            <a:spLocks noGrp="1"/>
          </p:cNvSpPr>
          <p:nvPr>
            <p:ph type="sldNum" idx="12"/>
          </p:nvPr>
        </p:nvSpPr>
        <p:spPr>
          <a:xfrm>
            <a:off x="8401038" y="6170821"/>
            <a:ext cx="502920" cy="502920"/>
          </a:xfrm>
          <a:prstGeom prst="ellipse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>
            <a:off x="0" y="2647950"/>
            <a:ext cx="3571874" cy="4210049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2" name="Shape 62"/>
          <p:cNvSpPr/>
          <p:nvPr/>
        </p:nvSpPr>
        <p:spPr>
          <a:xfrm rot="5400000">
            <a:off x="433389" y="-433386"/>
            <a:ext cx="6858000" cy="7724777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 rot="-2460000">
            <a:off x="784930" y="1576103"/>
            <a:ext cx="5212080" cy="108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749551" y="2618911"/>
            <a:ext cx="3807779" cy="33246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 rot="-2460000">
            <a:off x="1297953" y="2253384"/>
            <a:ext cx="5794759" cy="62331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Clr>
                <a:srgbClr val="FFFFFF"/>
              </a:buClr>
              <a:buFont typeface="Source Sans Pro"/>
              <a:buNone/>
              <a:defRPr/>
            </a:lvl1pPr>
            <a:lvl2pPr marL="457200" lvl="1" indent="0" rtl="0">
              <a:spcBef>
                <a:spcPts val="0"/>
              </a:spcBef>
              <a:buFont typeface="Source Sans Pro"/>
              <a:buNone/>
              <a:defRPr/>
            </a:lvl2pPr>
            <a:lvl3pPr marL="914400" lvl="2" indent="0" rtl="0">
              <a:spcBef>
                <a:spcPts val="0"/>
              </a:spcBef>
              <a:buFont typeface="Source Sans Pro"/>
              <a:buNone/>
              <a:defRPr/>
            </a:lvl3pPr>
            <a:lvl4pPr marL="1371600" lvl="3" indent="0" rtl="0">
              <a:spcBef>
                <a:spcPts val="0"/>
              </a:spcBef>
              <a:buFont typeface="Source Sans Pro"/>
              <a:buNone/>
              <a:defRPr/>
            </a:lvl4pPr>
            <a:lvl5pPr marL="1828800" lvl="4" indent="0" rtl="0">
              <a:spcBef>
                <a:spcPts val="0"/>
              </a:spcBef>
              <a:buFont typeface="Source Sans Pro"/>
              <a:buNone/>
              <a:defRPr/>
            </a:lvl5pPr>
            <a:lvl6pPr marL="2286000" lvl="5" indent="0" rtl="0">
              <a:spcBef>
                <a:spcPts val="0"/>
              </a:spcBef>
              <a:buFont typeface="Source Sans Pro"/>
              <a:buNone/>
              <a:defRPr/>
            </a:lvl6pPr>
            <a:lvl7pPr marL="2743200" lvl="6" indent="0" rtl="0">
              <a:spcBef>
                <a:spcPts val="0"/>
              </a:spcBef>
              <a:buFont typeface="Source Sans Pro"/>
              <a:buNone/>
              <a:defRPr/>
            </a:lvl7pPr>
            <a:lvl8pPr marL="3200400" lvl="7" indent="0" rtl="0">
              <a:spcBef>
                <a:spcPts val="0"/>
              </a:spcBef>
              <a:buFont typeface="Source Sans Pro"/>
              <a:buNone/>
              <a:defRPr/>
            </a:lvl8pPr>
            <a:lvl9pPr marL="3657600" lvl="8" indent="0" rtl="0">
              <a:spcBef>
                <a:spcPts val="0"/>
              </a:spcBef>
              <a:buFont typeface="Source Sans Pro"/>
              <a:buNone/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 rot="-2460000">
            <a:off x="201168" y="5870447"/>
            <a:ext cx="2176272" cy="201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3517514" y="6285121"/>
            <a:ext cx="4724400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sldNum" idx="12"/>
          </p:nvPr>
        </p:nvSpPr>
        <p:spPr>
          <a:xfrm>
            <a:off x="8401038" y="6170821"/>
            <a:ext cx="502920" cy="50292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2028825" y="0"/>
            <a:ext cx="7115175" cy="6858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</p:sp>
      <p:sp>
        <p:nvSpPr>
          <p:cNvPr id="71" name="Shape 71"/>
          <p:cNvSpPr/>
          <p:nvPr/>
        </p:nvSpPr>
        <p:spPr>
          <a:xfrm>
            <a:off x="0" y="2647950"/>
            <a:ext cx="3571874" cy="4210049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2" name="Shape 72"/>
          <p:cNvSpPr/>
          <p:nvPr/>
        </p:nvSpPr>
        <p:spPr>
          <a:xfrm>
            <a:off x="0" y="5048250"/>
            <a:ext cx="3571874" cy="1809749"/>
          </a:xfrm>
          <a:custGeom>
            <a:avLst/>
            <a:gdLst/>
            <a:ahLst/>
            <a:cxnLst/>
            <a:rect l="0" t="0" r="0" b="0"/>
            <a:pathLst>
              <a:path w="3571875" h="1809750" extrusionOk="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 rot="-2460000">
            <a:off x="671197" y="1717500"/>
            <a:ext cx="5486400" cy="8674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-2460000">
            <a:off x="1143479" y="2180528"/>
            <a:ext cx="6096545" cy="7406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/>
            </a:lvl1pPr>
            <a:lvl2pPr marL="457200" lvl="1" indent="0" rtl="0">
              <a:spcBef>
                <a:spcPts val="0"/>
              </a:spcBef>
              <a:buFont typeface="Source Sans Pro"/>
              <a:buNone/>
              <a:defRPr/>
            </a:lvl2pPr>
            <a:lvl3pPr marL="914400" lvl="2" indent="0" rtl="0">
              <a:spcBef>
                <a:spcPts val="0"/>
              </a:spcBef>
              <a:buFont typeface="Source Sans Pro"/>
              <a:buNone/>
              <a:defRPr/>
            </a:lvl3pPr>
            <a:lvl4pPr marL="1371600" lvl="3" indent="0" rtl="0">
              <a:spcBef>
                <a:spcPts val="0"/>
              </a:spcBef>
              <a:buFont typeface="Source Sans Pro"/>
              <a:buNone/>
              <a:defRPr/>
            </a:lvl4pPr>
            <a:lvl5pPr marL="1828800" lvl="4" indent="0" rtl="0">
              <a:spcBef>
                <a:spcPts val="0"/>
              </a:spcBef>
              <a:buFont typeface="Source Sans Pro"/>
              <a:buNone/>
              <a:defRPr/>
            </a:lvl5pPr>
            <a:lvl6pPr marL="2286000" lvl="5" indent="0" rtl="0">
              <a:spcBef>
                <a:spcPts val="0"/>
              </a:spcBef>
              <a:buFont typeface="Source Sans Pro"/>
              <a:buNone/>
              <a:defRPr/>
            </a:lvl6pPr>
            <a:lvl7pPr marL="2743200" lvl="6" indent="0" rtl="0">
              <a:spcBef>
                <a:spcPts val="0"/>
              </a:spcBef>
              <a:buFont typeface="Source Sans Pro"/>
              <a:buNone/>
              <a:defRPr/>
            </a:lvl7pPr>
            <a:lvl8pPr marL="3200400" lvl="7" indent="0" rtl="0">
              <a:spcBef>
                <a:spcPts val="0"/>
              </a:spcBef>
              <a:buFont typeface="Source Sans Pro"/>
              <a:buNone/>
              <a:defRPr/>
            </a:lvl8pPr>
            <a:lvl9pPr marL="3657600" lvl="8" indent="0" rtl="0">
              <a:spcBef>
                <a:spcPts val="0"/>
              </a:spcBef>
              <a:buFont typeface="Source Sans Pro"/>
              <a:buNone/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 rot="-2460000">
            <a:off x="201168" y="5870447"/>
            <a:ext cx="2176272" cy="201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517514" y="6285121"/>
            <a:ext cx="4724400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>
            <a:spLocks noGrp="1"/>
          </p:cNvSpPr>
          <p:nvPr>
            <p:ph type="sldNum" idx="12"/>
          </p:nvPr>
        </p:nvSpPr>
        <p:spPr>
          <a:xfrm>
            <a:off x="8401038" y="6170821"/>
            <a:ext cx="502920" cy="502920"/>
          </a:xfrm>
          <a:prstGeom prst="ellipse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-2381" y="5050632"/>
            <a:ext cx="3574256" cy="1807367"/>
          </a:xfrm>
          <a:custGeom>
            <a:avLst/>
            <a:gdLst/>
            <a:ahLst/>
            <a:cxnLst/>
            <a:rect l="0" t="0" r="0" b="0"/>
            <a:pathLst>
              <a:path w="3574257" h="1807368" extrusionOk="0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" name="Shape 7"/>
          <p:cNvSpPr/>
          <p:nvPr/>
        </p:nvSpPr>
        <p:spPr>
          <a:xfrm>
            <a:off x="-2379" y="5051292"/>
            <a:ext cx="9146380" cy="1806709"/>
          </a:xfrm>
          <a:custGeom>
            <a:avLst/>
            <a:gdLst/>
            <a:ahLst/>
            <a:cxnLst/>
            <a:rect l="0" t="0" r="0" b="0"/>
            <a:pathLst>
              <a:path w="3352800" h="527584" extrusionOk="0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822959" y="365760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Souce Sans Pro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822959" y="1100628"/>
            <a:ext cx="7520939" cy="35798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l" rtl="0">
              <a:spcBef>
                <a:spcPts val="800"/>
              </a:spcBef>
              <a:buClr>
                <a:schemeClr val="dk1"/>
              </a:buClr>
              <a:buFont typeface="Arial"/>
              <a:buNone/>
              <a:defRPr/>
            </a:lvl1pPr>
            <a:lvl2pPr marL="173736" marR="0" lvl="1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2pPr>
            <a:lvl3pPr marL="402336" marR="0" lvl="2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3pPr>
            <a:lvl4pPr marL="630936" marR="0" lvl="3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4pPr>
            <a:lvl5pPr marL="859536" marR="0" lvl="4" indent="-72136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5pPr>
            <a:lvl6pPr marL="1097280" marR="0" lvl="5" indent="-93980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6pPr>
            <a:lvl7pPr marL="1353312" marR="0" lvl="6" indent="-83311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7pPr>
            <a:lvl8pPr marL="1581912" marR="0" lvl="7" indent="-83311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8pPr>
            <a:lvl9pPr marL="1792224" marR="0" lvl="8" indent="-77723" algn="l" rtl="0">
              <a:spcBef>
                <a:spcPts val="300"/>
              </a:spcBef>
              <a:buClr>
                <a:schemeClr val="accent2"/>
              </a:buClr>
              <a:buFont typeface="Noto Symbol"/>
              <a:buChar char="▪"/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dt" idx="10"/>
          </p:nvPr>
        </p:nvSpPr>
        <p:spPr>
          <a:xfrm rot="-2460000">
            <a:off x="201168" y="5870447"/>
            <a:ext cx="2176272" cy="201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ftr" idx="11"/>
          </p:nvPr>
        </p:nvSpPr>
        <p:spPr>
          <a:xfrm>
            <a:off x="3517514" y="6285121"/>
            <a:ext cx="4724400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sldNum" idx="12"/>
          </p:nvPr>
        </p:nvSpPr>
        <p:spPr>
          <a:xfrm>
            <a:off x="8401038" y="6170821"/>
            <a:ext cx="502920" cy="502920"/>
          </a:xfrm>
          <a:prstGeom prst="ellipse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iblog.dearbornschools.org/joachia/" TargetMode="External"/><Relationship Id="rId3" Type="http://schemas.openxmlformats.org/officeDocument/2006/relationships/image" Target="../media/image4.jpg"/><Relationship Id="rId7" Type="http://schemas.openxmlformats.org/officeDocument/2006/relationships/hyperlink" Target="http://dearbornschools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udent.frontrowed.com/#login" TargetMode="External"/><Relationship Id="rId5" Type="http://schemas.openxmlformats.org/officeDocument/2006/relationships/hyperlink" Target="mobymax.com" TargetMode="External"/><Relationship Id="rId10" Type="http://schemas.openxmlformats.org/officeDocument/2006/relationships/hyperlink" Target="http://iblog.dearbornschools.org/mrslozon/" TargetMode="External"/><Relationship Id="rId4" Type="http://schemas.openxmlformats.org/officeDocument/2006/relationships/hyperlink" Target="myon.com" TargetMode="External"/><Relationship Id="rId9" Type="http://schemas.openxmlformats.org/officeDocument/2006/relationships/hyperlink" Target="http://iblog.dearbornschools.org/mrshalimi/author/halimia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ctrTitle"/>
          </p:nvPr>
        </p:nvSpPr>
        <p:spPr>
          <a:xfrm rot="-2460073">
            <a:off x="58874" y="1281264"/>
            <a:ext cx="4368250" cy="123656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91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Souce Sans Pro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3</a:t>
            </a:r>
            <a:r>
              <a:rPr lang="en-US" sz="3200" b="0" i="0" u="none" strike="noStrike" cap="none" baseline="300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RD</a:t>
            </a:r>
            <a:r>
              <a:rPr lang="en-US" sz="3200" b="0" i="0" u="none" strike="noStrike" cap="none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 GRADE PARENT MEETING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subTitle" idx="1"/>
          </p:nvPr>
        </p:nvSpPr>
        <p:spPr>
          <a:xfrm rot="-2447120">
            <a:off x="428431" y="2068911"/>
            <a:ext cx="5166659" cy="255665"/>
          </a:xfrm>
          <a:prstGeom prst="rect">
            <a:avLst/>
          </a:prstGeom>
          <a:noFill/>
          <a:ln>
            <a:noFill/>
          </a:ln>
        </p:spPr>
        <p:txBody>
          <a:bodyPr lIns="91425" tIns="9125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MRS. HALIMI, </a:t>
            </a:r>
            <a:r>
              <a:rPr lang="en-US" sz="1400" b="1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MRS. JOACHIM, M</a:t>
            </a:r>
            <a:r>
              <a:rPr lang="en-US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RS. LOZON</a:t>
            </a:r>
          </a:p>
        </p:txBody>
      </p:sp>
      <p:sp>
        <p:nvSpPr>
          <p:cNvPr id="96" name="Shape 96"/>
          <p:cNvSpPr txBox="1"/>
          <p:nvPr/>
        </p:nvSpPr>
        <p:spPr>
          <a:xfrm rot="-2455491">
            <a:off x="912905" y="2062339"/>
            <a:ext cx="5623838" cy="10944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-US" sz="3000"/>
              <a:t>اجتماع أولياء أمور طلاب الصف الثالث</a:t>
            </a:r>
          </a:p>
          <a:p>
            <a:pPr lvl="0" algn="r">
              <a:spcBef>
                <a:spcPts val="0"/>
              </a:spcBef>
              <a:buNone/>
            </a:pPr>
            <a:r>
              <a:rPr lang="en-US"/>
              <a:t>السيدات: حليمي، ياكوم ، لوزان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763134" y="365760"/>
            <a:ext cx="7520999" cy="548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Souce Sans Pro"/>
              <a:buNone/>
            </a:pPr>
            <a:r>
              <a:rPr lang="en-US" sz="2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ROUTINES/ الروتين 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x="763125" y="1029550"/>
            <a:ext cx="6535200" cy="531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-US" sz="1800"/>
              <a:t>DAILY</a:t>
            </a:r>
          </a:p>
          <a:p>
            <a:pPr marL="914400" lvl="1" indent="-342900" rtl="0">
              <a:spcBef>
                <a:spcPts val="0"/>
              </a:spcBef>
              <a:buSzPct val="100000"/>
              <a:buChar char="○"/>
            </a:pPr>
            <a:r>
              <a:rPr lang="en-US" sz="1800">
                <a:solidFill>
                  <a:schemeClr val="dk1"/>
                </a:solidFill>
              </a:rPr>
              <a:t>BEDTIME</a:t>
            </a:r>
          </a:p>
          <a:p>
            <a:pPr marL="914400" lvl="1" indent="-342900" rtl="0">
              <a:spcBef>
                <a:spcPts val="0"/>
              </a:spcBef>
              <a:buSzPct val="100000"/>
              <a:buChar char="○"/>
            </a:pPr>
            <a:r>
              <a:rPr lang="en-US" sz="1800"/>
              <a:t>HANDWASHING</a:t>
            </a:r>
          </a:p>
          <a:p>
            <a:pPr marL="914400" lvl="1" indent="-342900" rtl="0">
              <a:spcBef>
                <a:spcPts val="0"/>
              </a:spcBef>
              <a:buSzPct val="100000"/>
              <a:buChar char="○"/>
            </a:pPr>
            <a:r>
              <a:rPr lang="en-US" sz="1800"/>
              <a:t>BREAKFAST</a:t>
            </a:r>
          </a:p>
          <a:p>
            <a:pPr marL="914400" lvl="1" indent="-342900" rtl="0">
              <a:spcBef>
                <a:spcPts val="0"/>
              </a:spcBef>
              <a:buSzPct val="100000"/>
              <a:buChar char="○"/>
            </a:pPr>
            <a:r>
              <a:rPr lang="en-US" sz="1800"/>
              <a:t>GETTING READY FOR THE SCHOOL DAY</a:t>
            </a:r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marL="457200" lvl="0" indent="-381000" algn="r" rtl="1">
              <a:spcBef>
                <a:spcPts val="0"/>
              </a:spcBef>
              <a:buSzPct val="100000"/>
              <a:buChar char="●"/>
            </a:pPr>
            <a:r>
              <a:rPr lang="en-US" sz="2400"/>
              <a:t>يومياً</a:t>
            </a:r>
          </a:p>
          <a:p>
            <a:pPr lvl="0" rtl="1">
              <a:spcBef>
                <a:spcPts val="0"/>
              </a:spcBef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</a:t>
            </a: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>
                <a:solidFill>
                  <a:schemeClr val="dk1"/>
                </a:solidFill>
              </a:rPr>
              <a:t>وقت النوم</a:t>
            </a:r>
          </a:p>
          <a:p>
            <a:pPr lvl="0" rtl="1">
              <a:spcBef>
                <a:spcPts val="0"/>
              </a:spcBef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</a:t>
            </a: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1800">
                <a:solidFill>
                  <a:schemeClr val="dk1"/>
                </a:solidFill>
              </a:rPr>
              <a:t>غسل اليدين</a:t>
            </a:r>
          </a:p>
          <a:p>
            <a:pPr lvl="0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</a:t>
            </a: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1800">
                <a:solidFill>
                  <a:schemeClr val="dk1"/>
                </a:solidFill>
              </a:rPr>
              <a:t>الإفطار</a:t>
            </a:r>
          </a:p>
          <a:p>
            <a:pPr lvl="0" rtl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</a:t>
            </a: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1800">
                <a:solidFill>
                  <a:schemeClr val="dk1"/>
                </a:solidFill>
              </a:rPr>
              <a:t>الإستعداد لليوم الدراسي</a:t>
            </a:r>
          </a:p>
          <a:p>
            <a:pPr lvl="0" algn="r" rtl="1">
              <a:spcBef>
                <a:spcPts val="0"/>
              </a:spcBef>
              <a:buNone/>
            </a:pPr>
            <a:r>
              <a:rPr lang="en-US" sz="1800"/>
              <a:t>  </a:t>
            </a:r>
          </a:p>
        </p:txBody>
      </p:sp>
      <p:pic>
        <p:nvPicPr>
          <p:cNvPr id="103" name="Shape 103" descr="alarm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47725" y="256787"/>
            <a:ext cx="1981200" cy="231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811509" y="422210"/>
            <a:ext cx="7521000" cy="548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Souce Sans Pro"/>
              <a:buNone/>
            </a:pPr>
            <a:r>
              <a:rPr lang="en-US" sz="2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ROUTINES / العادات والروتين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752150" y="1053449"/>
            <a:ext cx="7521000" cy="397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spcBef>
                <a:spcPts val="0"/>
              </a:spcBef>
              <a:buSzPct val="100000"/>
              <a:buChar char="●"/>
            </a:pPr>
            <a:r>
              <a:rPr lang="en-US" sz="1600">
                <a:solidFill>
                  <a:schemeClr val="dk1"/>
                </a:solidFill>
              </a:rPr>
              <a:t>HOMEWORK                                                  </a:t>
            </a:r>
            <a:r>
              <a:rPr lang="en-US" sz="1600" b="1">
                <a:solidFill>
                  <a:schemeClr val="dk1"/>
                </a:solidFill>
              </a:rPr>
              <a:t>الواجبات البيتية     </a:t>
            </a:r>
          </a:p>
          <a:p>
            <a:pPr marL="914400" lvl="1" indent="-330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</a:pPr>
            <a:r>
              <a:rPr lang="en-US" sz="1600">
                <a:solidFill>
                  <a:schemeClr val="dk1"/>
                </a:solidFill>
              </a:rPr>
              <a:t>Daily routine                                            الروتين اليومي</a:t>
            </a:r>
          </a:p>
          <a:p>
            <a:pPr marL="914400" lvl="1" indent="-330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</a:pPr>
            <a:r>
              <a:rPr lang="en-US" sz="1600">
                <a:solidFill>
                  <a:schemeClr val="dk1"/>
                </a:solidFill>
              </a:rPr>
              <a:t>Parent/student book club       نادي الكتاب للاهالي و الطلاب</a:t>
            </a:r>
          </a:p>
          <a:p>
            <a:pPr marL="914400" lvl="1" indent="-330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</a:pPr>
            <a:r>
              <a:rPr lang="en-US" sz="1600">
                <a:solidFill>
                  <a:schemeClr val="dk1"/>
                </a:solidFill>
              </a:rPr>
              <a:t>Reading for 25 minutes a night    القراءة مدة 25 دقيقة يومياً</a:t>
            </a:r>
          </a:p>
          <a:p>
            <a:pPr marL="914400" lvl="1" indent="-330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</a:pPr>
            <a:r>
              <a:rPr lang="en-US" sz="1600">
                <a:solidFill>
                  <a:schemeClr val="dk1"/>
                </a:solidFill>
              </a:rPr>
              <a:t>Math Packet                                           حزمة الرياضيات  </a:t>
            </a:r>
          </a:p>
          <a:p>
            <a:pPr marL="457200" lvl="0" indent="0" algn="r" rtl="0">
              <a:spcBef>
                <a:spcPts val="0"/>
              </a:spcBef>
              <a:buNone/>
            </a:pPr>
            <a:endParaRPr sz="1600" b="1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buNone/>
            </a:pPr>
            <a:endParaRPr sz="16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-US" sz="1800">
                <a:solidFill>
                  <a:schemeClr val="dk1"/>
                </a:solidFill>
              </a:rPr>
              <a:t>STUDYING    </a:t>
            </a:r>
          </a:p>
          <a:p>
            <a:pPr marL="914400" lvl="1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</a:pPr>
            <a:r>
              <a:rPr lang="en-US" sz="1800">
                <a:solidFill>
                  <a:schemeClr val="dk1"/>
                </a:solidFill>
              </a:rPr>
              <a:t>Study guides for science/social studies</a:t>
            </a:r>
          </a:p>
          <a:p>
            <a:pPr marL="914400" lvl="1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</a:pPr>
            <a:r>
              <a:rPr lang="en-US" sz="1800">
                <a:solidFill>
                  <a:schemeClr val="dk1"/>
                </a:solidFill>
              </a:rPr>
              <a:t>Weekly spelling pattern and academic vocabulary words</a:t>
            </a:r>
          </a:p>
          <a:p>
            <a:pPr marL="914400" lvl="1" indent="-342900" algn="r" rtl="1">
              <a:spcBef>
                <a:spcPts val="0"/>
              </a:spcBef>
              <a:buClr>
                <a:schemeClr val="dk1"/>
              </a:buClr>
              <a:buSzPct val="100000"/>
              <a:buFont typeface="Arial"/>
            </a:pPr>
            <a:r>
              <a:rPr lang="en-US" sz="1800" b="1">
                <a:solidFill>
                  <a:schemeClr val="dk1"/>
                </a:solidFill>
              </a:rPr>
              <a:t>الدراسة </a:t>
            </a:r>
          </a:p>
          <a:p>
            <a:pPr marL="914400" lvl="1" indent="-342900" algn="r" rtl="1">
              <a:spcBef>
                <a:spcPts val="0"/>
              </a:spcBef>
              <a:buClr>
                <a:schemeClr val="dk1"/>
              </a:buClr>
              <a:buSzPct val="100000"/>
              <a:buFont typeface="Arial"/>
            </a:pPr>
            <a:r>
              <a:rPr lang="en-US" sz="1800" b="1">
                <a:solidFill>
                  <a:schemeClr val="dk1"/>
                </a:solidFill>
              </a:rPr>
              <a:t>دليل المراجعة لمادتي العلوم و التربية الاجتماعية </a:t>
            </a:r>
          </a:p>
          <a:p>
            <a:pPr marL="914400" lvl="1" indent="-342900" algn="r" rtl="1">
              <a:spcBef>
                <a:spcPts val="0"/>
              </a:spcBef>
              <a:buClr>
                <a:schemeClr val="dk1"/>
              </a:buClr>
              <a:buSzPct val="100000"/>
              <a:buFont typeface="Arial"/>
            </a:pPr>
            <a:r>
              <a:rPr lang="en-US" sz="1800" b="1">
                <a:solidFill>
                  <a:schemeClr val="dk1"/>
                </a:solidFill>
              </a:rPr>
              <a:t>امتحان الإملاء الاسبوعي و المفردات الأكاديمية </a:t>
            </a:r>
          </a:p>
        </p:txBody>
      </p:sp>
      <p:pic>
        <p:nvPicPr>
          <p:cNvPr id="110" name="Shape 1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52675" y="252850"/>
            <a:ext cx="2571750" cy="178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898200" y="338650"/>
            <a:ext cx="5103300" cy="4731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Souce Sans Pro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POSITIVE REINFORCEMENT</a:t>
            </a:r>
          </a:p>
          <a:p>
            <a:pPr marL="4572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Souce Sans Pro"/>
              <a:buChar char="●"/>
            </a:pPr>
            <a:r>
              <a:rPr lang="en-US" sz="1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4 to 1 positive praise</a:t>
            </a:r>
          </a:p>
          <a:p>
            <a:pPr marL="4572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Souce Sans Pro"/>
              <a:buChar char="●"/>
            </a:pPr>
            <a:r>
              <a:rPr lang="en-US" sz="1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Praise positive behaviors such as chores, helping a sibling, and being good at school</a:t>
            </a:r>
          </a:p>
          <a:p>
            <a:pPr marL="4572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Souce Sans Pro"/>
              <a:buChar char="●"/>
            </a:pPr>
            <a:r>
              <a:rPr lang="en-US" sz="1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Enforce a reward system at home to encourage desired behaviors</a:t>
            </a:r>
          </a:p>
          <a:p>
            <a:pPr marL="4572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Souce Sans Pro"/>
              <a:buChar char="●"/>
            </a:pPr>
            <a:r>
              <a:rPr lang="en-US" sz="18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Model and correct unwanted behavior</a:t>
            </a:r>
          </a:p>
          <a:p>
            <a:pPr marR="0" lvl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  <a:p>
            <a:pPr marR="0" lvl="0" algn="r" rtl="1">
              <a:spcBef>
                <a:spcPts val="0"/>
              </a:spcBef>
              <a:buNone/>
            </a:pPr>
            <a:r>
              <a:rPr lang="en-US" sz="3600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التعزيز الإيجابي </a:t>
            </a:r>
          </a:p>
          <a:p>
            <a:pPr marL="457200" marR="0" lvl="0" indent="-228600" algn="r" rtl="1">
              <a:spcBef>
                <a:spcPts val="0"/>
              </a:spcBef>
              <a:buClr>
                <a:schemeClr val="dk1"/>
              </a:buClr>
              <a:buFont typeface="Souce Sans Pro"/>
              <a:buChar char="●"/>
            </a:pPr>
            <a:r>
              <a:rPr lang="en-US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الإشادة الإيجابية بسلوك الطالب 4 إلى 1</a:t>
            </a:r>
          </a:p>
          <a:p>
            <a:pPr marL="457200" marR="0" lvl="0" indent="-228600" algn="r" rtl="1">
              <a:spcBef>
                <a:spcPts val="0"/>
              </a:spcBef>
              <a:buClr>
                <a:schemeClr val="dk1"/>
              </a:buClr>
              <a:buFont typeface="Souce Sans Pro"/>
              <a:buChar char="●"/>
            </a:pPr>
            <a:r>
              <a:rPr lang="en-US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الإشادة بالسلوك الإيجابي :المساعدة في الأعمال المنزلية ، مساعدة الاخوة ، التفوق الدراسي.</a:t>
            </a:r>
          </a:p>
          <a:p>
            <a:pPr marL="457200" lvl="0" indent="-228600" rtl="1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Char char="●"/>
            </a:pPr>
            <a:r>
              <a:rPr lang="en-US">
                <a:solidFill>
                  <a:schemeClr val="dk1"/>
                </a:solidFill>
              </a:rPr>
              <a:t>إنشاء و تطبيق  نظام مكافآت في المنزل لتشجيع السلوكيات المرجوة من الطالب.</a:t>
            </a:r>
          </a:p>
          <a:p>
            <a:pPr marL="457200" lvl="0" indent="-228600" rtl="1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Char char="●"/>
            </a:pPr>
            <a:r>
              <a:rPr lang="en-US">
                <a:solidFill>
                  <a:schemeClr val="dk1"/>
                </a:solidFill>
              </a:rPr>
              <a:t>تصحيح السلوكيات الغير مقبولة وتمثيل السلوكيات المقبولة أمام الطلاب</a:t>
            </a:r>
          </a:p>
          <a:p>
            <a:pPr marR="0" lvl="0" algn="r" rtl="1">
              <a:spcBef>
                <a:spcPts val="0"/>
              </a:spcBef>
              <a:buNone/>
            </a:pPr>
            <a:endParaRPr sz="1200">
              <a:solidFill>
                <a:schemeClr val="dk1"/>
              </a:solidFill>
              <a:latin typeface="Souce Sans Pro"/>
              <a:ea typeface="Souce Sans Pro"/>
              <a:cs typeface="Souce Sans Pro"/>
              <a:sym typeface="Souce Sans Pro"/>
            </a:endParaRPr>
          </a:p>
        </p:txBody>
      </p:sp>
      <p:pic>
        <p:nvPicPr>
          <p:cNvPr id="116" name="Shape 116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6281625" y="673624"/>
            <a:ext cx="1738799" cy="2315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822959" y="365760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Souce Sans Pro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HELPFUL WEBSITES</a:t>
            </a:r>
          </a:p>
        </p:txBody>
      </p:sp>
      <p:pic>
        <p:nvPicPr>
          <p:cNvPr id="122" name="Shape 122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6001287" y="579556"/>
            <a:ext cx="2095499" cy="21813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Shape 123"/>
          <p:cNvSpPr txBox="1"/>
          <p:nvPr/>
        </p:nvSpPr>
        <p:spPr>
          <a:xfrm>
            <a:off x="943900" y="1269100"/>
            <a:ext cx="2606700" cy="314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u="sng">
                <a:solidFill>
                  <a:schemeClr val="hlink"/>
                </a:solidFill>
                <a:hlinkClick r:id="rId4"/>
              </a:rPr>
              <a:t>MyOn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-US" u="sng">
                <a:solidFill>
                  <a:schemeClr val="hlink"/>
                </a:solidFill>
                <a:hlinkClick r:id="rId5"/>
              </a:rPr>
              <a:t>Mobymax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-US" u="sng">
                <a:solidFill>
                  <a:schemeClr val="hlink"/>
                </a:solidFill>
                <a:hlinkClick r:id="rId6"/>
              </a:rPr>
              <a:t>Front Row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-US" u="sng">
                <a:solidFill>
                  <a:schemeClr val="hlink"/>
                </a:solidFill>
                <a:hlinkClick r:id="rId7"/>
              </a:rPr>
              <a:t>Clever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-US" u="sng">
                <a:solidFill>
                  <a:schemeClr val="hlink"/>
                </a:solidFill>
                <a:hlinkClick r:id="rId8"/>
              </a:rPr>
              <a:t>Mrs. Joachim's Blog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-US" u="sng">
                <a:solidFill>
                  <a:schemeClr val="hlink"/>
                </a:solidFill>
                <a:hlinkClick r:id="rId9"/>
              </a:rPr>
              <a:t>Mrs. Halimi's Blog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-US" u="sng">
                <a:solidFill>
                  <a:schemeClr val="hlink"/>
                </a:solidFill>
                <a:hlinkClick r:id="rId10"/>
              </a:rPr>
              <a:t>Mrs. Lozon's Blog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822959" y="365760"/>
            <a:ext cx="7520939" cy="5486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Souce Sans Pro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Souce Sans Pro"/>
                <a:ea typeface="Souce Sans Pro"/>
                <a:cs typeface="Souce Sans Pro"/>
                <a:sym typeface="Souce Sans Pro"/>
              </a:rPr>
              <a:t>QUESTIONS</a:t>
            </a:r>
          </a:p>
        </p:txBody>
      </p:sp>
      <p:pic>
        <p:nvPicPr>
          <p:cNvPr id="129" name="Shape 12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773487" y="1475580"/>
            <a:ext cx="1619249" cy="2828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Office PowerPoint</Application>
  <PresentationFormat>On-screen Show (4:3)</PresentationFormat>
  <Paragraphs>57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Noto Symbol</vt:lpstr>
      <vt:lpstr>Souce Sans Pro</vt:lpstr>
      <vt:lpstr>Courier New</vt:lpstr>
      <vt:lpstr>Source Sans Pro</vt:lpstr>
      <vt:lpstr>Times New Roman</vt:lpstr>
      <vt:lpstr>Angles</vt:lpstr>
      <vt:lpstr>3RD GRADE PARENT MEETING</vt:lpstr>
      <vt:lpstr>ROUTINES/ الروتين </vt:lpstr>
      <vt:lpstr>ROUTINES / العادات والروتين</vt:lpstr>
      <vt:lpstr>POSITIVE REINFORCEMENT 4 to 1 positive praise Praise positive behaviors such as chores, helping a sibling, and being good at school Enforce a reward system at home to encourage desired behaviors Model and correct unwanted behavior  التعزيز الإيجابي  الإشادة الإيجابية بسلوك الطالب 4 إلى 1 الإشادة بالسلوك الإيجابي :المساعدة في الأعمال المنزلية ، مساعدة الاخوة ، التفوق الدراسي. إنشاء و تطبيق  نظام مكافآت في المنزل لتشجيع السلوكيات المرجوة من الطالب. تصحيح السلوكيات الغير مقبولة وتمثيل السلوكيات المقبولة أمام الطلاب </vt:lpstr>
      <vt:lpstr>HELPFUL WEBSITES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GRADE PARENT MEETING</dc:title>
  <dc:creator>Halimi, Amy B</dc:creator>
  <cp:lastModifiedBy>Windows User</cp:lastModifiedBy>
  <cp:revision>1</cp:revision>
  <dcterms:modified xsi:type="dcterms:W3CDTF">2016-10-20T13:36:21Z</dcterms:modified>
</cp:coreProperties>
</file>