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latin typeface="Goudy Old Style" panose="02020502050305020303" pitchFamily="18" charset="0"/>
              </a:rPr>
              <a:t>Section 3-Basic Concepts of Democracy </a:t>
            </a:r>
          </a:p>
        </p:txBody>
      </p:sp>
      <p:pic>
        <p:nvPicPr>
          <p:cNvPr id="3" name="Picture 2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905000"/>
            <a:ext cx="6019800" cy="45426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2273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u="sng" dirty="0">
                <a:solidFill>
                  <a:srgbClr val="7B9899"/>
                </a:solidFill>
                <a:latin typeface="Goudy Old Style" panose="02020502050305020303" pitchFamily="18" charset="0"/>
              </a:rPr>
              <a:t>Foundations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 altLang="en-US" sz="2600" b="1" u="sng" dirty="0" smtClean="0">
                <a:solidFill>
                  <a:srgbClr val="002060"/>
                </a:solidFill>
                <a:latin typeface="Goudy Old Style" pitchFamily="18" charset="0"/>
              </a:rPr>
              <a:t>The American concept of democracy rests on these                   five basic notions</a:t>
            </a:r>
            <a:r>
              <a:rPr lang="en-US" altLang="en-US" sz="2600" b="1" dirty="0" smtClean="0">
                <a:solidFill>
                  <a:srgbClr val="002060"/>
                </a:solidFill>
                <a:latin typeface="Goudy Old Style" pitchFamily="18" charset="0"/>
              </a:rPr>
              <a:t>: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600" b="1" dirty="0" smtClean="0">
                <a:latin typeface="Goudy Old Style" pitchFamily="18" charset="0"/>
              </a:rPr>
              <a:t>I. </a:t>
            </a:r>
            <a:r>
              <a:rPr lang="en-US" altLang="en-US" sz="2600" b="1" u="sng" dirty="0" smtClean="0">
                <a:solidFill>
                  <a:srgbClr val="FF0000"/>
                </a:solidFill>
                <a:latin typeface="Goudy Old Style" pitchFamily="18" charset="0"/>
              </a:rPr>
              <a:t>Individual Worth</a:t>
            </a:r>
            <a:r>
              <a:rPr lang="en-US" altLang="en-US" sz="2600" b="1" dirty="0" smtClean="0">
                <a:latin typeface="Goudy Old Style" pitchFamily="18" charset="0"/>
              </a:rPr>
              <a:t>-</a:t>
            </a:r>
            <a:r>
              <a:rPr lang="en-US" altLang="en-US" sz="2600" dirty="0" smtClean="0">
                <a:latin typeface="Goudy Old Style" pitchFamily="18" charset="0"/>
              </a:rPr>
              <a:t>A recognition of the fundamental worth and dignity of every person;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600" b="1" dirty="0" smtClean="0">
                <a:latin typeface="Goudy Old Style" pitchFamily="18" charset="0"/>
              </a:rPr>
              <a:t>II. </a:t>
            </a:r>
            <a:r>
              <a:rPr lang="en-US" altLang="en-US" sz="2600" b="1" u="sng" dirty="0" smtClean="0">
                <a:solidFill>
                  <a:srgbClr val="002060"/>
                </a:solidFill>
                <a:latin typeface="Goudy Old Style" pitchFamily="18" charset="0"/>
              </a:rPr>
              <a:t>Equality</a:t>
            </a:r>
            <a:r>
              <a:rPr lang="en-US" altLang="en-US" sz="2600" b="1" dirty="0" smtClean="0">
                <a:latin typeface="Goudy Old Style" pitchFamily="18" charset="0"/>
              </a:rPr>
              <a:t>-</a:t>
            </a:r>
            <a:r>
              <a:rPr lang="en-US" altLang="en-US" sz="2600" dirty="0" smtClean="0">
                <a:latin typeface="Goudy Old Style" pitchFamily="18" charset="0"/>
              </a:rPr>
              <a:t>A respect for the equality of all persons;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600" b="1" dirty="0" smtClean="0">
                <a:latin typeface="Goudy Old Style" pitchFamily="18" charset="0"/>
              </a:rPr>
              <a:t>III. </a:t>
            </a:r>
            <a:r>
              <a:rPr lang="en-US" altLang="en-US" sz="2600" b="1" u="sng" dirty="0" smtClean="0">
                <a:solidFill>
                  <a:srgbClr val="FF0000"/>
                </a:solidFill>
                <a:latin typeface="Goudy Old Style" pitchFamily="18" charset="0"/>
              </a:rPr>
              <a:t>Majority Rule and Minority Rights</a:t>
            </a:r>
            <a:r>
              <a:rPr lang="en-US" altLang="en-US" sz="2600" b="1" dirty="0" smtClean="0">
                <a:latin typeface="Goudy Old Style" pitchFamily="18" charset="0"/>
              </a:rPr>
              <a:t>-</a:t>
            </a:r>
            <a:r>
              <a:rPr lang="en-US" altLang="en-US" sz="2600" dirty="0" smtClean="0">
                <a:latin typeface="Goudy Old Style" pitchFamily="18" charset="0"/>
              </a:rPr>
              <a:t>A faith in majority rule and an insistence upon minority rights;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600" b="1" dirty="0" smtClean="0">
                <a:latin typeface="Goudy Old Style" pitchFamily="18" charset="0"/>
              </a:rPr>
              <a:t>IV. </a:t>
            </a:r>
            <a:r>
              <a:rPr lang="en-US" altLang="en-US" sz="2600" b="1" u="sng" dirty="0" smtClean="0">
                <a:solidFill>
                  <a:srgbClr val="002060"/>
                </a:solidFill>
                <a:latin typeface="Goudy Old Style" pitchFamily="18" charset="0"/>
              </a:rPr>
              <a:t>Compromise</a:t>
            </a:r>
            <a:r>
              <a:rPr lang="en-US" altLang="en-US" sz="2600" b="1" dirty="0" smtClean="0">
                <a:latin typeface="Goudy Old Style" pitchFamily="18" charset="0"/>
              </a:rPr>
              <a:t>-</a:t>
            </a:r>
            <a:r>
              <a:rPr lang="en-US" altLang="en-US" sz="2600" dirty="0" smtClean="0">
                <a:latin typeface="Goudy Old Style" pitchFamily="18" charset="0"/>
              </a:rPr>
              <a:t>An acceptance of the necessity of compromise;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600" b="1" dirty="0" smtClean="0">
                <a:latin typeface="Goudy Old Style" pitchFamily="18" charset="0"/>
              </a:rPr>
              <a:t>V. </a:t>
            </a:r>
            <a:r>
              <a:rPr lang="en-US" altLang="en-US" sz="2600" b="1" u="sng" dirty="0" smtClean="0">
                <a:solidFill>
                  <a:srgbClr val="FF0000"/>
                </a:solidFill>
                <a:latin typeface="Goudy Old Style" pitchFamily="18" charset="0"/>
              </a:rPr>
              <a:t>Individual Freedom</a:t>
            </a:r>
            <a:r>
              <a:rPr lang="en-US" altLang="en-US" sz="2600" b="1" dirty="0" smtClean="0">
                <a:latin typeface="Goudy Old Style" pitchFamily="18" charset="0"/>
              </a:rPr>
              <a:t>-</a:t>
            </a:r>
            <a:r>
              <a:rPr lang="en-US" altLang="en-US" sz="2600" dirty="0" smtClean="0">
                <a:latin typeface="Goudy Old Style" pitchFamily="18" charset="0"/>
              </a:rPr>
              <a:t>An insistence upon the widest possible degree of individual freedom. </a:t>
            </a:r>
          </a:p>
        </p:txBody>
      </p:sp>
    </p:spTree>
    <p:extLst>
      <p:ext uri="{BB962C8B-B14F-4D97-AF65-F5344CB8AC3E}">
        <p14:creationId xmlns:p14="http://schemas.microsoft.com/office/powerpoint/2010/main" val="33442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latin typeface="Goudy Old Style" panose="02020502050305020303" pitchFamily="18" charset="0"/>
              </a:rPr>
              <a:t>Foundations of American </a:t>
            </a:r>
            <a:r>
              <a:rPr lang="en-US" u="sng" dirty="0">
                <a:latin typeface="Goudy Old Style" panose="02020502050305020303" pitchFamily="18" charset="0"/>
              </a:rPr>
              <a:t>Democracy 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5450" y="1719263"/>
            <a:ext cx="4038600" cy="4406900"/>
          </a:xfrm>
        </p:spPr>
        <p:txBody>
          <a:bodyPr>
            <a:normAutofit fontScale="92500"/>
          </a:bodyPr>
          <a:lstStyle/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en-US" sz="2600" b="1" dirty="0">
                <a:latin typeface="Goudy Old Style" panose="02020502050305020303" pitchFamily="18" charset="0"/>
              </a:rPr>
              <a:t>I. </a:t>
            </a:r>
            <a:r>
              <a:rPr lang="en-US" sz="2600" b="1" dirty="0">
                <a:solidFill>
                  <a:srgbClr val="002060"/>
                </a:solidFill>
                <a:latin typeface="Goudy Old Style" panose="02020502050305020303" pitchFamily="18" charset="0"/>
              </a:rPr>
              <a:t>Individual Worth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latin typeface="Goudy Old Style" panose="02020502050305020303" pitchFamily="18" charset="0"/>
              </a:rPr>
              <a:t>Democracy is firmly based upon the importance of the individual.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latin typeface="Goudy Old Style" panose="02020502050305020303" pitchFamily="18" charset="0"/>
              </a:rPr>
              <a:t>At times, the welfare of one or a few individuals is subordinated to the interests of many.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latin typeface="Goudy Old Style" panose="02020502050305020303" pitchFamily="18" charset="0"/>
              </a:rPr>
              <a:t>Paying taxes, </a:t>
            </a:r>
            <a:r>
              <a:rPr lang="en-US" sz="2600" dirty="0" smtClean="0">
                <a:latin typeface="Goudy Old Style" panose="02020502050305020303" pitchFamily="18" charset="0"/>
              </a:rPr>
              <a:t>registering </a:t>
            </a:r>
            <a:r>
              <a:rPr lang="en-US" sz="2600" dirty="0">
                <a:latin typeface="Goudy Old Style" panose="02020502050305020303" pitchFamily="18" charset="0"/>
              </a:rPr>
              <a:t>for the draft, </a:t>
            </a:r>
            <a:r>
              <a:rPr lang="en-US" sz="2600" dirty="0" smtClean="0">
                <a:latin typeface="Goudy Old Style" panose="02020502050305020303" pitchFamily="18" charset="0"/>
              </a:rPr>
              <a:t>stopping </a:t>
            </a:r>
            <a:r>
              <a:rPr lang="en-US" sz="2600" dirty="0">
                <a:latin typeface="Goudy Old Style" panose="02020502050305020303" pitchFamily="18" charset="0"/>
              </a:rPr>
              <a:t>at a stop sign, etc.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06900"/>
          </a:xfrm>
        </p:spPr>
        <p:txBody>
          <a:bodyPr>
            <a:normAutofit fontScale="92500"/>
          </a:bodyPr>
          <a:lstStyle/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en-US" sz="2700" b="1" dirty="0">
                <a:latin typeface="Goudy Old Style" panose="02020502050305020303" pitchFamily="18" charset="0"/>
              </a:rPr>
              <a:t>II. </a:t>
            </a:r>
            <a:r>
              <a:rPr lang="en-US" sz="2700" b="1" dirty="0">
                <a:solidFill>
                  <a:srgbClr val="FF0000"/>
                </a:solidFill>
                <a:latin typeface="Goudy Old Style" panose="02020502050305020303" pitchFamily="18" charset="0"/>
              </a:rPr>
              <a:t>Equality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700" dirty="0">
                <a:latin typeface="Goudy Old Style" panose="02020502050305020303" pitchFamily="18" charset="0"/>
              </a:rPr>
              <a:t>Democracy stresses the equality of all individuals.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700" dirty="0">
                <a:latin typeface="Goudy Old Style" panose="02020502050305020303" pitchFamily="18" charset="0"/>
              </a:rPr>
              <a:t>“All men are created equal.”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700" dirty="0">
                <a:latin typeface="Goudy Old Style" panose="02020502050305020303" pitchFamily="18" charset="0"/>
              </a:rPr>
              <a:t>This means that all people are entitled to: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r>
              <a:rPr lang="en-US" sz="2700" dirty="0">
                <a:latin typeface="Goudy Old Style" panose="02020502050305020303" pitchFamily="18" charset="0"/>
              </a:rPr>
              <a:t>1. </a:t>
            </a:r>
            <a:r>
              <a:rPr lang="en-US" sz="2700" dirty="0">
                <a:solidFill>
                  <a:srgbClr val="002060"/>
                </a:solidFill>
                <a:latin typeface="Goudy Old Style" panose="02020502050305020303" pitchFamily="18" charset="0"/>
              </a:rPr>
              <a:t>Equality of opportunity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r>
              <a:rPr lang="en-US" sz="2700" dirty="0">
                <a:latin typeface="Goudy Old Style" panose="02020502050305020303" pitchFamily="18" charset="0"/>
              </a:rPr>
              <a:t>2. </a:t>
            </a:r>
            <a:r>
              <a:rPr lang="en-US" sz="2700" dirty="0">
                <a:solidFill>
                  <a:srgbClr val="FF0000"/>
                </a:solidFill>
                <a:latin typeface="Goudy Old Style" panose="02020502050305020303" pitchFamily="18" charset="0"/>
              </a:rPr>
              <a:t>Equality before the law</a:t>
            </a:r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6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latin typeface="Goudy Old Style" panose="02020502050305020303" pitchFamily="18" charset="0"/>
              </a:rPr>
              <a:t>Foundations of American </a:t>
            </a:r>
            <a:r>
              <a:rPr lang="en-US" u="sng" dirty="0">
                <a:latin typeface="Goudy Old Style" panose="02020502050305020303" pitchFamily="18" charset="0"/>
              </a:rPr>
              <a:t>Democracy 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5450" y="1719262"/>
            <a:ext cx="4038600" cy="4833937"/>
          </a:xfrm>
        </p:spPr>
        <p:txBody>
          <a:bodyPr>
            <a:normAutofit lnSpcReduction="10000"/>
          </a:bodyPr>
          <a:lstStyle/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en-US" sz="2000" b="1" dirty="0">
                <a:latin typeface="Goudy Old Style" panose="02020502050305020303" pitchFamily="18" charset="0"/>
              </a:rPr>
              <a:t>III. </a:t>
            </a:r>
            <a:r>
              <a:rPr lang="en-US" sz="2000" b="1" dirty="0">
                <a:solidFill>
                  <a:srgbClr val="FF0000"/>
                </a:solidFill>
                <a:latin typeface="Goudy Old Style" panose="02020502050305020303" pitchFamily="18" charset="0"/>
              </a:rPr>
              <a:t>Majority Rule, Minority Rights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b="1" u="sng" dirty="0">
                <a:solidFill>
                  <a:srgbClr val="002060"/>
                </a:solidFill>
                <a:latin typeface="Goudy Old Style" panose="02020502050305020303" pitchFamily="18" charset="0"/>
              </a:rPr>
              <a:t>Majority Rule</a:t>
            </a:r>
            <a:r>
              <a:rPr lang="en-US" sz="2000" b="1" dirty="0">
                <a:solidFill>
                  <a:srgbClr val="002060"/>
                </a:solidFill>
                <a:latin typeface="Goudy Old Style" panose="02020502050305020303" pitchFamily="18" charset="0"/>
              </a:rPr>
              <a:t>-</a:t>
            </a:r>
            <a:r>
              <a:rPr lang="en-US" sz="2000" dirty="0">
                <a:latin typeface="Goudy Old Style" panose="02020502050305020303" pitchFamily="18" charset="0"/>
              </a:rPr>
              <a:t>In a democracy, the majority of the people will be right more often than they will be wrong, and will be right more often than will any one person or small group.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Goudy Old Style" panose="02020502050305020303" pitchFamily="18" charset="0"/>
              </a:rPr>
              <a:t>Democracy requires majority rule restrained by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Goudy Old Style" panose="02020502050305020303" pitchFamily="18" charset="0"/>
              </a:rPr>
              <a:t>minority rights</a:t>
            </a:r>
            <a:r>
              <a:rPr lang="en-US" sz="2000" dirty="0">
                <a:latin typeface="Goudy Old Style" panose="02020502050305020303" pitchFamily="18" charset="0"/>
              </a:rPr>
              <a:t>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Goudy Old Style" panose="02020502050305020303" pitchFamily="18" charset="0"/>
              </a:rPr>
              <a:t>Majority must recognize the right of any minority to become, if fair and lawful, the majority.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Goudy Old Style" panose="02020502050305020303" pitchFamily="18" charset="0"/>
              </a:rPr>
              <a:t>Majority must always be willing to listen to minority’s arguments.</a:t>
            </a:r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719262"/>
            <a:ext cx="4038600" cy="4910137"/>
          </a:xfrm>
        </p:spPr>
        <p:txBody>
          <a:bodyPr>
            <a:normAutofit lnSpcReduction="10000"/>
          </a:bodyPr>
          <a:lstStyle/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en-US" b="1" dirty="0">
                <a:latin typeface="Goudy Old Style" panose="02020502050305020303" pitchFamily="18" charset="0"/>
              </a:rPr>
              <a:t>IV.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Compromise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Compromise</a:t>
            </a:r>
            <a:r>
              <a:rPr lang="en-US" dirty="0">
                <a:latin typeface="Goudy Old Style" panose="02020502050305020303" pitchFamily="18" charset="0"/>
                <a:sym typeface="Wingdings" pitchFamily="2" charset="2"/>
              </a:rPr>
              <a:t>-The process of blending and adjusting competing views and interests.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oudy Old Style" panose="02020502050305020303" pitchFamily="18" charset="0"/>
                <a:sym typeface="Wingdings" pitchFamily="2" charset="2"/>
              </a:rPr>
              <a:t>Essential to Democracy b/c:</a:t>
            </a:r>
          </a:p>
          <a:p>
            <a:pPr marL="800100" lvl="1" indent="-342900" eaLnBrk="1" hangingPunct="1">
              <a:buFont typeface="Arial" panose="020B0604020202020204" pitchFamily="34" charset="0"/>
              <a:buAutoNum type="arabicPeriod"/>
              <a:defRPr/>
            </a:pPr>
            <a:r>
              <a:rPr lang="en-US" sz="1800" dirty="0">
                <a:solidFill>
                  <a:srgbClr val="002060"/>
                </a:solidFill>
                <a:latin typeface="Goudy Old Style" panose="02020502050305020303" pitchFamily="18" charset="0"/>
                <a:sym typeface="Wingdings" pitchFamily="2" charset="2"/>
              </a:rPr>
              <a:t>Democracy insists that each individual is equal to all others.</a:t>
            </a:r>
          </a:p>
          <a:p>
            <a:pPr marL="800100" lvl="1" indent="-342900" eaLnBrk="1" hangingPunct="1">
              <a:buFont typeface="Arial" panose="020B0604020202020204" pitchFamily="34" charset="0"/>
              <a:buAutoNum type="arabicPeriod"/>
              <a:defRPr/>
            </a:pPr>
            <a:r>
              <a:rPr lang="en-US" sz="1800" dirty="0">
                <a:solidFill>
                  <a:srgbClr val="FF0000"/>
                </a:solidFill>
                <a:latin typeface="Goudy Old Style" panose="02020502050305020303" pitchFamily="18" charset="0"/>
                <a:sym typeface="Wingdings" pitchFamily="2" charset="2"/>
              </a:rPr>
              <a:t>Few public questions have only two sides; Most can be answered in several ways.</a:t>
            </a:r>
            <a:endParaRPr lang="en-US" sz="1800" dirty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40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latin typeface="Goudy Old Style" panose="02020502050305020303" pitchFamily="18" charset="0"/>
              </a:rPr>
              <a:t>Foundations of American </a:t>
            </a:r>
            <a:r>
              <a:rPr lang="en-US" u="sng" dirty="0">
                <a:latin typeface="Goudy Old Style" panose="02020502050305020303" pitchFamily="18" charset="0"/>
              </a:rPr>
              <a:t>Democracy</a:t>
            </a:r>
            <a:r>
              <a:rPr lang="en-US" dirty="0">
                <a:latin typeface="Goudy Old Style" panose="02020502050305020303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en-US" b="1" dirty="0">
                <a:latin typeface="Goudy Old Style" panose="02020502050305020303" pitchFamily="18" charset="0"/>
              </a:rPr>
              <a:t>V.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Individual Freedom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Democracy can thrive only with individual freedom</a:t>
            </a:r>
            <a:r>
              <a:rPr lang="en-US" dirty="0">
                <a:latin typeface="Goudy Old Style" panose="02020502050305020303" pitchFamily="18" charset="0"/>
              </a:rPr>
              <a:t>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oudy Old Style" panose="02020502050305020303" pitchFamily="18" charset="0"/>
              </a:rPr>
              <a:t>Only as far as the freedom of ALL will allow.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oudy Old Style" panose="02020502050305020303" pitchFamily="18" charset="0"/>
              </a:rPr>
              <a:t>“The right to swing my fist ends where the other man’s nose begins.”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2060"/>
                </a:solidFill>
                <a:latin typeface="Goudy Old Style" panose="02020502050305020303" pitchFamily="18" charset="0"/>
              </a:rPr>
              <a:t>Democratic governments must work constantly to strike the proper balance between freedom and the law.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oudy Old Style" panose="02020502050305020303" pitchFamily="18" charset="0"/>
              </a:rPr>
              <a:t>The authority of government must be adequate to the needs of society; Authority can’t be so great that it restricts the individual.</a:t>
            </a:r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74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7B9899"/>
                </a:solidFill>
                <a:latin typeface="Goudy Old Style" panose="02020502050305020303" pitchFamily="18" charset="0"/>
              </a:rPr>
              <a:t>Democracy and the Free </a:t>
            </a:r>
            <a:r>
              <a:rPr lang="en-US" altLang="en-US" u="sng" dirty="0">
                <a:solidFill>
                  <a:srgbClr val="7B9899"/>
                </a:solidFill>
                <a:latin typeface="Goudy Old Style" panose="02020502050305020303" pitchFamily="18" charset="0"/>
              </a:rPr>
              <a:t>Enterprise System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5330825"/>
          </a:xfrm>
        </p:spPr>
        <p:txBody>
          <a:bodyPr/>
          <a:lstStyle/>
          <a:p>
            <a:pPr eaLnBrk="1" hangingPunct="1"/>
            <a:r>
              <a:rPr lang="en-US" altLang="en-US" sz="2600" smtClean="0">
                <a:latin typeface="Goudy Old Style" pitchFamily="18" charset="0"/>
              </a:rPr>
              <a:t>The </a:t>
            </a:r>
            <a:r>
              <a:rPr lang="en-US" altLang="en-US" sz="2600" u="sng" smtClean="0">
                <a:solidFill>
                  <a:srgbClr val="FF0000"/>
                </a:solidFill>
                <a:latin typeface="Goudy Old Style" pitchFamily="18" charset="0"/>
              </a:rPr>
              <a:t>free enterprise system</a:t>
            </a:r>
            <a:r>
              <a:rPr lang="en-US" altLang="en-US" sz="2600" smtClean="0">
                <a:solidFill>
                  <a:schemeClr val="accent1"/>
                </a:solidFill>
                <a:latin typeface="Goudy Old Style" pitchFamily="18" charset="0"/>
              </a:rPr>
              <a:t> </a:t>
            </a:r>
            <a:r>
              <a:rPr lang="en-US" altLang="en-US" sz="2600" smtClean="0">
                <a:latin typeface="Goudy Old Style" pitchFamily="18" charset="0"/>
              </a:rPr>
              <a:t>is an economic system characterized by private or corporate ownership of capital goods; investments that are determined by private decision rather than by state control; and determined in a free market. </a:t>
            </a:r>
          </a:p>
          <a:p>
            <a:pPr eaLnBrk="1" hangingPunct="1"/>
            <a:endParaRPr lang="en-US" altLang="en-US" sz="2600" smtClean="0">
              <a:latin typeface="Goudy Old Style" pitchFamily="18" charset="0"/>
            </a:endParaRPr>
          </a:p>
          <a:p>
            <a:pPr eaLnBrk="1" hangingPunct="1"/>
            <a:r>
              <a:rPr lang="en-US" altLang="en-US" sz="2600" smtClean="0">
                <a:latin typeface="Goudy Old Style" pitchFamily="18" charset="0"/>
              </a:rPr>
              <a:t>Decisions in a free enterprise system are determined by the </a:t>
            </a:r>
            <a:r>
              <a:rPr lang="en-US" altLang="en-US" sz="2600" u="sng" smtClean="0">
                <a:solidFill>
                  <a:srgbClr val="002060"/>
                </a:solidFill>
                <a:latin typeface="Goudy Old Style" pitchFamily="18" charset="0"/>
              </a:rPr>
              <a:t>law of supply and demand</a:t>
            </a:r>
            <a:r>
              <a:rPr lang="en-US" altLang="en-US" sz="2600" smtClean="0">
                <a:latin typeface="Goudy Old Style" pitchFamily="18" charset="0"/>
              </a:rPr>
              <a:t>. </a:t>
            </a:r>
          </a:p>
          <a:p>
            <a:pPr eaLnBrk="1" hangingPunct="1"/>
            <a:endParaRPr lang="en-US" altLang="en-US" sz="2600" smtClean="0">
              <a:latin typeface="Goudy Old Style" pitchFamily="18" charset="0"/>
            </a:endParaRPr>
          </a:p>
          <a:p>
            <a:pPr eaLnBrk="1" hangingPunct="1"/>
            <a:r>
              <a:rPr lang="en-US" altLang="en-US" sz="2600" smtClean="0">
                <a:latin typeface="Goudy Old Style" pitchFamily="18" charset="0"/>
              </a:rPr>
              <a:t>An economy in which private enterprise exists in combination with a considerable amount of government regulation and promotion is called a </a:t>
            </a:r>
            <a:r>
              <a:rPr lang="en-US" altLang="en-US" sz="2600" u="sng" smtClean="0">
                <a:solidFill>
                  <a:srgbClr val="FF0000"/>
                </a:solidFill>
                <a:latin typeface="Goudy Old Style" pitchFamily="18" charset="0"/>
              </a:rPr>
              <a:t>mixed economy</a:t>
            </a:r>
            <a:r>
              <a:rPr lang="en-US" altLang="en-US" sz="2600" smtClean="0">
                <a:latin typeface="Goudy Old Style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2907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>
                <a:solidFill>
                  <a:srgbClr val="7B9899"/>
                </a:solidFill>
                <a:latin typeface="Goudy Old Style" panose="02020502050305020303" pitchFamily="18" charset="0"/>
              </a:rPr>
              <a:t>Democracy and the Internet 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5181600" cy="4953000"/>
          </a:xfrm>
        </p:spPr>
        <p:txBody>
          <a:bodyPr/>
          <a:lstStyle/>
          <a:p>
            <a:pPr eaLnBrk="1" hangingPunct="1"/>
            <a:r>
              <a:rPr lang="en-US" altLang="en-US" sz="2300" dirty="0" smtClean="0">
                <a:latin typeface="Goudy Old Style" pitchFamily="18" charset="0"/>
              </a:rPr>
              <a:t>Democracy demands that the people be widely informed about their government. </a:t>
            </a:r>
          </a:p>
          <a:p>
            <a:pPr eaLnBrk="1" hangingPunct="1"/>
            <a:endParaRPr lang="en-US" altLang="en-US" sz="2300" dirty="0" smtClean="0">
              <a:latin typeface="Goudy Old Style" pitchFamily="18" charset="0"/>
            </a:endParaRPr>
          </a:p>
          <a:p>
            <a:pPr eaLnBrk="1" hangingPunct="1"/>
            <a:r>
              <a:rPr lang="en-US" altLang="en-US" sz="2300" dirty="0" smtClean="0">
                <a:latin typeface="Goudy Old Style" pitchFamily="18" charset="0"/>
              </a:rPr>
              <a:t>Theoretically, the internet makes knowledgeable participation in the democratic process easier than ever before. </a:t>
            </a:r>
          </a:p>
          <a:p>
            <a:pPr eaLnBrk="1" hangingPunct="1"/>
            <a:endParaRPr lang="en-US" altLang="en-US" sz="2300" dirty="0" smtClean="0">
              <a:latin typeface="Goudy Old Style" pitchFamily="18" charset="0"/>
            </a:endParaRPr>
          </a:p>
          <a:p>
            <a:pPr eaLnBrk="1" hangingPunct="1"/>
            <a:r>
              <a:rPr lang="en-US" altLang="en-US" sz="2300" dirty="0" smtClean="0">
                <a:latin typeface="Goudy Old Style" pitchFamily="18" charset="0"/>
              </a:rPr>
              <a:t>However, all data on the World Wide Web is not necessarily true, and the long-term effects of the Internet on democracy has yet to be determined. </a:t>
            </a:r>
          </a:p>
        </p:txBody>
      </p:sp>
      <p:pic>
        <p:nvPicPr>
          <p:cNvPr id="3379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849563"/>
            <a:ext cx="3078163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24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</TotalTime>
  <Words>537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Section 3-Basic Concepts of Democracy </vt:lpstr>
      <vt:lpstr>Foundations</vt:lpstr>
      <vt:lpstr>Foundations of American Democracy </vt:lpstr>
      <vt:lpstr>Foundations of American Democracy </vt:lpstr>
      <vt:lpstr>Foundations of American Democracy </vt:lpstr>
      <vt:lpstr>Democracy and the Free Enterprise System</vt:lpstr>
      <vt:lpstr>Democracy and the Internet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3-Basic Concepts of Democracy </dc:title>
  <dc:creator>Windows User</dc:creator>
  <cp:lastModifiedBy>Windows User</cp:lastModifiedBy>
  <cp:revision>3</cp:revision>
  <dcterms:created xsi:type="dcterms:W3CDTF">2018-02-02T17:07:22Z</dcterms:created>
  <dcterms:modified xsi:type="dcterms:W3CDTF">2018-02-02T20:29:10Z</dcterms:modified>
</cp:coreProperties>
</file>