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Berkshire Swash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BerkshireSwash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2da759c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2da759c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2cfdbe78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2cfdbe7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2da759c4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2da759c4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 rot="5400000">
            <a:off x="2041812" y="-554178"/>
            <a:ext cx="5104682" cy="6251924"/>
            <a:chOff x="10" y="0"/>
            <a:chExt cx="3960495" cy="5143500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0" y="0"/>
              <a:ext cx="3960495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3"/>
            <p:cNvSpPr txBox="1"/>
            <p:nvPr/>
          </p:nvSpPr>
          <p:spPr>
            <a:xfrm>
              <a:off x="741700" y="255275"/>
              <a:ext cx="24771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u="sng">
                  <a:latin typeface="Berkshire Swash"/>
                  <a:ea typeface="Berkshire Swash"/>
                  <a:cs typeface="Berkshire Swash"/>
                  <a:sym typeface="Berkshire Swash"/>
                </a:rPr>
                <a:t>Historic Event</a:t>
              </a:r>
              <a:endParaRPr sz="2400" u="sng"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36375" y="756275"/>
              <a:ext cx="3403800" cy="6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 historic event is ________________________________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________________________________</a:t>
              </a:r>
              <a:endParaRPr/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779975" y="2002950"/>
              <a:ext cx="2316600" cy="280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Examples: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1.____________________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2.____________________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3.____________________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4.____________________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en"/>
              </a:br>
              <a:r>
                <a:rPr lang="en"/>
                <a:t>5.____________________</a:t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4"/>
          <p:cNvGrpSpPr/>
          <p:nvPr/>
        </p:nvGrpSpPr>
        <p:grpSpPr>
          <a:xfrm rot="5400000">
            <a:off x="2119728" y="-583176"/>
            <a:ext cx="5124088" cy="6310046"/>
            <a:chOff x="5205560" y="0"/>
            <a:chExt cx="3960495" cy="5143500"/>
          </a:xfrm>
        </p:grpSpPr>
        <p:pic>
          <p:nvPicPr>
            <p:cNvPr id="64" name="Google Shape;64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205560" y="0"/>
              <a:ext cx="3960495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" name="Google Shape;65;p14"/>
            <p:cNvSpPr txBox="1"/>
            <p:nvPr/>
          </p:nvSpPr>
          <p:spPr>
            <a:xfrm>
              <a:off x="5909375" y="255275"/>
              <a:ext cx="28176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u="sng">
                  <a:latin typeface="Berkshire Swash"/>
                  <a:ea typeface="Berkshire Swash"/>
                  <a:cs typeface="Berkshire Swash"/>
                  <a:sym typeface="Berkshire Swash"/>
                </a:rPr>
                <a:t>Historic Account</a:t>
              </a:r>
              <a:endParaRPr sz="2400" u="sng"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66" name="Google Shape;66;p14"/>
            <p:cNvSpPr txBox="1"/>
            <p:nvPr/>
          </p:nvSpPr>
          <p:spPr>
            <a:xfrm>
              <a:off x="5600475" y="756275"/>
              <a:ext cx="3126600" cy="80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 historic account is __________________________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__________________________</a:t>
              </a:r>
              <a:endParaRPr/>
            </a:p>
          </p:txBody>
        </p:sp>
        <p:sp>
          <p:nvSpPr>
            <p:cNvPr id="67" name="Google Shape;67;p14"/>
            <p:cNvSpPr txBox="1"/>
            <p:nvPr/>
          </p:nvSpPr>
          <p:spPr>
            <a:xfrm>
              <a:off x="6027500" y="1720975"/>
              <a:ext cx="2316600" cy="323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Examples: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1.____________________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2.____________________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3.____________________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4.____________________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en"/>
              </a:br>
              <a:r>
                <a:rPr lang="en"/>
                <a:t>5.____________________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6.____________________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7.____________________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5"/>
          <p:cNvGrpSpPr/>
          <p:nvPr/>
        </p:nvGrpSpPr>
        <p:grpSpPr>
          <a:xfrm rot="5400000">
            <a:off x="1930236" y="-666001"/>
            <a:ext cx="5133594" cy="6504470"/>
            <a:chOff x="10" y="0"/>
            <a:chExt cx="3960495" cy="5143500"/>
          </a:xfrm>
        </p:grpSpPr>
        <p:pic>
          <p:nvPicPr>
            <p:cNvPr id="73" name="Google Shape;73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0" y="0"/>
              <a:ext cx="3960495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15"/>
            <p:cNvSpPr txBox="1"/>
            <p:nvPr/>
          </p:nvSpPr>
          <p:spPr>
            <a:xfrm>
              <a:off x="741700" y="255275"/>
              <a:ext cx="24771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u="sng">
                  <a:latin typeface="Berkshire Swash"/>
                  <a:ea typeface="Berkshire Swash"/>
                  <a:cs typeface="Berkshire Swash"/>
                  <a:sym typeface="Berkshire Swash"/>
                </a:rPr>
                <a:t>Primary Sources</a:t>
              </a:r>
              <a:endParaRPr sz="2400" u="sng"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75" name="Google Shape;75;p15"/>
            <p:cNvSpPr txBox="1"/>
            <p:nvPr/>
          </p:nvSpPr>
          <p:spPr>
            <a:xfrm>
              <a:off x="236375" y="756275"/>
              <a:ext cx="3403800" cy="66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 primary source is ________________________________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________________________________.</a:t>
              </a:r>
              <a:endParaRPr/>
            </a:p>
          </p:txBody>
        </p:sp>
        <p:sp>
          <p:nvSpPr>
            <p:cNvPr id="76" name="Google Shape;76;p15"/>
            <p:cNvSpPr txBox="1"/>
            <p:nvPr/>
          </p:nvSpPr>
          <p:spPr>
            <a:xfrm>
              <a:off x="525050" y="1730700"/>
              <a:ext cx="2926800" cy="322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Examples: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1.____________________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2.____________________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3.____________________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4.____________________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en"/>
              </a:br>
              <a:r>
                <a:rPr lang="en"/>
                <a:t>5.____________________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6.____________________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7.____________________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6"/>
          <p:cNvGrpSpPr/>
          <p:nvPr/>
        </p:nvGrpSpPr>
        <p:grpSpPr>
          <a:xfrm rot="5400000">
            <a:off x="2265569" y="-962224"/>
            <a:ext cx="5124088" cy="7107288"/>
            <a:chOff x="5205560" y="0"/>
            <a:chExt cx="3960495" cy="5143500"/>
          </a:xfrm>
        </p:grpSpPr>
        <p:pic>
          <p:nvPicPr>
            <p:cNvPr id="82" name="Google Shape;82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205560" y="0"/>
              <a:ext cx="3960495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83;p16"/>
            <p:cNvSpPr txBox="1"/>
            <p:nvPr/>
          </p:nvSpPr>
          <p:spPr>
            <a:xfrm>
              <a:off x="5909375" y="255275"/>
              <a:ext cx="2817600" cy="50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 u="sng">
                  <a:latin typeface="Berkshire Swash"/>
                  <a:ea typeface="Berkshire Swash"/>
                  <a:cs typeface="Berkshire Swash"/>
                  <a:sym typeface="Berkshire Swash"/>
                </a:rPr>
                <a:t>Secondary Sources</a:t>
              </a:r>
              <a:endParaRPr sz="2400" u="sng"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84" name="Google Shape;84;p16"/>
            <p:cNvSpPr txBox="1"/>
            <p:nvPr/>
          </p:nvSpPr>
          <p:spPr>
            <a:xfrm>
              <a:off x="5720375" y="756275"/>
              <a:ext cx="2817600" cy="80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 secondary source is __________________________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__________________________.</a:t>
              </a:r>
              <a:endParaRPr/>
            </a:p>
          </p:txBody>
        </p:sp>
        <p:sp>
          <p:nvSpPr>
            <p:cNvPr id="85" name="Google Shape;85;p16"/>
            <p:cNvSpPr txBox="1"/>
            <p:nvPr/>
          </p:nvSpPr>
          <p:spPr>
            <a:xfrm>
              <a:off x="6027500" y="1730675"/>
              <a:ext cx="2316600" cy="322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Examples: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1.____________________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2.____________________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3.____________________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4.____________________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br>
                <a:rPr lang="en"/>
              </a:br>
              <a:r>
                <a:rPr lang="en"/>
                <a:t>5.____________________</a:t>
              </a:r>
              <a:br>
                <a:rPr lang="en"/>
              </a:b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6.____________________</a:t>
              </a:r>
              <a:br>
                <a:rPr lang="en"/>
              </a:br>
              <a:br>
                <a:rPr lang="en"/>
              </a:br>
              <a:r>
                <a:rPr lang="en"/>
                <a:t>7.____________________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