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F129F72-73C4-4A9A-8421-E8219AF01128}">
  <a:tblStyle styleId="{3F129F72-73C4-4A9A-8421-E8219AF0112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435560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Shape 2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4" name="Shape 3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" name="Shape 4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Shape 41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Shape 4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Shape 4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6" name="Shape 4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Shape 4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0" name="Shape 5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Shape 5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69021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-3833" y="16053"/>
            <a:ext cx="10925833" cy="688103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14659" y="881"/>
            <a:ext cx="10500941" cy="688103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846667" y="-882"/>
            <a:ext cx="2167467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 rot="10800000" flipH="1">
            <a:off x="-524934" y="-4974"/>
            <a:ext cx="1403435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900" cy="92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Shape 20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600" cy="4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600" cy="4840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SzPts val="3200"/>
              <a:buChar char="●"/>
              <a:defRPr sz="2800"/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18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18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 rot="10800000" flipH="1">
            <a:off x="-348182" y="-21900"/>
            <a:ext cx="1723520" cy="68799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 rot="10800000" flipH="1">
            <a:off x="-1118653" y="-4700"/>
            <a:ext cx="3100651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 rot="10800000">
            <a:off x="8088847" y="-6970"/>
            <a:ext cx="1100668" cy="686497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Shape 35"/>
          <p:cNvGrpSpPr/>
          <p:nvPr/>
        </p:nvGrpSpPr>
        <p:grpSpPr>
          <a:xfrm>
            <a:off x="-6264" y="4933387"/>
            <a:ext cx="9150267" cy="3100651"/>
            <a:chOff x="-6264" y="4933387"/>
            <a:chExt cx="9150267" cy="3100651"/>
          </a:xfrm>
        </p:grpSpPr>
        <p:sp>
          <p:nvSpPr>
            <p:cNvPr id="36" name="Shape 36"/>
            <p:cNvSpPr/>
            <p:nvPr/>
          </p:nvSpPr>
          <p:spPr>
            <a:xfrm>
              <a:off x="-8" y="5537200"/>
              <a:ext cx="9144009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 rot="5400000" flipH="1">
              <a:off x="3018543" y="1908579"/>
              <a:ext cx="3100651" cy="9150267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-8" y="5740400"/>
              <a:ext cx="9144011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wave"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00387E"/>
              </a:buClr>
              <a:buSzPts val="4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318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rebuchet MS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4064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Trebuchet MS"/>
              <a:buChar char="○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Trebuchet MS"/>
              <a:buChar char="■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○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Char char="■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mailto:ericcurts@gmail.com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lus.google.com/+EricCurts1" TargetMode="External"/><Relationship Id="rId5" Type="http://schemas.openxmlformats.org/officeDocument/2006/relationships/hyperlink" Target="https://twitter.com/ericcurts" TargetMode="External"/><Relationship Id="rId10" Type="http://schemas.openxmlformats.org/officeDocument/2006/relationships/hyperlink" Target="https://docs.google.com/presentation/d/1N_5IbXUY3y2PCuhFQ0YA7ZuREwC7ew1Q3fyILBnEBQA/copy" TargetMode="External"/><Relationship Id="rId4" Type="http://schemas.openxmlformats.org/officeDocument/2006/relationships/hyperlink" Target="http://www.ericcurts.com" TargetMode="External"/><Relationship Id="rId9" Type="http://schemas.openxmlformats.org/officeDocument/2006/relationships/hyperlink" Target="http://creativecommons.org/licenses/by-nc/3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2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40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48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56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65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73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81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89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97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05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#slide=next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13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21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29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37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45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53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61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69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77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85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slide=id.g2b654b397_0305"/><Relationship Id="rId13" Type="http://schemas.openxmlformats.org/officeDocument/2006/relationships/hyperlink" Target="#slide=id.g2b654b397_0321"/><Relationship Id="rId18" Type="http://schemas.openxmlformats.org/officeDocument/2006/relationships/hyperlink" Target="#slide=id.g2b654b397_0337"/><Relationship Id="rId26" Type="http://schemas.openxmlformats.org/officeDocument/2006/relationships/hyperlink" Target="#slide=id.g2b654b397_0209"/><Relationship Id="rId3" Type="http://schemas.openxmlformats.org/officeDocument/2006/relationships/hyperlink" Target="#slide=id.g2af4f3288_00"/><Relationship Id="rId21" Type="http://schemas.openxmlformats.org/officeDocument/2006/relationships/hyperlink" Target="#slide=id.g2b654b397_0193"/><Relationship Id="rId7" Type="http://schemas.openxmlformats.org/officeDocument/2006/relationships/hyperlink" Target="#slide=id.g2b654b397_0225"/><Relationship Id="rId12" Type="http://schemas.openxmlformats.org/officeDocument/2006/relationships/hyperlink" Target="#slide=id.g2b654b397_0241"/><Relationship Id="rId17" Type="http://schemas.openxmlformats.org/officeDocument/2006/relationships/hyperlink" Target="#slide=id.g2b654b397_0257"/><Relationship Id="rId25" Type="http://schemas.openxmlformats.org/officeDocument/2006/relationships/hyperlink" Target="#slide=id.g2b654b397_0129"/><Relationship Id="rId2" Type="http://schemas.openxmlformats.org/officeDocument/2006/relationships/notesSlide" Target="../notesSlides/notesSlide3.xml"/><Relationship Id="rId16" Type="http://schemas.openxmlformats.org/officeDocument/2006/relationships/hyperlink" Target="#slide=id.g2b654b397_0177"/><Relationship Id="rId20" Type="http://schemas.openxmlformats.org/officeDocument/2006/relationships/hyperlink" Target="#slide=id.g2b654b397_0113"/><Relationship Id="rId29" Type="http://schemas.openxmlformats.org/officeDocument/2006/relationships/hyperlink" Target="#slide=id.g2b654b397_0465"/><Relationship Id="rId1" Type="http://schemas.openxmlformats.org/officeDocument/2006/relationships/slideLayout" Target="../slideLayouts/slideLayout4.xml"/><Relationship Id="rId6" Type="http://schemas.openxmlformats.org/officeDocument/2006/relationships/hyperlink" Target="#slide=id.g2b654b397_0145"/><Relationship Id="rId11" Type="http://schemas.openxmlformats.org/officeDocument/2006/relationships/hyperlink" Target="#slide=id.g2b654b397_0161"/><Relationship Id="rId24" Type="http://schemas.openxmlformats.org/officeDocument/2006/relationships/hyperlink" Target="#slide=id.g2b654b397_048"/><Relationship Id="rId5" Type="http://schemas.openxmlformats.org/officeDocument/2006/relationships/hyperlink" Target="#slide=id.g2b654b397_065"/><Relationship Id="rId15" Type="http://schemas.openxmlformats.org/officeDocument/2006/relationships/hyperlink" Target="#slide=id.g2b654b397_097"/><Relationship Id="rId23" Type="http://schemas.openxmlformats.org/officeDocument/2006/relationships/hyperlink" Target="#slide=id.g2b654b397_0353"/><Relationship Id="rId28" Type="http://schemas.openxmlformats.org/officeDocument/2006/relationships/hyperlink" Target="#slide=id.g2b654b397_0369"/><Relationship Id="rId10" Type="http://schemas.openxmlformats.org/officeDocument/2006/relationships/hyperlink" Target="#slide=id.g2b654b397_081"/><Relationship Id="rId19" Type="http://schemas.openxmlformats.org/officeDocument/2006/relationships/hyperlink" Target="#slide=id.g2b654b397_032"/><Relationship Id="rId4" Type="http://schemas.openxmlformats.org/officeDocument/2006/relationships/hyperlink" Target="#slide=id.g2af4f3288_042"/><Relationship Id="rId9" Type="http://schemas.openxmlformats.org/officeDocument/2006/relationships/hyperlink" Target="#slide=id.g2b654b397_00"/><Relationship Id="rId14" Type="http://schemas.openxmlformats.org/officeDocument/2006/relationships/hyperlink" Target="#slide=id.g2b654b397_016"/><Relationship Id="rId22" Type="http://schemas.openxmlformats.org/officeDocument/2006/relationships/hyperlink" Target="#slide=id.g2b654b397_0273"/><Relationship Id="rId27" Type="http://schemas.openxmlformats.org/officeDocument/2006/relationships/hyperlink" Target="#slide=id.g2b654b397_0289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93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01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09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17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25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33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41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49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57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65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af4f3288_042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73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81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89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97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05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13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21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29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37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45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af4f3288_055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53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61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69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377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465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474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482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0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8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16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#slide=next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#slide=id.g2b654b397_024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#slide=id.g2af4f3288_00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ctrTitle"/>
          </p:nvPr>
        </p:nvSpPr>
        <p:spPr>
          <a:xfrm>
            <a:off x="946165" y="2694005"/>
            <a:ext cx="7050900" cy="147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</a:rPr>
              <a:t>5-topic Template</a:t>
            </a:r>
            <a:endParaRPr>
              <a:solidFill>
                <a:srgbClr val="FFFF00"/>
              </a:solidFill>
            </a:endParaRPr>
          </a:p>
        </p:txBody>
      </p:sp>
      <p:sp>
        <p:nvSpPr>
          <p:cNvPr id="46" name="Shape 46"/>
          <p:cNvSpPr txBox="1">
            <a:spLocks noGrp="1"/>
          </p:cNvSpPr>
          <p:nvPr>
            <p:ph type="subTitle" idx="1"/>
          </p:nvPr>
        </p:nvSpPr>
        <p:spPr>
          <a:xfrm>
            <a:off x="316925" y="4362125"/>
            <a:ext cx="8618700" cy="129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by Eric Curts</a:t>
            </a:r>
            <a:endParaRPr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ericcurts@gmail.com</a:t>
            </a:r>
            <a:r>
              <a:rPr lang="en">
                <a:solidFill>
                  <a:srgbClr val="FFFFFF"/>
                </a:solidFill>
              </a:rPr>
              <a:t> - 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4"/>
              </a:rPr>
              <a:t>www.ericcurts.com</a:t>
            </a:r>
            <a:endParaRPr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5"/>
              </a:rPr>
              <a:t>twitter.com/ericcurts</a:t>
            </a:r>
            <a:r>
              <a:rPr lang="en">
                <a:solidFill>
                  <a:srgbClr val="FFFFFF"/>
                </a:solidFill>
              </a:rPr>
              <a:t> - </a:t>
            </a: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6"/>
              </a:rPr>
              <a:t>plus.google.com/+EricCurts1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47" name="Shape 4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15475" y="1165425"/>
            <a:ext cx="6512300" cy="1934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Shape 48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58750" y="6103250"/>
            <a:ext cx="1368100" cy="478675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Shape 49"/>
          <p:cNvSpPr txBox="1"/>
          <p:nvPr/>
        </p:nvSpPr>
        <p:spPr>
          <a:xfrm>
            <a:off x="1837200" y="5781399"/>
            <a:ext cx="6872100" cy="9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This slideshow is licensed under a Creative Commons Attribution Non-Commercial 3.0 United States license.  For more information about this license see </a:t>
            </a:r>
            <a:r>
              <a:rPr lang="en" u="sng">
                <a:solidFill>
                  <a:srgbClr val="FFFFFF"/>
                </a:solidFill>
                <a:hlinkClick r:id="rId9"/>
              </a:rPr>
              <a:t>http://creativecommons.org/licenses/by-nc/3.0/</a:t>
            </a:r>
            <a:r>
              <a:rPr lang="en">
                <a:solidFill>
                  <a:srgbClr val="FFFFFF"/>
                </a:solidFill>
              </a:rPr>
              <a:t> (In short, you can copy, distribute, and adapt this work as long as you give proper attribution and do not charge for it.)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0" name="Shape 50"/>
          <p:cNvSpPr txBox="1"/>
          <p:nvPr/>
        </p:nvSpPr>
        <p:spPr>
          <a:xfrm>
            <a:off x="271275" y="161075"/>
            <a:ext cx="8553300" cy="5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uFill>
                  <a:noFill/>
                </a:uFill>
                <a:hlinkClick r:id="rId10"/>
              </a:rPr>
              <a:t>Click here to make your own copy of this template</a:t>
            </a:r>
            <a:endParaRPr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Shape 125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do we call a boundary in which two plates slide along each other’s edge?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26" name="Shape 126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7" name="Shape 127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28" name="Shape 1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Shape 134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Transform Boundary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35" name="Shape 135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6" name="Shape 136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37" name="Shape 13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Shape 143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Why, when an oceanic plate and continental plate converge, does the oceanic plate move under the continental plate?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44" name="Shape 144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5" name="Shape 145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46" name="Shape 14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oceanic plate is more dense than the continental plate.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53" name="Shape 153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4" name="Shape 154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5" name="Shape 15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Shape 161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do we call the idea that the Earth’s outer layer is composed of “plates” that move around the surface?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62" name="Shape 162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63" name="Shape 163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4" name="Shape 16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Shape 170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Theory of Plate Tectonics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71" name="Shape 171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2" name="Shape 172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73" name="Shape 17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Shape 179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are the two types of tectonic plates?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80" name="Shape 180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81" name="Shape 181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82" name="Shape 18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Shape 188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Oceanic plates and tectonic plates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89" name="Shape 189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0" name="Shape 190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1" name="Shape 19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Shape 197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do we call the layer of Earth that the tectonic plates move on top of?</a:t>
            </a:r>
            <a:endParaRPr sz="48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(Think Hummus)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98" name="Shape 198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99" name="Shape 199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0" name="Shape 20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Shape 206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Asthenosphere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07" name="Shape 207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8" name="Shape 208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09" name="Shape 20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56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This is a </a:t>
            </a:r>
            <a:r>
              <a:rPr lang="en" sz="1800">
                <a:solidFill>
                  <a:srgbClr val="FFFF00"/>
                </a:solidFill>
              </a:rPr>
              <a:t>READ ONLY</a:t>
            </a:r>
            <a:r>
              <a:rPr lang="en" sz="1800">
                <a:solidFill>
                  <a:srgbClr val="FFFFFF"/>
                </a:solidFill>
              </a:rPr>
              <a:t> Google Slide Presentation. You need to </a:t>
            </a:r>
            <a:r>
              <a:rPr lang="en" sz="1800">
                <a:solidFill>
                  <a:srgbClr val="FFFF00"/>
                </a:solidFill>
              </a:rPr>
              <a:t>MAKE YOUR OWN COPY</a:t>
            </a:r>
            <a:r>
              <a:rPr lang="en" sz="1800">
                <a:solidFill>
                  <a:srgbClr val="FFFFFF"/>
                </a:solidFill>
              </a:rPr>
              <a:t> of this slideshow so you can edit it and create your own Jeopardy game.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To make your own copy, first be sure to be logged into your Google account, then click “File” and “Make a copy…” in the menu above.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Once you have your own copy of the slideshow you can now make your changes.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Edit the title slide as needed to name your Jeopardy game.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On the “Jeopardy Board” slide, replace the generic topic headings with your real topics. Reduce the font size if needed to fit your topic text to the box.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On each “Question” and “Answer” slide, simply type in your question and answer text to replace the placeholder text in the middle of the slide.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Everything is already hyperlinked to go to the correct slides, so no links need to be added.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All other text and items on each slide are linked back to that same slide so the user will not accidentally move to the next slide.</a:t>
            </a:r>
            <a:endParaRPr sz="1800">
              <a:solidFill>
                <a:srgbClr val="FFFFFF"/>
              </a:solidFill>
            </a:endParaRPr>
          </a:p>
          <a:p>
            <a: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</a:pPr>
            <a:r>
              <a:rPr lang="en" sz="1800">
                <a:solidFill>
                  <a:srgbClr val="FFFFFF"/>
                </a:solidFill>
              </a:rPr>
              <a:t>Delete this slide when done creating your Jeopardy game.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Editing Directions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Shape 215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was the original land mass of Earth called, when all of the continents were connected to one another?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16" name="Shape 216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17" name="Shape 217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18" name="Shape 21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Shape 224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Pangea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25" name="Shape 225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26" name="Shape 226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27" name="Shape 2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Shape 233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force, involving hot and cold temperatures, is responsible for the movement of tectonic plates?</a:t>
            </a:r>
            <a:endParaRPr sz="4800">
              <a:solidFill>
                <a:srgbClr val="FFFF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(Found in the Middle Mantle)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34" name="Shape 234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5" name="Shape 235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36" name="Shape 23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Shape 242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Convection Currents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43" name="Shape 243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2 -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4" name="Shape 244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45" name="Shape 24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Shape 251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When energy builds up between two tectonic plates, it eventually releases causing what?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52" name="Shape 252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3" name="Shape 253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54" name="Shape 25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Shape 260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An earthquake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61" name="Shape 261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62" name="Shape 262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63" name="Shape 26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Shape 269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is the point on Earth’s surface directly above the focus of an earthquake?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70" name="Shape 270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1" name="Shape 271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72" name="Shape 27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Shape 278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Epicenter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79" name="Shape 279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0" name="Shape 280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81" name="Shape 28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Shape 287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fracture along which the blocks of crust have moved parallel to the fracture.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88" name="Shape 288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89" name="Shape 289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90" name="Shape 29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Shape 296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Fault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297" name="Shape 297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98" name="Shape 298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299" name="Shape 29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Shape 63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33"/>
            <a:ext cx="4932900" cy="13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uFill>
                  <a:noFill/>
                </a:uFill>
                <a:hlinkClick r:id="rId3"/>
              </a:rPr>
              <a:t>JEOPARDY BOARD</a:t>
            </a:r>
            <a:endParaRPr>
              <a:solidFill>
                <a:srgbClr val="FFFF00"/>
              </a:solidFill>
            </a:endParaRPr>
          </a:p>
        </p:txBody>
      </p:sp>
      <p:graphicFrame>
        <p:nvGraphicFramePr>
          <p:cNvPr id="64" name="Shape 64"/>
          <p:cNvGraphicFramePr/>
          <p:nvPr/>
        </p:nvGraphicFramePr>
        <p:xfrm>
          <a:off x="84750" y="1417833"/>
          <a:ext cx="9009375" cy="5461195"/>
        </p:xfrm>
        <a:graphic>
          <a:graphicData uri="http://schemas.openxmlformats.org/drawingml/2006/table">
            <a:tbl>
              <a:tblPr>
                <a:noFill/>
                <a:tableStyleId>{3F129F72-73C4-4A9A-8421-E8219AF01128}</a:tableStyleId>
              </a:tblPr>
              <a:tblGrid>
                <a:gridCol w="1801875"/>
                <a:gridCol w="1801875"/>
                <a:gridCol w="1801875"/>
                <a:gridCol w="1801875"/>
                <a:gridCol w="1801875"/>
              </a:tblGrid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</a:rPr>
                        <a:t>Plate Boundaries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FFFFFF"/>
                          </a:solidFill>
                        </a:rPr>
                        <a:t>Plate</a:t>
                      </a:r>
                      <a:endParaRPr sz="2400" b="1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FFFFFF"/>
                          </a:solidFill>
                        </a:rPr>
                        <a:t>Tectonics</a:t>
                      </a:r>
                      <a:endParaRPr sz="24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</a:rPr>
                        <a:t>Earthquakes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</a:rPr>
                        <a:t>Layers</a:t>
                      </a:r>
                      <a:endParaRPr sz="1800" b="1">
                        <a:solidFill>
                          <a:srgbClr val="FFFFFF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b="1">
                          <a:solidFill>
                            <a:srgbClr val="FFFFFF"/>
                          </a:solidFill>
                        </a:rPr>
                        <a:t>Of the Earth</a:t>
                      </a:r>
                      <a:endParaRPr sz="18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400" b="1">
                          <a:solidFill>
                            <a:srgbClr val="FFFFFF"/>
                          </a:solidFill>
                        </a:rPr>
                        <a:t>WILD</a:t>
                      </a:r>
                      <a:endParaRPr sz="19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4"/>
                        </a:rPr>
                        <a:t>$100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5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6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7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8"/>
                        </a:rPr>
                        <a:t>$100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9"/>
                        </a:rPr>
                        <a:t>$200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0"/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1"/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2"/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3"/>
                        </a:rPr>
                        <a:t>$200</a:t>
                      </a:r>
                      <a:endParaRPr sz="19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4"/>
                        </a:rPr>
                        <a:t>$300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5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6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7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8"/>
                        </a:rPr>
                        <a:t>$300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19"/>
                        </a:rPr>
                        <a:t>$400</a:t>
                      </a:r>
                      <a:endParaRPr sz="3200" b="1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0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1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2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3"/>
                        </a:rPr>
                        <a:t>$400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897175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4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5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6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7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3200" b="1">
                          <a:solidFill>
                            <a:srgbClr val="FFFF00"/>
                          </a:solidFill>
                          <a:uFill>
                            <a:noFill/>
                          </a:uFill>
                          <a:hlinkClick r:id="rId28"/>
                        </a:rPr>
                        <a:t>$500</a:t>
                      </a:r>
                      <a:endParaRPr sz="1900">
                        <a:solidFill>
                          <a:srgbClr val="FFFF00"/>
                        </a:solidFill>
                      </a:endParaRPr>
                    </a:p>
                  </a:txBody>
                  <a:tcPr marL="91425" marR="91425" marT="121900" marB="121900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65" name="Shape 65">
            <a:hlinkClick r:id="rId29"/>
          </p:cNvPr>
          <p:cNvSpPr txBox="1"/>
          <p:nvPr/>
        </p:nvSpPr>
        <p:spPr>
          <a:xfrm>
            <a:off x="6405700" y="434767"/>
            <a:ext cx="2482500" cy="5748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FFFF00"/>
                </a:solidFill>
                <a:uFill>
                  <a:noFill/>
                </a:uFill>
                <a:hlinkClick r:id="rId29"/>
              </a:rPr>
              <a:t>FINAL JEOPARDY</a:t>
            </a:r>
            <a:endParaRPr sz="18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Shape 305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instrument is used to detect and record earthquakes?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06" name="Shape 306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7" name="Shape 307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08" name="Shape 30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Shape 314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Seismograph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15" name="Shape 315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16" name="Shape 316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17" name="Shape 31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Shape 323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Smaller earthquakes that follow the largest part of an earthquake sequence.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24" name="Shape 324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25" name="Shape 325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26" name="Shape 3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Shape 332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Aftershock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33" name="Shape 333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3 -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34" name="Shape 334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35" name="Shape 33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Shape 341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layer of the Earth where we currently live. 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42" name="Shape 342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3" name="Shape 343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44" name="Shape 34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Shape 350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Crust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51" name="Shape 351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52" name="Shape 352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53" name="Shape 35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Shape 359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largest layer of Earth, where convection currents that drive plate tectonics are located.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60" name="Shape 360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61" name="Shape 361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62" name="Shape 36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Shape 368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Mantle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69" name="Shape 369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0" name="Shape 370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71" name="Shape 37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Shape 377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layer of Earth located between the mantle and the inner core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78" name="Shape 378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79" name="Shape 379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80" name="Shape 38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Shape 386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outer core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87" name="Shape 387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8" name="Shape 388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89" name="Shape 38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Shape 71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do we call the location where two tectonic plates meet?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72" name="Shape 72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3" name="Shape 73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74" name="Shape 7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Shape 395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bottom layer of Earth where temperatures can reach as high as the surface of the sun.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396" name="Shape 396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97" name="Shape 397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398" name="Shape 39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Shape 404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Inner Core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05" name="Shape 405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06" name="Shape 406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07" name="Shape 40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Shape 413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part of Earth is made up of the crust AS WELL as the upper portion of the mantle?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14" name="Shape 414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15" name="Shape 415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16" name="Shape 41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Shape 422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Lithosphere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23" name="Shape 423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4 -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24" name="Shape 424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25" name="Shape 42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Shape 430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Shape 431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do we call the smallest form of an element, that has all the properties of the element?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32" name="Shape 432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$100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33" name="Shape 433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34" name="Shape 43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Shape 440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An Atom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41" name="Shape 441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42" name="Shape 442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43" name="Shape 44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Shape 449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change in matter which forms an entirely new substance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50" name="Shape 450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51" name="Shape 451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52" name="Shape 45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Shape 458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Chemical change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59" name="Shape 459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60" name="Shape 460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61" name="Shape 46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Shape 467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measure of the mass of something compared to its volume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68" name="Shape 468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69" name="Shape 469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70" name="Shape 47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Shape 476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Density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77" name="Shape 477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78" name="Shape 478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79" name="Shape 47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Shape 80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Plate Boundary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81" name="Shape 81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$100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2" name="Shape 82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83" name="Shape 8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Shape 485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The smallest thing that can still be considered living is known as what?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86" name="Shape 486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$400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87" name="Shape 487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88" name="Shape 48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Shape 494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cell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495" name="Shape 495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$400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496" name="Shape 496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497" name="Shape 49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Shape 503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is another name for the </a:t>
            </a:r>
            <a:r>
              <a:rPr lang="en" sz="4800" b="1">
                <a:solidFill>
                  <a:srgbClr val="FFFFFF"/>
                </a:solidFill>
              </a:rPr>
              <a:t>rows</a:t>
            </a:r>
            <a:r>
              <a:rPr lang="en" sz="4800">
                <a:solidFill>
                  <a:srgbClr val="FFFFFF"/>
                </a:solidFill>
              </a:rPr>
              <a:t> on the periodic table of elements?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04" name="Shape 504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$500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05" name="Shape 505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06" name="Shape 50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Shape 512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Periods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13" name="Shape 513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5 - $500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14" name="Shape 514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15" name="Shape 515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Shape 520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Shape 521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2730225"/>
            <a:ext cx="8229600" cy="32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Topic: Type topic here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22" name="Shape 522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FINAL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23" name="Shape 523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</a:t>
            </a:r>
            <a:r>
              <a:rPr lang="en" sz="1800">
                <a:solidFill>
                  <a:srgbClr val="FFFF00"/>
                </a:solidFill>
                <a:latin typeface="Trebuchet MS"/>
                <a:ea typeface="Trebuchet MS"/>
                <a:cs typeface="Trebuchet MS"/>
                <a:sym typeface="Trebuchet MS"/>
              </a:rPr>
              <a:t>question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24" name="Shape 52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Shape 525">
            <a:hlinkClick r:id="rId3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27163" y="967097"/>
            <a:ext cx="5731725" cy="170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Shape 531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/>
              </a:rPr>
              <a:t>Type question here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32" name="Shape 532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Final Jeopardy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33" name="Shape 533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34" name="Shape 53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Shape 540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  <a:uFill>
                  <a:noFill/>
                </a:uFill>
                <a:hlinkClick r:id="rId3"/>
              </a:rPr>
              <a:t>Type answer here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41" name="Shape 541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Final Jeopardy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542" name="Shape 542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43" name="Shape 543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Shape 89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Which type of boundary is formed when two oceanic plates separate?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90" name="Shape 90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$200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1" name="Shape 91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92" name="Shape 92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Shape 98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Divergent Boundary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99" name="Shape 99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$200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0" name="Shape 100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01" name="Shape 101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Shape 107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What type of boundary is formed when two tectonic plates move toward each other?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08" name="Shape 108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$300 Question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9" name="Shape 109">
            <a:hlinkClick r:id="rId4"/>
          </p:cNvPr>
          <p:cNvSpPr txBox="1"/>
          <p:nvPr/>
        </p:nvSpPr>
        <p:spPr>
          <a:xfrm>
            <a:off x="6000675" y="6005367"/>
            <a:ext cx="27600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see answer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0" name="Shape 11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9325" y="60755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>
            <a:hlinkClick r:id="rId3"/>
          </p:cNvPr>
          <p:cNvSpPr/>
          <p:nvPr/>
        </p:nvSpPr>
        <p:spPr>
          <a:xfrm>
            <a:off x="21025" y="28033"/>
            <a:ext cx="9144000" cy="68580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Shape 116">
            <a:hlinkClick r:id="rId3"/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024650"/>
            <a:ext cx="8229600" cy="49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FFFFFF"/>
                </a:solidFill>
              </a:rPr>
              <a:t>A convergent boundary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117" name="Shape 117">
            <a:hlinkClick r:id="rId3"/>
          </p:cNvPr>
          <p:cNvSpPr txBox="1">
            <a:spLocks noGrp="1"/>
          </p:cNvSpPr>
          <p:nvPr>
            <p:ph type="title"/>
          </p:nvPr>
        </p:nvSpPr>
        <p:spPr>
          <a:xfrm>
            <a:off x="457200" y="274645"/>
            <a:ext cx="8229600" cy="75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uFill>
                  <a:noFill/>
                </a:uFill>
                <a:hlinkClick r:id="rId3"/>
              </a:rPr>
              <a:t>Topic 1 - $300 Answer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8" name="Shape 118">
            <a:hlinkClick r:id="rId4"/>
          </p:cNvPr>
          <p:cNvSpPr txBox="1"/>
          <p:nvPr/>
        </p:nvSpPr>
        <p:spPr>
          <a:xfrm>
            <a:off x="4821475" y="6059067"/>
            <a:ext cx="3804900" cy="75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00"/>
                </a:solidFill>
                <a:uFill>
                  <a:noFill/>
                </a:u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Click to return to Jeopardy Board</a:t>
            </a:r>
            <a:endParaRPr sz="1800">
              <a:solidFill>
                <a:srgbClr val="FFFF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19" name="Shape 11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84100" y="6059075"/>
            <a:ext cx="609600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1388</Words>
  <Application>Microsoft Office PowerPoint</Application>
  <PresentationFormat>On-screen Show (4:3)</PresentationFormat>
  <Paragraphs>211</Paragraphs>
  <Slides>56</Slides>
  <Notes>56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Wave</vt:lpstr>
      <vt:lpstr>5-topic Template</vt:lpstr>
      <vt:lpstr>Editing Directions</vt:lpstr>
      <vt:lpstr>JEOPARDY BOARD</vt:lpstr>
      <vt:lpstr>Topic 1 - $100 Question</vt:lpstr>
      <vt:lpstr>Topic 1 - $100 Answer</vt:lpstr>
      <vt:lpstr>Topic 1 - $200 Question</vt:lpstr>
      <vt:lpstr>Topic 1 - $200 Answer</vt:lpstr>
      <vt:lpstr>Topic 1 - $300 Question</vt:lpstr>
      <vt:lpstr>Topic 1 - $300 Answer</vt:lpstr>
      <vt:lpstr>Topic 1 - $400 Question</vt:lpstr>
      <vt:lpstr>Topic 1 - $400 Answer</vt:lpstr>
      <vt:lpstr>Topic 1 - $500 Question</vt:lpstr>
      <vt:lpstr>Topic 1 - $500 Answer</vt:lpstr>
      <vt:lpstr>Topic 2 - $100 Question</vt:lpstr>
      <vt:lpstr>Topic 2 - $100 Answer</vt:lpstr>
      <vt:lpstr>Topic 2 - $200 Question</vt:lpstr>
      <vt:lpstr>Topic 2 - $200 Answer</vt:lpstr>
      <vt:lpstr>Topic 2 - $300 Question</vt:lpstr>
      <vt:lpstr>Topic 2 - $300 Answer</vt:lpstr>
      <vt:lpstr>Topic 2 - $400 Question</vt:lpstr>
      <vt:lpstr>Topic 2 - $400 Answer</vt:lpstr>
      <vt:lpstr>Topic 2 - $500 Question</vt:lpstr>
      <vt:lpstr>Topic 2 - $500 Answer</vt:lpstr>
      <vt:lpstr>Topic 3 - $100 Question</vt:lpstr>
      <vt:lpstr>Topic 3 - $100 Answer</vt:lpstr>
      <vt:lpstr>Topic 3 - $200 Question</vt:lpstr>
      <vt:lpstr>Topic 3 - $200 Answer</vt:lpstr>
      <vt:lpstr>Topic 3 - $300 Question</vt:lpstr>
      <vt:lpstr>Topic 3 - $300 Answer</vt:lpstr>
      <vt:lpstr>Topic 3 - $400 Question</vt:lpstr>
      <vt:lpstr>Topic 3 - $400 Answer</vt:lpstr>
      <vt:lpstr>Topic 3 - $500 Question</vt:lpstr>
      <vt:lpstr>Topic 3 - $500 Answer</vt:lpstr>
      <vt:lpstr>Topic 4 - $100 Question</vt:lpstr>
      <vt:lpstr>Topic 4 - $100 Answer</vt:lpstr>
      <vt:lpstr>Topic 4 - $200 Question</vt:lpstr>
      <vt:lpstr>Topic 4 - $200 Answer</vt:lpstr>
      <vt:lpstr>Topic 4 - $300 Question</vt:lpstr>
      <vt:lpstr>Topic 4 - $300 Answer</vt:lpstr>
      <vt:lpstr>Topic 4 - $400 Question</vt:lpstr>
      <vt:lpstr>Topic 4 - $400 Answer</vt:lpstr>
      <vt:lpstr>Topic 4 - $500 Question</vt:lpstr>
      <vt:lpstr>Topic 4 - $500 Answer</vt:lpstr>
      <vt:lpstr>Topic 5 - $100 Question</vt:lpstr>
      <vt:lpstr>Topic 5 - $100 Answer</vt:lpstr>
      <vt:lpstr>Topic 5 - $200 Question</vt:lpstr>
      <vt:lpstr>Topic 5 - $200 Answer</vt:lpstr>
      <vt:lpstr>Topic 5 - $300 Question</vt:lpstr>
      <vt:lpstr>Topic 5 - $300 Answer</vt:lpstr>
      <vt:lpstr>Topic 5 - $400 Question</vt:lpstr>
      <vt:lpstr>Topic 5 - $400 Answer</vt:lpstr>
      <vt:lpstr>Topic 5 - $500 Question</vt:lpstr>
      <vt:lpstr>Topic 5 - $500 Answer</vt:lpstr>
      <vt:lpstr>FINAL</vt:lpstr>
      <vt:lpstr>Final Jeopardy Question</vt:lpstr>
      <vt:lpstr>Final Jeopardy Answer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5-topic Template</dc:title>
  <dc:creator>Bailey, Matthew J</dc:creator>
  <cp:lastModifiedBy>Windows User</cp:lastModifiedBy>
  <cp:revision>1</cp:revision>
  <dcterms:modified xsi:type="dcterms:W3CDTF">2018-03-23T18:36:32Z</dcterms:modified>
</cp:coreProperties>
</file>