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4" r:id="rId3"/>
    <p:sldId id="275" r:id="rId4"/>
    <p:sldId id="257" r:id="rId5"/>
    <p:sldId id="258" r:id="rId6"/>
    <p:sldId id="259" r:id="rId7"/>
    <p:sldId id="260" r:id="rId8"/>
    <p:sldId id="261" r:id="rId9"/>
    <p:sldId id="269" r:id="rId10"/>
    <p:sldId id="263" r:id="rId11"/>
    <p:sldId id="262" r:id="rId12"/>
    <p:sldId id="270" r:id="rId13"/>
    <p:sldId id="265" r:id="rId14"/>
    <p:sldId id="264" r:id="rId15"/>
    <p:sldId id="271" r:id="rId16"/>
    <p:sldId id="266" r:id="rId17"/>
    <p:sldId id="267" r:id="rId18"/>
    <p:sldId id="272" r:id="rId19"/>
    <p:sldId id="268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42357-73E1-47DE-A291-1447DB1B52D0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1B873-C1D7-44DF-9103-E75EDFA82D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18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1B873-C1D7-44DF-9103-E75EDFA82DF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8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483-643F-41BF-A624-3714B041B507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B31D-40F7-4035-A64C-37A026F4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86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483-643F-41BF-A624-3714B041B507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B31D-40F7-4035-A64C-37A026F4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2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483-643F-41BF-A624-3714B041B507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B31D-40F7-4035-A64C-37A026F4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6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483-643F-41BF-A624-3714B041B507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B31D-40F7-4035-A64C-37A026F4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840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483-643F-41BF-A624-3714B041B507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B31D-40F7-4035-A64C-37A026F4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336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483-643F-41BF-A624-3714B041B507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B31D-40F7-4035-A64C-37A026F4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87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483-643F-41BF-A624-3714B041B507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B31D-40F7-4035-A64C-37A026F4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96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483-643F-41BF-A624-3714B041B507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B31D-40F7-4035-A64C-37A026F4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58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483-643F-41BF-A624-3714B041B507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B31D-40F7-4035-A64C-37A026F4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59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483-643F-41BF-A624-3714B041B507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B31D-40F7-4035-A64C-37A026F4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86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7A483-643F-41BF-A624-3714B041B507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BB31D-40F7-4035-A64C-37A026F4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32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7A483-643F-41BF-A624-3714B041B507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BB31D-40F7-4035-A64C-37A026F48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8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Different Forms of Linear Functions Foldable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September 2, 2014</a:t>
            </a:r>
          </a:p>
          <a:p>
            <a:r>
              <a:rPr lang="en-US" dirty="0" smtClean="0"/>
              <a:t>Pg. 9 in notes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6488668"/>
            <a:ext cx="8865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Credit: http://mathequalslove.blogspot.com/2014/07/algebra-1-inb-pages-unit-6-linear.html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54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Slope-Intercept Form Bottom Flap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Recognizing Slope-Intercept Form:</a:t>
            </a:r>
          </a:p>
          <a:p>
            <a:pPr marL="0" indent="0">
              <a:buNone/>
            </a:pPr>
            <a:r>
              <a:rPr lang="en-US" dirty="0" smtClean="0"/>
              <a:t>- y is by itself on one side of the equal sign.</a:t>
            </a:r>
          </a:p>
          <a:p>
            <a:pPr marL="0" indent="0">
              <a:buNone/>
            </a:pPr>
            <a:r>
              <a:rPr lang="en-US" dirty="0" smtClean="0"/>
              <a:t>- There are no parentheses.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Parts of the Equation:</a:t>
            </a:r>
          </a:p>
          <a:p>
            <a:pPr marL="0" indent="0">
              <a:buNone/>
            </a:pPr>
            <a:r>
              <a:rPr lang="en-US" dirty="0" smtClean="0"/>
              <a:t>- m (the coefficient of x) represents the slope of the line.</a:t>
            </a:r>
          </a:p>
          <a:p>
            <a:pPr marL="0" indent="0">
              <a:buNone/>
            </a:pPr>
            <a:r>
              <a:rPr lang="en-US" dirty="0" smtClean="0"/>
              <a:t>- b (the constant) represents the y-intercept of the line.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27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Slope-Intercept Form Top Flap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Steps to Graph:</a:t>
            </a:r>
          </a:p>
          <a:p>
            <a:pPr marL="0" indent="0">
              <a:buNone/>
            </a:pPr>
            <a:r>
              <a:rPr lang="en-US" dirty="0" smtClean="0"/>
              <a:t>- First, graph the y-intercept.</a:t>
            </a:r>
          </a:p>
          <a:p>
            <a:pPr marL="0" indent="0">
              <a:buNone/>
            </a:pPr>
            <a:r>
              <a:rPr lang="en-US" dirty="0" smtClean="0"/>
              <a:t>- Then, use the slope to find more points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>y = 2x – 3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 = slope = 2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b = y-int. = -3</a:t>
            </a:r>
            <a:endParaRPr lang="en-US" dirty="0"/>
          </a:p>
        </p:txBody>
      </p:sp>
      <p:pic>
        <p:nvPicPr>
          <p:cNvPr id="3074" name="Picture 2" descr="http://img.sparknotes.com/figures/3/393a0f9064f0cef5c349ab5966e8842d/xy-graph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124200"/>
            <a:ext cx="37338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7117773" y="5943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412182" y="5334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696200" y="4648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6858000" y="3657600"/>
            <a:ext cx="1447800" cy="304800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93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4.bp.blogspot.com/-Lx56PfQauyk/UwSUC7gM8pI/AAAAAAAADok/9yya14FvYlc/s1600/SAM_095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28600"/>
            <a:ext cx="4776716" cy="6368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6488668"/>
            <a:ext cx="8865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Credit: http://mathequalslove.blogspot.com/2014/07/algebra-1-inb-pages-unit-6-linear.html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64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Point-Slope Form Bottom Flap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/>
              <a:t>Recognizing Point-Slope Form:</a:t>
            </a:r>
          </a:p>
          <a:p>
            <a:pPr>
              <a:buFontTx/>
              <a:buChar char="-"/>
            </a:pPr>
            <a:r>
              <a:rPr lang="en-US" dirty="0"/>
              <a:t>x</a:t>
            </a:r>
            <a:r>
              <a:rPr lang="en-US" dirty="0" smtClean="0"/>
              <a:t> and y are on opposite sides of the equal sign.</a:t>
            </a:r>
          </a:p>
          <a:p>
            <a:pPr>
              <a:buFontTx/>
              <a:buChar char="-"/>
            </a:pPr>
            <a:r>
              <a:rPr lang="en-US" dirty="0" smtClean="0"/>
              <a:t>Either x is in parentheses or y is not by itself (or both!).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Parts of the Equation:</a:t>
            </a:r>
          </a:p>
          <a:p>
            <a:pPr marL="0" indent="0">
              <a:buNone/>
            </a:pPr>
            <a:r>
              <a:rPr lang="en-US" dirty="0" smtClean="0"/>
              <a:t>- m is the slope of the line.</a:t>
            </a:r>
          </a:p>
          <a:p>
            <a:pPr marL="0" indent="0">
              <a:buNone/>
            </a:pPr>
            <a:r>
              <a:rPr lang="en-US" dirty="0" smtClean="0"/>
              <a:t>- (x</a:t>
            </a:r>
            <a:r>
              <a:rPr lang="en-US" baseline="-25000" dirty="0" smtClean="0"/>
              <a:t>1</a:t>
            </a:r>
            <a:r>
              <a:rPr lang="en-US" dirty="0" smtClean="0"/>
              <a:t>, y</a:t>
            </a:r>
            <a:r>
              <a:rPr lang="en-US" baseline="-25000" dirty="0" smtClean="0"/>
              <a:t>1</a:t>
            </a:r>
            <a:r>
              <a:rPr lang="en-US" dirty="0" smtClean="0"/>
              <a:t>) is a point on the line.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6021977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Notice: x</a:t>
            </a:r>
            <a:r>
              <a:rPr lang="en-US" sz="2400" baseline="-25000" dirty="0" smtClean="0"/>
              <a:t>1</a:t>
            </a:r>
            <a:r>
              <a:rPr lang="en-US" sz="2400" dirty="0"/>
              <a:t> </a:t>
            </a:r>
            <a:r>
              <a:rPr lang="en-US" sz="2400" dirty="0" smtClean="0"/>
              <a:t>and y</a:t>
            </a:r>
            <a:r>
              <a:rPr lang="en-US" sz="2400" baseline="-25000" dirty="0" smtClean="0"/>
              <a:t>1 </a:t>
            </a:r>
            <a:r>
              <a:rPr lang="en-US" sz="2400" dirty="0" smtClean="0"/>
              <a:t>have opposite signs in the equation and the point.</a:t>
            </a:r>
            <a:endParaRPr lang="en-US" sz="2400" dirty="0"/>
          </a:p>
        </p:txBody>
      </p:sp>
      <p:sp>
        <p:nvSpPr>
          <p:cNvPr id="6" name="Left Arrow 5"/>
          <p:cNvSpPr/>
          <p:nvPr/>
        </p:nvSpPr>
        <p:spPr>
          <a:xfrm rot="671233">
            <a:off x="1178033" y="6002779"/>
            <a:ext cx="2384548" cy="25799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Point-Slope Form Top Flap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Steps to Graph:</a:t>
            </a:r>
          </a:p>
          <a:p>
            <a:pPr>
              <a:buFontTx/>
              <a:buChar char="-"/>
            </a:pPr>
            <a:r>
              <a:rPr lang="en-US" dirty="0" smtClean="0"/>
              <a:t>First, graph the point (x</a:t>
            </a:r>
            <a:r>
              <a:rPr lang="en-US" baseline="-25000" dirty="0" smtClean="0"/>
              <a:t>1</a:t>
            </a:r>
            <a:r>
              <a:rPr lang="en-US" dirty="0" smtClean="0"/>
              <a:t>, y</a:t>
            </a:r>
            <a:r>
              <a:rPr lang="en-US" baseline="-25000" dirty="0" smtClean="0"/>
              <a:t>1</a:t>
            </a:r>
            <a:r>
              <a:rPr lang="en-US" dirty="0" smtClean="0"/>
              <a:t>).</a:t>
            </a:r>
          </a:p>
          <a:p>
            <a:pPr>
              <a:buFontTx/>
              <a:buChar char="-"/>
            </a:pPr>
            <a:r>
              <a:rPr lang="en-US" dirty="0" smtClean="0"/>
              <a:t>Then, use the slope to find more points.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Example:</a:t>
            </a:r>
          </a:p>
          <a:p>
            <a:pPr marL="0" indent="0">
              <a:buNone/>
            </a:pPr>
            <a:r>
              <a:rPr lang="en-US" dirty="0" smtClean="0"/>
              <a:t>y – 3 = -2(x + 1)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slope : -2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point: (-1, 3)</a:t>
            </a:r>
            <a:endParaRPr lang="en-US" dirty="0"/>
          </a:p>
        </p:txBody>
      </p:sp>
      <p:pic>
        <p:nvPicPr>
          <p:cNvPr id="4" name="Picture 2" descr="http://img.sparknotes.com/figures/3/393a0f9064f0cef5c349ab5966e8842d/xy-graph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124200"/>
            <a:ext cx="37338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6705600" y="4038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112190" y="47244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391400" y="53340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324885" y="3276600"/>
            <a:ext cx="1727010" cy="312420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48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2.bp.blogspot.com/-Dlh1SeuGEVE/UwSUDuzNNKI/AAAAAAAADoo/5lcxxZfyq4Q/s1600/SAM_095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"/>
            <a:ext cx="4819650" cy="642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6488668"/>
            <a:ext cx="8865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Credit: http://mathequalslove.blogspot.com/2014/07/algebra-1-inb-pages-unit-6-linear.html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32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Form Bottom Flap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638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u="sng" dirty="0" smtClean="0"/>
              <a:t>Recognizing Standard Form:</a:t>
            </a:r>
          </a:p>
          <a:p>
            <a:pPr>
              <a:buFontTx/>
              <a:buChar char="-"/>
            </a:pPr>
            <a:r>
              <a:rPr lang="en-US" dirty="0"/>
              <a:t>x</a:t>
            </a:r>
            <a:r>
              <a:rPr lang="en-US" dirty="0" smtClean="0"/>
              <a:t> and y are on the same side of the equal sign.</a:t>
            </a:r>
          </a:p>
          <a:p>
            <a:pPr>
              <a:buFontTx/>
              <a:buChar char="-"/>
            </a:pPr>
            <a:r>
              <a:rPr lang="en-US" dirty="0" smtClean="0"/>
              <a:t>The coefficients of x and y are integers.</a:t>
            </a:r>
          </a:p>
          <a:p>
            <a:pPr>
              <a:buFontTx/>
              <a:buChar char="-"/>
            </a:pPr>
            <a:r>
              <a:rPr lang="en-US" dirty="0" smtClean="0"/>
              <a:t>There is a constant on the other side of the equal sign.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Two Options to Graph:</a:t>
            </a:r>
          </a:p>
          <a:p>
            <a:pPr>
              <a:buFontTx/>
              <a:buChar char="-"/>
            </a:pPr>
            <a:r>
              <a:rPr lang="en-US" dirty="0" smtClean="0"/>
              <a:t>Convert to Slope-Intercept Form.</a:t>
            </a:r>
          </a:p>
          <a:p>
            <a:pPr>
              <a:buFontTx/>
              <a:buChar char="-"/>
            </a:pPr>
            <a:r>
              <a:rPr lang="en-US" dirty="0" smtClean="0"/>
              <a:t>Find and graph the x- and y-intercepts.</a:t>
            </a:r>
          </a:p>
          <a:p>
            <a:pPr lvl="1">
              <a:buFontTx/>
              <a:buChar char="-"/>
            </a:pPr>
            <a:r>
              <a:rPr lang="en-US" dirty="0" smtClean="0"/>
              <a:t>x-intercept (Plug in 0 for y and solve)</a:t>
            </a:r>
          </a:p>
          <a:p>
            <a:pPr lvl="1">
              <a:buFontTx/>
              <a:buChar char="-"/>
            </a:pPr>
            <a:r>
              <a:rPr lang="en-US" dirty="0" smtClean="0"/>
              <a:t>y-intercept (Plug in 0 for x and solve)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98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Form Top Flap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 smtClean="0"/>
              <a:t>Example:</a:t>
            </a:r>
            <a:r>
              <a:rPr lang="en-US" dirty="0" smtClean="0"/>
              <a:t>	2x – 3y = 6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 smtClean="0"/>
              <a:t>Option 1</a:t>
            </a:r>
            <a:r>
              <a:rPr lang="en-US" dirty="0" smtClean="0"/>
              <a:t>						</a:t>
            </a:r>
            <a:r>
              <a:rPr lang="en-US" u="sng" dirty="0" smtClean="0"/>
              <a:t>Option 2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2" descr="http://img.sparknotes.com/figures/3/393a0f9064f0cef5c349ab5966e8842d/xy-graph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259" y="3581400"/>
            <a:ext cx="32766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096904"/>
            <a:ext cx="2875702" cy="231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349" y="3096904"/>
            <a:ext cx="2590800" cy="3537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>
          <a:xfrm>
            <a:off x="5029200" y="52197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46159" y="57912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581400" y="4865510"/>
            <a:ext cx="2133600" cy="1535290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06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2.bp.blogspot.com/-8vCePW3XoMs/UwSUjcr6Q1I/AAAAAAAADow/UKSOtB-Vzno/s1600/SAM_09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7296"/>
            <a:ext cx="5086350" cy="678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6488668"/>
            <a:ext cx="8865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Credit: http://mathequalslove.blogspot.com/2014/07/algebra-1-inb-pages-unit-6-linear.html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77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Glue on page 9.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Assignment:  Graph the equations on your graph paper.  Show your work on a piece of notebook paper and turn in both sheets.</a:t>
            </a:r>
            <a:endParaRPr lang="en-US" dirty="0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06680"/>
            <a:ext cx="3848100" cy="667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215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Warm-Up  (</a:t>
            </a:r>
            <a:r>
              <a:rPr lang="en-US" dirty="0" err="1" smtClean="0"/>
              <a:t>pg</a:t>
            </a:r>
            <a:r>
              <a:rPr lang="en-US" dirty="0" smtClean="0"/>
              <a:t> 8…left side)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slope-intercept form of a line?</a:t>
            </a:r>
          </a:p>
          <a:p>
            <a:r>
              <a:rPr lang="en-US" dirty="0" smtClean="0"/>
              <a:t>What are the slope and y-intercept of the equation  y = 2x – 1 ?</a:t>
            </a:r>
          </a:p>
          <a:p>
            <a:r>
              <a:rPr lang="en-US" dirty="0" smtClean="0"/>
              <a:t>What does the slope mean on the graph?</a:t>
            </a:r>
          </a:p>
          <a:p>
            <a:r>
              <a:rPr lang="en-US" dirty="0" smtClean="0"/>
              <a:t>What does the y-intercept mean on the graph?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28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Exit Ticket</a:t>
            </a:r>
          </a:p>
          <a:p>
            <a:pPr lvl="1"/>
            <a:r>
              <a:rPr lang="en-US" dirty="0" smtClean="0"/>
              <a:t>Write down one thing you learned today and one thing you still have questions about.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59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Essential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What are some different ways that a linear function can be represented?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05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Fold your paper in half.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5600" y="1524000"/>
            <a:ext cx="3505200" cy="464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895600" y="3806536"/>
            <a:ext cx="35052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15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Cut along your fold so you have 2 pieces of equal size.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752600"/>
            <a:ext cx="3505200" cy="4648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4035136"/>
            <a:ext cx="35052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5105400" y="1752600"/>
            <a:ext cx="3505200" cy="2324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40036" y="4513118"/>
            <a:ext cx="3505200" cy="2324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4114800" y="2819400"/>
            <a:ext cx="9906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Laura\AppData\Local\Microsoft\Windows\Temporary Internet Files\Content.IE5\TCCP5M8C\MC90012938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523477">
            <a:off x="3586778" y="3393745"/>
            <a:ext cx="1056044" cy="98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767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Lay one piece of paper on top of the other with about an inch of the bottom sticking out.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5400000">
            <a:off x="2533650" y="3638550"/>
            <a:ext cx="3505200" cy="2324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5400000">
            <a:off x="2526723" y="3105150"/>
            <a:ext cx="3505200" cy="2324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33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Fold over the top so you have 4 flaps. Then staple twice at the top.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5400000">
            <a:off x="2983923" y="3486150"/>
            <a:ext cx="2590800" cy="2324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5400000">
            <a:off x="3174423" y="3295650"/>
            <a:ext cx="2209800" cy="2324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 rot="5400000">
            <a:off x="3403023" y="3067050"/>
            <a:ext cx="1752600" cy="2324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 rot="5400000">
            <a:off x="3593523" y="2876550"/>
            <a:ext cx="1371600" cy="23241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Laura\AppData\Local\Microsoft\Windows\Temporary Internet Files\Content.IE5\R9AOZD7C\MC90043492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579646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/>
          <p:cNvCxnSpPr/>
          <p:nvPr/>
        </p:nvCxnSpPr>
        <p:spPr>
          <a:xfrm>
            <a:off x="4648200" y="3429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81400" y="3429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own Arrow 12"/>
          <p:cNvSpPr/>
          <p:nvPr/>
        </p:nvSpPr>
        <p:spPr>
          <a:xfrm>
            <a:off x="3497406" y="2057400"/>
            <a:ext cx="625188" cy="11981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4627418" y="2057400"/>
            <a:ext cx="625188" cy="11981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08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 your flaps.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1371600"/>
            <a:ext cx="5105400" cy="5257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05000" y="1371600"/>
            <a:ext cx="5105400" cy="457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15390" y="1371600"/>
            <a:ext cx="5105400" cy="381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05000" y="1371600"/>
            <a:ext cx="5105400" cy="304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Bradley Hand ITC" panose="03070402050302030203" pitchFamily="66" charset="0"/>
              </a:rPr>
              <a:t>Different Forms of </a:t>
            </a:r>
            <a:br>
              <a:rPr lang="en-US" sz="4800" b="1" dirty="0" smtClean="0">
                <a:latin typeface="Bradley Hand ITC" panose="03070402050302030203" pitchFamily="66" charset="0"/>
              </a:rPr>
            </a:br>
            <a:r>
              <a:rPr lang="en-US" sz="4800" b="1" dirty="0" smtClean="0">
                <a:latin typeface="Bradley Hand ITC" panose="03070402050302030203" pitchFamily="66" charset="0"/>
              </a:rPr>
              <a:t>Linear Functions</a:t>
            </a:r>
            <a:endParaRPr lang="en-US" sz="4800" b="1" dirty="0">
              <a:latin typeface="Bradley Hand ITC" panose="03070402050302030203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5000" y="4495800"/>
            <a:ext cx="5126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Slope-Intercept Form:  y = mx + b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905000" y="5334000"/>
            <a:ext cx="541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Point-Slope Form:  y - y</a:t>
            </a:r>
            <a:r>
              <a:rPr lang="en-US" sz="2800" baseline="-25000" dirty="0" smtClean="0"/>
              <a:t>1 </a:t>
            </a:r>
            <a:r>
              <a:rPr lang="en-US" sz="2800" dirty="0" smtClean="0"/>
              <a:t>= m(x -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905000" y="5950527"/>
            <a:ext cx="5126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Standard Form:  Ax + By = 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7521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2.bp.blogspot.com/-qZ1xB4c7a20/UwSUBdsRxlI/AAAAAAAADoY/1rlmRdAQyDM/s1600/SAM_09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7800"/>
            <a:ext cx="5010150" cy="668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52400" y="6488668"/>
            <a:ext cx="8865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Credit: http://mathequalslove.blogspot.com/2014/07/algebra-1-inb-pages-unit-6-linear.html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21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3033</TotalTime>
  <Words>538</Words>
  <Application>Microsoft Office PowerPoint</Application>
  <PresentationFormat>On-screen Show (4:3)</PresentationFormat>
  <Paragraphs>80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Bradley Hand ITC</vt:lpstr>
      <vt:lpstr>Calibri</vt:lpstr>
      <vt:lpstr>Office Theme</vt:lpstr>
      <vt:lpstr>Different Forms of Linear Functions Foldable</vt:lpstr>
      <vt:lpstr>Warm-Up  (pg 8…left side)</vt:lpstr>
      <vt:lpstr>Essential Question</vt:lpstr>
      <vt:lpstr>Fold your paper in half.</vt:lpstr>
      <vt:lpstr>Cut along your fold so you have 2 pieces of equal size.</vt:lpstr>
      <vt:lpstr>Lay one piece of paper on top of the other with about an inch of the bottom sticking out.</vt:lpstr>
      <vt:lpstr>Fold over the top so you have 4 flaps. Then staple twice at the top.</vt:lpstr>
      <vt:lpstr>Label your flaps.</vt:lpstr>
      <vt:lpstr>PowerPoint Presentation</vt:lpstr>
      <vt:lpstr>Slope-Intercept Form Bottom Flap</vt:lpstr>
      <vt:lpstr>Slope-Intercept Form Top Flap</vt:lpstr>
      <vt:lpstr>PowerPoint Presentation</vt:lpstr>
      <vt:lpstr>Point-Slope Form Bottom Flap</vt:lpstr>
      <vt:lpstr>Point-Slope Form Top Flap</vt:lpstr>
      <vt:lpstr>PowerPoint Presentation</vt:lpstr>
      <vt:lpstr>Standard Form Bottom Flap</vt:lpstr>
      <vt:lpstr>Standard Form Top Flap</vt:lpstr>
      <vt:lpstr>PowerPoint Presentation</vt:lpstr>
      <vt:lpstr>Glue on page 9.</vt:lpstr>
      <vt:lpstr>Reflection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Forms of Linear Functions Foldable</dc:title>
  <dc:creator>Laura</dc:creator>
  <cp:lastModifiedBy>Dennis Yack</cp:lastModifiedBy>
  <cp:revision>13</cp:revision>
  <dcterms:created xsi:type="dcterms:W3CDTF">2014-08-30T22:16:25Z</dcterms:created>
  <dcterms:modified xsi:type="dcterms:W3CDTF">2016-10-30T14:17:18Z</dcterms:modified>
</cp:coreProperties>
</file>