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Shape 1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8" name="Shape 1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quizlet.com/276949301/the-americans-unit-5-chapters-16-and-17-combined-flash-cards/" TargetMode="External"/><Relationship Id="rId4" Type="http://schemas.openxmlformats.org/officeDocument/2006/relationships/hyperlink" Target="https://quizlet.com/279338128/the-americans-chapter-18-the-cold-war-flash-cards/" TargetMode="External"/><Relationship Id="rId5" Type="http://schemas.openxmlformats.org/officeDocument/2006/relationships/hyperlink" Target="https://quizlet.com/279578823/chapter-19-the-postwar-boom-flash-cards/" TargetMode="External"/><Relationship Id="rId6" Type="http://schemas.openxmlformats.org/officeDocument/2006/relationships/hyperlink" Target="https://quizlet.com/173337924/chapter-20-the-americans-flash-cards/" TargetMode="External"/><Relationship Id="rId7" Type="http://schemas.openxmlformats.org/officeDocument/2006/relationships/hyperlink" Target="https://quizlet.com/287086597/the-americans-chapter-21-flash-cards/" TargetMode="External"/><Relationship Id="rId8" Type="http://schemas.openxmlformats.org/officeDocument/2006/relationships/hyperlink" Target="https://quizlet.com/283774160/chapter-22-the-americans-flash-card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
        <p:nvSpPr>
          <p:cNvPr id="55" name="Shape 55"/>
          <p:cNvSpPr txBox="1"/>
          <p:nvPr>
            <p:ph idx="1" type="body"/>
          </p:nvPr>
        </p:nvSpPr>
        <p:spPr>
          <a:xfrm>
            <a:off x="99575" y="13172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1600"/>
              </a:spcAft>
              <a:buNone/>
            </a:pPr>
            <a:r>
              <a:rPr b="1" lang="en" sz="3600">
                <a:solidFill>
                  <a:srgbClr val="000000"/>
                </a:solidFill>
              </a:rPr>
              <a:t>Bring your books back!! I am here at 630 in the morning and will be staying until 2:15( at least) every day until Thursday. Even if you forget your book at home, there is time for you to bring it back up.</a:t>
            </a:r>
            <a:endParaRPr b="1" sz="36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idx="1" type="body"/>
          </p:nvPr>
        </p:nvSpPr>
        <p:spPr>
          <a:xfrm>
            <a:off x="152625" y="198000"/>
            <a:ext cx="8520600" cy="34164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Clr>
                <a:schemeClr val="dk1"/>
              </a:buClr>
              <a:buSzPts val="1100"/>
              <a:buFont typeface="Arial"/>
              <a:buNone/>
            </a:pPr>
            <a:r>
              <a:rPr b="1" lang="en" sz="2400" u="sng">
                <a:solidFill>
                  <a:schemeClr val="dk1"/>
                </a:solidFill>
                <a:latin typeface="Times New Roman"/>
                <a:ea typeface="Times New Roman"/>
                <a:cs typeface="Times New Roman"/>
                <a:sym typeface="Times New Roman"/>
              </a:rPr>
              <a:t>Chapter 17-The United States in WWII</a:t>
            </a:r>
            <a:endParaRPr sz="2400" u="sng">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u="sng">
                <a:solidFill>
                  <a:schemeClr val="dk1"/>
                </a:solidFill>
                <a:latin typeface="Times New Roman"/>
                <a:ea typeface="Times New Roman"/>
                <a:cs typeface="Times New Roman"/>
                <a:sym typeface="Times New Roman"/>
              </a:rPr>
              <a:t>Vocabulary </a:t>
            </a:r>
            <a:endParaRPr sz="2400" u="sng">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D-Day:</a:t>
            </a:r>
            <a:r>
              <a:rPr lang="en" sz="2400">
                <a:solidFill>
                  <a:schemeClr val="dk1"/>
                </a:solidFill>
                <a:latin typeface="Times New Roman"/>
                <a:ea typeface="Times New Roman"/>
                <a:cs typeface="Times New Roman"/>
                <a:sym typeface="Times New Roman"/>
              </a:rPr>
              <a:t> June 6, 1944. Allied Powers invaded at Normandy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G.I. Bill of Rights: </a:t>
            </a:r>
            <a:r>
              <a:rPr lang="en" sz="2400">
                <a:solidFill>
                  <a:schemeClr val="dk1"/>
                </a:solidFill>
                <a:latin typeface="Times New Roman"/>
                <a:ea typeface="Times New Roman"/>
                <a:cs typeface="Times New Roman"/>
                <a:sym typeface="Times New Roman"/>
              </a:rPr>
              <a:t>passed in 1944, gave benefits to veterans like giving money for college, training , loans for houses and/or businesses</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Kamikaze Pilot:</a:t>
            </a:r>
            <a:r>
              <a:rPr lang="en" sz="2400">
                <a:solidFill>
                  <a:schemeClr val="dk1"/>
                </a:solidFill>
                <a:latin typeface="Times New Roman"/>
                <a:ea typeface="Times New Roman"/>
                <a:cs typeface="Times New Roman"/>
                <a:sym typeface="Times New Roman"/>
              </a:rPr>
              <a:t> Pilots who would crash their planes into Allied ships</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a:spcBef>
                <a:spcPts val="0"/>
              </a:spcBef>
              <a:spcAft>
                <a:spcPts val="0"/>
              </a:spcAft>
              <a:buClr>
                <a:schemeClr val="dk1"/>
              </a:buClr>
              <a:buSzPts val="1100"/>
              <a:buFont typeface="Arial"/>
              <a:buNone/>
            </a:pPr>
            <a:r>
              <a:t/>
            </a:r>
            <a:endParaRPr/>
          </a:p>
          <a:p>
            <a:pPr indent="0" lvl="0" marL="0">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idx="1" type="body"/>
          </p:nvPr>
        </p:nvSpPr>
        <p:spPr>
          <a:xfrm>
            <a:off x="218900" y="357075"/>
            <a:ext cx="8520600" cy="34164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Clr>
                <a:schemeClr val="dk1"/>
              </a:buClr>
              <a:buSzPts val="1100"/>
              <a:buFont typeface="Arial"/>
              <a:buNone/>
            </a:pPr>
            <a:r>
              <a:t/>
            </a:r>
            <a:endParaRPr b="1"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b="1" lang="en" sz="2400" u="sng">
                <a:solidFill>
                  <a:schemeClr val="dk1"/>
                </a:solidFill>
                <a:latin typeface="Times New Roman"/>
                <a:ea typeface="Times New Roman"/>
                <a:cs typeface="Times New Roman"/>
                <a:sym typeface="Times New Roman"/>
              </a:rPr>
              <a:t>The Manhattan Project</a:t>
            </a:r>
            <a:endParaRPr b="1" sz="2400" u="sng">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b="1" lang="en" sz="2400">
                <a:solidFill>
                  <a:schemeClr val="dk1"/>
                </a:solidFill>
                <a:latin typeface="Times New Roman"/>
                <a:ea typeface="Times New Roman"/>
                <a:cs typeface="Times New Roman"/>
                <a:sym typeface="Times New Roman"/>
              </a:rPr>
              <a:t>-Name given for the creation of the first nuclear weapon. Headed by Robert J. Oppenheimer</a:t>
            </a:r>
            <a:r>
              <a:rPr lang="en" sz="950">
                <a:solidFill>
                  <a:schemeClr val="dk1"/>
                </a:solidFill>
                <a:latin typeface="Times New Roman"/>
                <a:ea typeface="Times New Roman"/>
                <a:cs typeface="Times New Roman"/>
                <a:sym typeface="Times New Roman"/>
              </a:rPr>
              <a:t>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u="sng">
                <a:solidFill>
                  <a:schemeClr val="dk1"/>
                </a:solidFill>
                <a:latin typeface="Times New Roman"/>
                <a:ea typeface="Times New Roman"/>
                <a:cs typeface="Times New Roman"/>
                <a:sym typeface="Times New Roman"/>
              </a:rPr>
              <a:t>Rationing </a:t>
            </a:r>
            <a:r>
              <a:rPr b="1" lang="en" sz="2400">
                <a:solidFill>
                  <a:schemeClr val="dk1"/>
                </a:solidFill>
                <a:latin typeface="Times New Roman"/>
                <a:ea typeface="Times New Roman"/>
                <a:cs typeface="Times New Roman"/>
                <a:sym typeface="Times New Roman"/>
              </a:rPr>
              <a:t> </a:t>
            </a:r>
            <a:endParaRPr b="1" sz="2400">
              <a:solidFill>
                <a:schemeClr val="dk1"/>
              </a:solidFill>
              <a:latin typeface="Times New Roman"/>
              <a:ea typeface="Times New Roman"/>
              <a:cs typeface="Times New Roman"/>
              <a:sym typeface="Times New Roman"/>
            </a:endParaRPr>
          </a:p>
          <a:p>
            <a:pPr indent="0" lvl="0" marL="0">
              <a:spcBef>
                <a:spcPts val="0"/>
              </a:spcBef>
              <a:spcAft>
                <a:spcPts val="1600"/>
              </a:spcAft>
              <a:buNone/>
            </a:pPr>
            <a:r>
              <a:rPr b="1" lang="en" sz="2400">
                <a:solidFill>
                  <a:schemeClr val="dk1"/>
                </a:solidFill>
                <a:latin typeface="Times New Roman"/>
                <a:ea typeface="Times New Roman"/>
                <a:cs typeface="Times New Roman"/>
                <a:sym typeface="Times New Roman"/>
              </a:rPr>
              <a:t>A fixed amount of something someone was allowed to have. During WWII, this meant food and things such as gasoline, coffee and silk</a:t>
            </a:r>
            <a:endParaRPr b="1" sz="2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15" name="Shape 1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228600" rtl="0">
              <a:lnSpc>
                <a:spcPct val="100000"/>
              </a:lnSpc>
              <a:spcBef>
                <a:spcPts val="0"/>
              </a:spcBef>
              <a:spcAft>
                <a:spcPts val="0"/>
              </a:spcAft>
              <a:buClr>
                <a:schemeClr val="dk1"/>
              </a:buClr>
              <a:buSzPts val="2400"/>
              <a:buFont typeface="Times New Roman"/>
              <a:buAutoNum type="arabicPeriod"/>
            </a:pPr>
            <a:r>
              <a:rPr b="1" lang="en" sz="2400">
                <a:solidFill>
                  <a:schemeClr val="dk1"/>
                </a:solidFill>
                <a:latin typeface="Times New Roman"/>
                <a:ea typeface="Times New Roman"/>
                <a:cs typeface="Times New Roman"/>
                <a:sym typeface="Times New Roman"/>
              </a:rPr>
              <a:t>What roles did women play as members of the WAAC during WWII?</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-They were in noncombat positions such as nurses, radio operators, ambulance drivers, electricians and pilots</a:t>
            </a:r>
            <a:endParaRPr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2400">
              <a:solidFill>
                <a:schemeClr val="dk1"/>
              </a:solidFill>
              <a:latin typeface="Times New Roman"/>
              <a:ea typeface="Times New Roman"/>
              <a:cs typeface="Times New Roman"/>
              <a:sym typeface="Times New Roman"/>
            </a:endParaRPr>
          </a:p>
          <a:p>
            <a:pPr indent="-381000" lvl="0" marL="228600" rtl="0">
              <a:lnSpc>
                <a:spcPct val="100000"/>
              </a:lnSpc>
              <a:spcBef>
                <a:spcPts val="0"/>
              </a:spcBef>
              <a:spcAft>
                <a:spcPts val="0"/>
              </a:spcAft>
              <a:buClr>
                <a:schemeClr val="dk1"/>
              </a:buClr>
              <a:buSzPts val="2400"/>
              <a:buFont typeface="Times New Roman"/>
              <a:buAutoNum type="arabicPeriod"/>
            </a:pPr>
            <a:r>
              <a:rPr b="1" lang="en" sz="2400">
                <a:solidFill>
                  <a:schemeClr val="dk1"/>
                </a:solidFill>
                <a:latin typeface="Times New Roman"/>
                <a:ea typeface="Times New Roman"/>
                <a:cs typeface="Times New Roman"/>
                <a:sym typeface="Times New Roman"/>
              </a:rPr>
              <a:t>What was the name of Germany’s last ditch effort against the Allied forces? </a:t>
            </a:r>
            <a:endParaRPr b="1"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lang="en" sz="3000">
                <a:solidFill>
                  <a:srgbClr val="000000"/>
                </a:solidFill>
              </a:rPr>
              <a:t>Battle of the Bulge</a:t>
            </a:r>
            <a:endParaRPr sz="30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idx="1" type="body"/>
          </p:nvPr>
        </p:nvSpPr>
        <p:spPr>
          <a:xfrm>
            <a:off x="201300" y="0"/>
            <a:ext cx="8520600" cy="3416400"/>
          </a:xfrm>
          <a:prstGeom prst="rect">
            <a:avLst/>
          </a:prstGeom>
        </p:spPr>
        <p:txBody>
          <a:bodyPr anchorCtr="0" anchor="t" bIns="91425" lIns="91425" spcFirstLastPara="1" rIns="91425" wrap="square" tIns="91425">
            <a:noAutofit/>
          </a:bodyPr>
          <a:lstStyle/>
          <a:p>
            <a:pPr indent="-355600" lvl="0" marL="228600" rtl="0">
              <a:lnSpc>
                <a:spcPct val="100000"/>
              </a:lnSpc>
              <a:spcBef>
                <a:spcPts val="0"/>
              </a:spcBef>
              <a:spcAft>
                <a:spcPts val="0"/>
              </a:spcAft>
              <a:buClr>
                <a:schemeClr val="dk1"/>
              </a:buClr>
              <a:buSzPts val="2000"/>
              <a:buFont typeface="Times New Roman"/>
              <a:buAutoNum type="arabicPeriod"/>
            </a:pPr>
            <a:r>
              <a:rPr b="1" lang="en" sz="2000">
                <a:solidFill>
                  <a:schemeClr val="dk1"/>
                </a:solidFill>
                <a:latin typeface="Times New Roman"/>
                <a:ea typeface="Times New Roman"/>
                <a:cs typeface="Times New Roman"/>
                <a:sym typeface="Times New Roman"/>
              </a:rPr>
              <a:t>Why were Japanese Americans interned along the West Coast during WWII? </a:t>
            </a:r>
            <a:endParaRPr b="1" sz="20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lang="en" sz="2000">
                <a:solidFill>
                  <a:schemeClr val="dk1"/>
                </a:solidFill>
                <a:latin typeface="Times New Roman"/>
                <a:ea typeface="Times New Roman"/>
                <a:cs typeface="Times New Roman"/>
                <a:sym typeface="Times New Roman"/>
              </a:rPr>
              <a:t>As a “cautionary precaution”. It was assumed their loyalty was with Japan and they were planning an attack. This accusation was without evidence. Many of the Japanese Americans were born in the U.S. and their loyalty was with America. No attack was ever found to have been planned. </a:t>
            </a:r>
            <a:endParaRPr sz="2000">
              <a:solidFill>
                <a:schemeClr val="dk1"/>
              </a:solidFill>
              <a:latin typeface="Times New Roman"/>
              <a:ea typeface="Times New Roman"/>
              <a:cs typeface="Times New Roman"/>
              <a:sym typeface="Times New Roman"/>
            </a:endParaRPr>
          </a:p>
          <a:p>
            <a:pPr indent="-457200" lvl="0" marL="0" rtl="0">
              <a:lnSpc>
                <a:spcPct val="100000"/>
              </a:lnSpc>
              <a:spcBef>
                <a:spcPts val="0"/>
              </a:spcBef>
              <a:spcAft>
                <a:spcPts val="0"/>
              </a:spcAft>
              <a:buClr>
                <a:schemeClr val="dk1"/>
              </a:buClr>
              <a:buSzPts val="1100"/>
              <a:buFont typeface="Arial"/>
              <a:buNone/>
            </a:pPr>
            <a:r>
              <a:t/>
            </a:r>
            <a:endParaRPr b="1" sz="2000">
              <a:solidFill>
                <a:schemeClr val="dk1"/>
              </a:solidFill>
              <a:latin typeface="Times New Roman"/>
              <a:ea typeface="Times New Roman"/>
              <a:cs typeface="Times New Roman"/>
              <a:sym typeface="Times New Roman"/>
            </a:endParaRPr>
          </a:p>
          <a:p>
            <a:pPr indent="-355600" lvl="0" marL="228600" rtl="0">
              <a:lnSpc>
                <a:spcPct val="100000"/>
              </a:lnSpc>
              <a:spcBef>
                <a:spcPts val="0"/>
              </a:spcBef>
              <a:spcAft>
                <a:spcPts val="0"/>
              </a:spcAft>
              <a:buClr>
                <a:schemeClr val="dk1"/>
              </a:buClr>
              <a:buSzPts val="2000"/>
              <a:buFont typeface="Times New Roman"/>
              <a:buAutoNum type="arabicPeriod"/>
            </a:pPr>
            <a:r>
              <a:rPr b="1" lang="en" sz="2000">
                <a:solidFill>
                  <a:schemeClr val="dk1"/>
                </a:solidFill>
                <a:latin typeface="Times New Roman"/>
                <a:ea typeface="Times New Roman"/>
                <a:cs typeface="Times New Roman"/>
                <a:sym typeface="Times New Roman"/>
              </a:rPr>
              <a:t>What was Truman’s main justification for dropping the atomic bomb? </a:t>
            </a:r>
            <a:endParaRPr b="1" sz="20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b="1" lang="en" sz="2000">
                <a:solidFill>
                  <a:schemeClr val="dk1"/>
                </a:solidFill>
                <a:latin typeface="Times New Roman"/>
                <a:ea typeface="Times New Roman"/>
                <a:cs typeface="Times New Roman"/>
                <a:sym typeface="Times New Roman"/>
              </a:rPr>
              <a:t>Truman’s main justification was that many American lives would be lost if they had launched an invasion </a:t>
            </a:r>
            <a:endParaRPr b="1" sz="20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t/>
            </a:r>
            <a:endParaRPr b="1" sz="20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What were some of the agreements reached at the Yalta Conference? </a:t>
            </a:r>
            <a:endParaRPr b="1" sz="2000">
              <a:solidFill>
                <a:schemeClr val="dk1"/>
              </a:solidFill>
              <a:latin typeface="Times New Roman"/>
              <a:ea typeface="Times New Roman"/>
              <a:cs typeface="Times New Roman"/>
              <a:sym typeface="Times New Roman"/>
            </a:endParaRPr>
          </a:p>
          <a:p>
            <a:pPr indent="-355600" lvl="0" marL="457200" rtl="0">
              <a:lnSpc>
                <a:spcPct val="100000"/>
              </a:lnSpc>
              <a:spcBef>
                <a:spcPts val="0"/>
              </a:spcBef>
              <a:spcAft>
                <a:spcPts val="0"/>
              </a:spcAft>
              <a:buClr>
                <a:schemeClr val="dk1"/>
              </a:buClr>
              <a:buSzPts val="2000"/>
              <a:buFont typeface="Times New Roman"/>
              <a:buChar char="-"/>
            </a:pPr>
            <a:r>
              <a:rPr lang="en" sz="2000">
                <a:solidFill>
                  <a:schemeClr val="dk1"/>
                </a:solidFill>
                <a:latin typeface="Times New Roman"/>
                <a:ea typeface="Times New Roman"/>
                <a:cs typeface="Times New Roman"/>
                <a:sym typeface="Times New Roman"/>
              </a:rPr>
              <a:t>A temporary division of Germany into 4 zones : one for Americans, Soviets, the British and the French. Stalin agreed to join the war against Japan and he agreed to take part in international conference </a:t>
            </a: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idx="1" type="body"/>
          </p:nvPr>
        </p:nvSpPr>
        <p:spPr>
          <a:xfrm>
            <a:off x="158700" y="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sz="1700" u="sng">
                <a:solidFill>
                  <a:schemeClr val="dk1"/>
                </a:solidFill>
                <a:latin typeface="Times New Roman"/>
                <a:ea typeface="Times New Roman"/>
                <a:cs typeface="Times New Roman"/>
                <a:sym typeface="Times New Roman"/>
              </a:rPr>
              <a:t>Chapter 18-Cold War Conflicts</a:t>
            </a:r>
            <a:endParaRPr b="1" sz="1700"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u="sng">
                <a:solidFill>
                  <a:schemeClr val="dk1"/>
                </a:solidFill>
                <a:latin typeface="Times New Roman"/>
                <a:ea typeface="Times New Roman"/>
                <a:cs typeface="Times New Roman"/>
                <a:sym typeface="Times New Roman"/>
              </a:rPr>
              <a:t>Vocabulary:</a:t>
            </a:r>
            <a:endParaRPr b="1" sz="1700"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Brinkmanship: Doing everything possible to be right on the edge of war, without going into war.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Cold War: War between the Soviet Union and the U.S. that started in 1945</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Containment: started by Truman. It was the belief that communism would not spread if it could be contained, which would lead to the </a:t>
            </a:r>
            <a:r>
              <a:rPr b="1" lang="en" sz="1700">
                <a:solidFill>
                  <a:schemeClr val="dk1"/>
                </a:solidFill>
                <a:latin typeface="Times New Roman"/>
                <a:ea typeface="Times New Roman"/>
                <a:cs typeface="Times New Roman"/>
                <a:sym typeface="Times New Roman"/>
              </a:rPr>
              <a:t>communist</a:t>
            </a:r>
            <a:r>
              <a:rPr b="1" lang="en" sz="1700">
                <a:solidFill>
                  <a:schemeClr val="dk1"/>
                </a:solidFill>
                <a:latin typeface="Times New Roman"/>
                <a:ea typeface="Times New Roman"/>
                <a:cs typeface="Times New Roman"/>
                <a:sym typeface="Times New Roman"/>
              </a:rPr>
              <a:t> governments falling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Iron Curtain: Imaginary line that separated western </a:t>
            </a:r>
            <a:r>
              <a:rPr b="1" lang="en" sz="1700">
                <a:solidFill>
                  <a:schemeClr val="dk1"/>
                </a:solidFill>
                <a:latin typeface="Times New Roman"/>
                <a:ea typeface="Times New Roman"/>
                <a:cs typeface="Times New Roman"/>
                <a:sym typeface="Times New Roman"/>
              </a:rPr>
              <a:t>European</a:t>
            </a:r>
            <a:r>
              <a:rPr b="1" lang="en" sz="1700">
                <a:solidFill>
                  <a:schemeClr val="dk1"/>
                </a:solidFill>
                <a:latin typeface="Times New Roman"/>
                <a:ea typeface="Times New Roman"/>
                <a:cs typeface="Times New Roman"/>
                <a:sym typeface="Times New Roman"/>
              </a:rPr>
              <a:t> countries from the </a:t>
            </a:r>
            <a:r>
              <a:rPr b="1" lang="en" sz="1700">
                <a:solidFill>
                  <a:schemeClr val="dk1"/>
                </a:solidFill>
                <a:latin typeface="Times New Roman"/>
                <a:ea typeface="Times New Roman"/>
                <a:cs typeface="Times New Roman"/>
                <a:sym typeface="Times New Roman"/>
              </a:rPr>
              <a:t>communist</a:t>
            </a:r>
            <a:r>
              <a:rPr b="1" lang="en" sz="1700">
                <a:solidFill>
                  <a:schemeClr val="dk1"/>
                </a:solidFill>
                <a:latin typeface="Times New Roman"/>
                <a:ea typeface="Times New Roman"/>
                <a:cs typeface="Times New Roman"/>
                <a:sym typeface="Times New Roman"/>
              </a:rPr>
              <a:t> eastern European countries, said by Churchill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McCarthyism: accusing people of disloyalty despite no evidence. Came from Senator Joseph McCarthy’s way of searching for communists.</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lang="en" sz="950">
                <a:solidFill>
                  <a:schemeClr val="dk1"/>
                </a:solidFill>
                <a:latin typeface="Times New Roman"/>
                <a:ea typeface="Times New Roman"/>
                <a:cs typeface="Times New Roman"/>
                <a:sym typeface="Times New Roman"/>
              </a:rPr>
              <a:t> </a:t>
            </a:r>
            <a:endParaRPr sz="95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950">
                <a:solidFill>
                  <a:schemeClr val="dk1"/>
                </a:solidFill>
                <a:latin typeface="Times New Roman"/>
                <a:ea typeface="Times New Roman"/>
                <a:cs typeface="Times New Roman"/>
                <a:sym typeface="Times New Roman"/>
              </a:rPr>
              <a:t> </a:t>
            </a:r>
            <a:endParaRPr b="1" sz="95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950">
                <a:solidFill>
                  <a:schemeClr val="dk1"/>
                </a:solidFill>
                <a:latin typeface="Times New Roman"/>
                <a:ea typeface="Times New Roman"/>
                <a:cs typeface="Times New Roman"/>
                <a:sym typeface="Times New Roman"/>
              </a:rPr>
              <a:t> </a:t>
            </a:r>
            <a:endParaRPr b="1" sz="950">
              <a:solidFill>
                <a:schemeClr val="dk1"/>
              </a:solidFill>
              <a:latin typeface="Times New Roman"/>
              <a:ea typeface="Times New Roman"/>
              <a:cs typeface="Times New Roman"/>
              <a:sym typeface="Times New Roman"/>
            </a:endParaRPr>
          </a:p>
          <a:p>
            <a:pPr indent="0" lvl="0" marL="0">
              <a:spcBef>
                <a:spcPts val="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Shape 130"/>
          <p:cNvSpPr txBox="1"/>
          <p:nvPr>
            <p:ph idx="1" type="body"/>
          </p:nvPr>
        </p:nvSpPr>
        <p:spPr>
          <a:xfrm>
            <a:off x="194000" y="2108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1.       What happened to Germany at the end of WWII?</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Divided into two, East Germany and West Germany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2.       What were the seven countries who linked with the Soviet Union to form the Warsaw Pact?</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Albania, Poland, Romania, Hungary, East Germany, Czechoslovakia, and Bulgaria</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3.        Following their conviction for espionage what were Julius and Ethel Rosenberg sentenced to?</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 Death by electric chair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idx="1" type="body"/>
          </p:nvPr>
        </p:nvSpPr>
        <p:spPr>
          <a:xfrm>
            <a:off x="229325" y="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4.       What were the ideological and political differences between the U.S. and the Soviet Union that led to the Cold War?</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The Soviet Union was communist- people had no freedom of speech and the gov controlled everything.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U.S.-freedom of speech and capitalist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5.       What was the main goal of the U.S. in terms of foreign policy during the Cold War? (aka what were they trying to stop)</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-stop the spread of communism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idx="1" type="body"/>
          </p:nvPr>
        </p:nvSpPr>
        <p:spPr>
          <a:xfrm>
            <a:off x="52775" y="-480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u="sng">
                <a:solidFill>
                  <a:schemeClr val="dk1"/>
                </a:solidFill>
                <a:latin typeface="Times New Roman"/>
                <a:ea typeface="Times New Roman"/>
                <a:cs typeface="Times New Roman"/>
                <a:sym typeface="Times New Roman"/>
              </a:rPr>
              <a:t>Chapter 19-The Post War Boom Vocabulary:</a:t>
            </a:r>
            <a:endParaRPr b="1"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Baby Boom: period after the war when over 76.4 million babies were born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Fair Deal</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Truman’s economic program which included measures to increase minimum wage, extend social security and to provide housing for low income families</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Franchise: a business that has bought the right to use a parent company’s name and methods, becoming one of a number of similar businesses in various locations. (think McDonald’s)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Planned Obsolesce: purposely making things so that they eventually become useless over time and people will feel the need to replace them. (think iphone’s and how they seem to slow down/stop working when the next iphone gets released)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Suburbs: residential town or community near a city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idx="1" type="body"/>
          </p:nvPr>
        </p:nvSpPr>
        <p:spPr>
          <a:xfrm>
            <a:off x="0" y="11672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400">
                <a:solidFill>
                  <a:schemeClr val="dk1"/>
                </a:solidFill>
                <a:latin typeface="Times New Roman"/>
                <a:ea typeface="Times New Roman"/>
                <a:cs typeface="Times New Roman"/>
                <a:sym typeface="Times New Roman"/>
              </a:rPr>
              <a:t> </a:t>
            </a:r>
            <a:r>
              <a:rPr b="1" lang="en" sz="2000">
                <a:solidFill>
                  <a:schemeClr val="dk1"/>
                </a:solidFill>
                <a:latin typeface="Times New Roman"/>
                <a:ea typeface="Times New Roman"/>
                <a:cs typeface="Times New Roman"/>
                <a:sym typeface="Times New Roman"/>
              </a:rPr>
              <a:t>1.       If someone were to work in an office setting what type of job would that be considered?</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White collar job</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 </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000">
                <a:solidFill>
                  <a:schemeClr val="dk1"/>
                </a:solidFill>
                <a:latin typeface="Times New Roman"/>
                <a:ea typeface="Times New Roman"/>
                <a:cs typeface="Times New Roman"/>
                <a:sym typeface="Times New Roman"/>
              </a:rPr>
              <a:t>2.       What were some of the most popular television shows that aired during the 1950’s?</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I Love Lucy, Leave It To Beaver, Father Knows Best </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 </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000">
                <a:solidFill>
                  <a:schemeClr val="dk1"/>
                </a:solidFill>
                <a:latin typeface="Times New Roman"/>
                <a:ea typeface="Times New Roman"/>
                <a:cs typeface="Times New Roman"/>
                <a:sym typeface="Times New Roman"/>
              </a:rPr>
              <a:t>3.       How does a conglomerate work?</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A major corporation that owns a number of number of smaller companies in an unrelated business </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 </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000">
                <a:solidFill>
                  <a:schemeClr val="dk1"/>
                </a:solidFill>
                <a:latin typeface="Times New Roman"/>
                <a:ea typeface="Times New Roman"/>
                <a:cs typeface="Times New Roman"/>
                <a:sym typeface="Times New Roman"/>
              </a:rPr>
              <a:t>4.       What is the meaning behind the term consumerism?</a:t>
            </a:r>
            <a:endParaRPr b="1" sz="2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Means a preoccupation with purchasing of material goods </a:t>
            </a:r>
            <a:endParaRPr b="1" sz="2000">
              <a:solidFill>
                <a:schemeClr val="dk1"/>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idx="1" type="body"/>
          </p:nvPr>
        </p:nvSpPr>
        <p:spPr>
          <a:xfrm>
            <a:off x="0" y="-18830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sz="1700" u="sng">
                <a:solidFill>
                  <a:schemeClr val="dk1"/>
                </a:solidFill>
                <a:latin typeface="Times New Roman"/>
                <a:ea typeface="Times New Roman"/>
                <a:cs typeface="Times New Roman"/>
                <a:sym typeface="Times New Roman"/>
              </a:rPr>
              <a:t>Chapter 20-The New Frontier and The Great Society  Vocabulary</a:t>
            </a:r>
            <a:endParaRPr b="1" sz="1700"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Berlin Wall: concrete wall that separated east Berlin and West Berlin from 1961-1989, built by communist Nikita Khruschev. East German government to prevent citizens from fleeing to the West</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The Great Society: Lyndon B. Johnson’s creation of programs to help alleviate poverty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Limited Test Ban Treaty: 1963 treaty where U.S. and the Soviet Union agreed not to conduct nuclear weapons tests in the atmosphere</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The New Frontier: Kennedy’s program which included proposals to provide medical care for the elderly, to rebuild blighted urban areas, to aid education, to bolster the national defense, to increase international aid and to expand the space program</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The Warren Commission: a group (headed by Chief Justice Earl Warren) who investigated Kennedy’s assassination and concluded Lee Harvey Oswald killed him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lang="en" sz="1700">
                <a:solidFill>
                  <a:schemeClr val="dk1"/>
                </a:solidFill>
                <a:latin typeface="Times New Roman"/>
                <a:ea typeface="Times New Roman"/>
                <a:cs typeface="Times New Roman"/>
                <a:sym typeface="Times New Roman"/>
              </a:rPr>
              <a:t> </a:t>
            </a:r>
            <a:endParaRPr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lang="en" sz="1700">
                <a:solidFill>
                  <a:schemeClr val="dk1"/>
                </a:solidFill>
                <a:latin typeface="Times New Roman"/>
                <a:ea typeface="Times New Roman"/>
                <a:cs typeface="Times New Roman"/>
                <a:sym typeface="Times New Roman"/>
              </a:rPr>
              <a:t>\</a:t>
            </a:r>
            <a:endParaRPr sz="1700">
              <a:solidFill>
                <a:schemeClr val="dk1"/>
              </a:solidFill>
              <a:latin typeface="Times New Roman"/>
              <a:ea typeface="Times New Roman"/>
              <a:cs typeface="Times New Roman"/>
              <a:sym typeface="Times New Roman"/>
            </a:endParaRPr>
          </a:p>
          <a:p>
            <a:pPr indent="0" lvl="0" marL="0">
              <a:spcBef>
                <a:spcPts val="0"/>
              </a:spcBef>
              <a:spcAft>
                <a:spcPts val="1600"/>
              </a:spcAft>
              <a:buNone/>
            </a:pPr>
            <a:r>
              <a:t/>
            </a:r>
            <a:endParaRPr sz="17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idx="1" type="body"/>
          </p:nvPr>
        </p:nvSpPr>
        <p:spPr>
          <a:xfrm>
            <a:off x="67500" y="1756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sz="3000">
                <a:solidFill>
                  <a:srgbClr val="000000"/>
                </a:solidFill>
              </a:rPr>
              <a:t>If you did not receive a notecard Friday, show me your completed study guide to receive one. </a:t>
            </a:r>
            <a:endParaRPr b="1" sz="3000">
              <a:solidFill>
                <a:srgbClr val="000000"/>
              </a:solidFill>
            </a:endParaRPr>
          </a:p>
          <a:p>
            <a:pPr indent="0" lvl="0" marL="0">
              <a:spcBef>
                <a:spcPts val="1600"/>
              </a:spcBef>
              <a:spcAft>
                <a:spcPts val="0"/>
              </a:spcAft>
              <a:buNone/>
            </a:pPr>
            <a:r>
              <a:t/>
            </a:r>
            <a:endParaRPr b="1" sz="3000">
              <a:solidFill>
                <a:srgbClr val="000000"/>
              </a:solidFill>
            </a:endParaRPr>
          </a:p>
          <a:p>
            <a:pPr indent="0" lvl="0" marL="0">
              <a:spcBef>
                <a:spcPts val="1600"/>
              </a:spcBef>
              <a:spcAft>
                <a:spcPts val="1600"/>
              </a:spcAft>
              <a:buNone/>
            </a:pPr>
            <a:r>
              <a:rPr b="1" lang="en" sz="3000">
                <a:solidFill>
                  <a:srgbClr val="000000"/>
                </a:solidFill>
              </a:rPr>
              <a:t>If you got one on Friday, give it to me with your name on it by the end of the hour.</a:t>
            </a:r>
            <a:endParaRPr b="1" sz="300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idx="1" type="body"/>
          </p:nvPr>
        </p:nvSpPr>
        <p:spPr>
          <a:xfrm>
            <a:off x="0" y="-14582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a:solidFill>
                  <a:schemeClr val="dk1"/>
                </a:solidFill>
                <a:latin typeface="Times New Roman"/>
                <a:ea typeface="Times New Roman"/>
                <a:cs typeface="Times New Roman"/>
                <a:sym typeface="Times New Roman"/>
              </a:rPr>
              <a:t>1.       Which programs were designed by LBJ to help poor Americans and minorities?</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Medicare, Medicaid, Head Start programs</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a:solidFill>
                  <a:schemeClr val="dk1"/>
                </a:solidFill>
                <a:latin typeface="Times New Roman"/>
                <a:ea typeface="Times New Roman"/>
                <a:cs typeface="Times New Roman"/>
                <a:sym typeface="Times New Roman"/>
              </a:rPr>
              <a:t>2.       Where did JFK gain his political experience prior to being elected President in 1960?</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Massachusetts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a:solidFill>
                  <a:schemeClr val="dk1"/>
                </a:solidFill>
                <a:latin typeface="Times New Roman"/>
                <a:ea typeface="Times New Roman"/>
                <a:cs typeface="Times New Roman"/>
                <a:sym typeface="Times New Roman"/>
              </a:rPr>
              <a:t> 3.       What was the name of the policy created by JFK that allowed the U.S. to fight limited conflicts around the world instead of threatening nuclear war?</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Nuclear Test Ban Treaty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a:solidFill>
                  <a:schemeClr val="dk1"/>
                </a:solidFill>
                <a:latin typeface="Times New Roman"/>
                <a:ea typeface="Times New Roman"/>
                <a:cs typeface="Times New Roman"/>
                <a:sym typeface="Times New Roman"/>
              </a:rPr>
              <a:t>4.        What did the Immigration Act of 1965 help end?</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Quotas on immigration for non European nations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 </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a:solidFill>
                  <a:schemeClr val="dk1"/>
                </a:solidFill>
                <a:latin typeface="Times New Roman"/>
                <a:ea typeface="Times New Roman"/>
                <a:cs typeface="Times New Roman"/>
                <a:sym typeface="Times New Roman"/>
              </a:rPr>
              <a:t>5.       What were some of the positive results of Kennedy’s New Frontier initiative?</a:t>
            </a:r>
            <a:endParaRPr b="1">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a:solidFill>
                  <a:schemeClr val="dk1"/>
                </a:solidFill>
                <a:latin typeface="Times New Roman"/>
                <a:ea typeface="Times New Roman"/>
                <a:cs typeface="Times New Roman"/>
                <a:sym typeface="Times New Roman"/>
              </a:rPr>
              <a:t>Military expansion, creation of the Peace Corps and accelerating the space program</a:t>
            </a:r>
            <a:endParaRPr b="1">
              <a:solidFill>
                <a:schemeClr val="dk1"/>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idx="1" type="body"/>
          </p:nvPr>
        </p:nvSpPr>
        <p:spPr>
          <a:xfrm>
            <a:off x="0" y="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sz="3000" u="sng">
                <a:solidFill>
                  <a:schemeClr val="dk1"/>
                </a:solidFill>
                <a:latin typeface="Times New Roman"/>
                <a:ea typeface="Times New Roman"/>
                <a:cs typeface="Times New Roman"/>
                <a:sym typeface="Times New Roman"/>
              </a:rPr>
              <a:t>Chapter 21-Civil Rights   Vocabulary</a:t>
            </a:r>
            <a:endParaRPr b="1" sz="3000"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3000">
                <a:solidFill>
                  <a:schemeClr val="dk1"/>
                </a:solidFill>
                <a:latin typeface="Times New Roman"/>
                <a:ea typeface="Times New Roman"/>
                <a:cs typeface="Times New Roman"/>
                <a:sym typeface="Times New Roman"/>
              </a:rPr>
              <a:t>Black Panthers: Militant African American political organization formed in 1966 by Huey Newton and Bobby Seale to fight police brutality and to provide services in the ghetto.</a:t>
            </a:r>
            <a:endParaRPr b="1" sz="3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3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3000">
                <a:solidFill>
                  <a:schemeClr val="dk1"/>
                </a:solidFill>
                <a:latin typeface="Times New Roman"/>
                <a:ea typeface="Times New Roman"/>
                <a:cs typeface="Times New Roman"/>
                <a:sym typeface="Times New Roman"/>
              </a:rPr>
              <a:t>Civil Rights Act of 1964: Law that banned discrimination in housing</a:t>
            </a:r>
            <a:endParaRPr b="1" sz="30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950">
                <a:solidFill>
                  <a:schemeClr val="dk1"/>
                </a:solidFill>
                <a:latin typeface="Times New Roman"/>
                <a:ea typeface="Times New Roman"/>
                <a:cs typeface="Times New Roman"/>
                <a:sym typeface="Times New Roman"/>
              </a:rPr>
              <a:t> </a:t>
            </a:r>
            <a:endParaRPr b="1" sz="95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a:spcBef>
                <a:spcPts val="0"/>
              </a:spcBef>
              <a:spcAft>
                <a:spcPts val="0"/>
              </a:spcAft>
              <a:buClr>
                <a:schemeClr val="dk1"/>
              </a:buClr>
              <a:buSzPts val="1100"/>
              <a:buFont typeface="Arial"/>
              <a:buNone/>
            </a:pPr>
            <a:r>
              <a:rPr lang="en" sz="950">
                <a:solidFill>
                  <a:schemeClr val="dk1"/>
                </a:solidFill>
                <a:latin typeface="Times New Roman"/>
                <a:ea typeface="Times New Roman"/>
                <a:cs typeface="Times New Roman"/>
                <a:sym typeface="Times New Roman"/>
              </a:rPr>
              <a:t> </a:t>
            </a:r>
            <a:endParaRPr sz="95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t/>
            </a:r>
            <a:endParaRPr/>
          </a:p>
          <a:p>
            <a:pPr indent="0" lvl="0" marL="0">
              <a:spcBef>
                <a:spcPts val="16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idx="1" type="body"/>
          </p:nvPr>
        </p:nvSpPr>
        <p:spPr>
          <a:xfrm>
            <a:off x="0" y="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900">
                <a:solidFill>
                  <a:schemeClr val="dk1"/>
                </a:solidFill>
                <a:latin typeface="Times New Roman"/>
                <a:ea typeface="Times New Roman"/>
                <a:cs typeface="Times New Roman"/>
                <a:sym typeface="Times New Roman"/>
              </a:rPr>
              <a:t>De Facto Segregation: Racial separation established by practice and custom, not by law</a:t>
            </a:r>
            <a:endParaRPr b="1" sz="29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t/>
            </a:r>
            <a:endParaRPr b="1" sz="29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2900">
                <a:solidFill>
                  <a:schemeClr val="dk1"/>
                </a:solidFill>
                <a:latin typeface="Times New Roman"/>
                <a:ea typeface="Times New Roman"/>
                <a:cs typeface="Times New Roman"/>
                <a:sym typeface="Times New Roman"/>
              </a:rPr>
              <a:t>De Jure Segregation: racial separation established by law.</a:t>
            </a:r>
            <a:endParaRPr b="1" sz="29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29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900">
                <a:solidFill>
                  <a:schemeClr val="dk1"/>
                </a:solidFill>
                <a:latin typeface="Times New Roman"/>
                <a:ea typeface="Times New Roman"/>
                <a:cs typeface="Times New Roman"/>
                <a:sym typeface="Times New Roman"/>
              </a:rPr>
              <a:t>Sit-ins:a form of demonstration used by AFrican American to protest discrimination where protesters sit down in a segregated business and refuse to leave until they are served.</a:t>
            </a:r>
            <a:r>
              <a:rPr b="1" lang="en" sz="3000">
                <a:solidFill>
                  <a:schemeClr val="dk1"/>
                </a:solidFill>
                <a:latin typeface="Times New Roman"/>
                <a:ea typeface="Times New Roman"/>
                <a:cs typeface="Times New Roman"/>
                <a:sym typeface="Times New Roman"/>
              </a:rPr>
              <a:t> </a:t>
            </a:r>
            <a:endParaRPr b="1" sz="30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Shape 17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71" name="Shape 171"/>
          <p:cNvSpPr txBox="1"/>
          <p:nvPr>
            <p:ph idx="1" type="body"/>
          </p:nvPr>
        </p:nvSpPr>
        <p:spPr>
          <a:xfrm>
            <a:off x="0" y="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1700">
                <a:solidFill>
                  <a:schemeClr val="dk1"/>
                </a:solidFill>
                <a:latin typeface="Times New Roman"/>
                <a:ea typeface="Times New Roman"/>
                <a:cs typeface="Times New Roman"/>
                <a:sym typeface="Times New Roman"/>
              </a:rPr>
              <a:t>1.   	Who was one of the early leaders of the Southern Christian Leadership Conference?</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Martin Luther King Jr.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1700">
                <a:solidFill>
                  <a:schemeClr val="dk1"/>
                </a:solidFill>
                <a:latin typeface="Times New Roman"/>
                <a:ea typeface="Times New Roman"/>
                <a:cs typeface="Times New Roman"/>
                <a:sym typeface="Times New Roman"/>
              </a:rPr>
              <a:t>2.       Which African-American leader preached a militant approach to civil rights?</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Malcolm X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1700">
                <a:solidFill>
                  <a:schemeClr val="dk1"/>
                </a:solidFill>
                <a:latin typeface="Times New Roman"/>
                <a:ea typeface="Times New Roman"/>
                <a:cs typeface="Times New Roman"/>
                <a:sym typeface="Times New Roman"/>
              </a:rPr>
              <a:t>3.       What institutional concepts did the case of Plessy v Ferguson uphold?</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State’s rights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None/>
            </a:pPr>
            <a:r>
              <a:rPr b="1" lang="en" sz="1700">
                <a:solidFill>
                  <a:schemeClr val="dk1"/>
                </a:solidFill>
                <a:latin typeface="Times New Roman"/>
                <a:ea typeface="Times New Roman"/>
                <a:cs typeface="Times New Roman"/>
                <a:sym typeface="Times New Roman"/>
              </a:rPr>
              <a:t>4.    	What was the </a:t>
            </a:r>
            <a:r>
              <a:rPr b="1" i="1" lang="en" sz="1700" u="sng">
                <a:solidFill>
                  <a:schemeClr val="dk1"/>
                </a:solidFill>
                <a:latin typeface="Times New Roman"/>
                <a:ea typeface="Times New Roman"/>
                <a:cs typeface="Times New Roman"/>
                <a:sym typeface="Times New Roman"/>
              </a:rPr>
              <a:t>main</a:t>
            </a:r>
            <a:r>
              <a:rPr b="1" lang="en" sz="1700">
                <a:solidFill>
                  <a:schemeClr val="dk1"/>
                </a:solidFill>
                <a:latin typeface="Times New Roman"/>
                <a:ea typeface="Times New Roman"/>
                <a:cs typeface="Times New Roman"/>
                <a:sym typeface="Times New Roman"/>
              </a:rPr>
              <a:t> type of pressure exerted by protesters following the arrest of Rosa Parks? </a:t>
            </a:r>
            <a:endParaRPr b="1" sz="17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Economic </a:t>
            </a:r>
            <a:endParaRPr b="1" sz="1700">
              <a:solidFill>
                <a:schemeClr val="dk1"/>
              </a:solidFill>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77" name="Shape 177"/>
          <p:cNvSpPr txBox="1"/>
          <p:nvPr>
            <p:ph idx="1" type="body"/>
          </p:nvPr>
        </p:nvSpPr>
        <p:spPr>
          <a:xfrm>
            <a:off x="112850" y="1449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sz="2000" u="sng">
                <a:solidFill>
                  <a:schemeClr val="dk1"/>
                </a:solidFill>
                <a:latin typeface="Times New Roman"/>
                <a:ea typeface="Times New Roman"/>
                <a:cs typeface="Times New Roman"/>
                <a:sym typeface="Times New Roman"/>
              </a:rPr>
              <a:t>Exam Materials-Maps, Graphs and Charts</a:t>
            </a:r>
            <a:endParaRPr b="1" sz="2000" u="sng">
              <a:solidFill>
                <a:schemeClr val="dk1"/>
              </a:solidFill>
              <a:latin typeface="Times New Roman"/>
              <a:ea typeface="Times New Roman"/>
              <a:cs typeface="Times New Roman"/>
              <a:sym typeface="Times New Roman"/>
            </a:endParaRPr>
          </a:p>
          <a:p>
            <a:pPr indent="0" lvl="0" marL="0">
              <a:spcBef>
                <a:spcPts val="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1.   	You will be given a map depicting German Advances from 1938-1941</a:t>
            </a:r>
            <a:endParaRPr b="1" sz="20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2.   	You will be given a graph highlighting U.S. defense spending and unemployment rates from 1930 to 1950</a:t>
            </a:r>
            <a:endParaRPr b="1" sz="20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3.   	You will be given a political cartoon about the Axis powers during WWII</a:t>
            </a:r>
            <a:endParaRPr b="1" sz="20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4.   	You will be given a graph outlining spending within the U.S. federal budget from 1945 to 1965</a:t>
            </a:r>
            <a:endParaRPr b="1" sz="20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rPr b="1" lang="en" sz="2000">
                <a:solidFill>
                  <a:schemeClr val="dk1"/>
                </a:solidFill>
                <a:latin typeface="Times New Roman"/>
                <a:ea typeface="Times New Roman"/>
                <a:cs typeface="Times New Roman"/>
                <a:sym typeface="Times New Roman"/>
              </a:rPr>
              <a:t>5.   	You will be given a political cartoon referencing President Truman’s conflict with the “do nothing” 80</a:t>
            </a:r>
            <a:r>
              <a:rPr b="1" baseline="30000" lang="en" sz="2000">
                <a:solidFill>
                  <a:schemeClr val="dk1"/>
                </a:solidFill>
                <a:latin typeface="Times New Roman"/>
                <a:ea typeface="Times New Roman"/>
                <a:cs typeface="Times New Roman"/>
                <a:sym typeface="Times New Roman"/>
              </a:rPr>
              <a:t>th</a:t>
            </a:r>
            <a:r>
              <a:rPr b="1" lang="en" sz="2000">
                <a:solidFill>
                  <a:schemeClr val="dk1"/>
                </a:solidFill>
                <a:latin typeface="Times New Roman"/>
                <a:ea typeface="Times New Roman"/>
                <a:cs typeface="Times New Roman"/>
                <a:sym typeface="Times New Roman"/>
              </a:rPr>
              <a:t> Congress</a:t>
            </a:r>
            <a:endParaRPr b="1" sz="20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t/>
            </a:r>
            <a:endParaRPr/>
          </a:p>
          <a:p>
            <a:pPr indent="0" lvl="0" marL="0">
              <a:spcBef>
                <a:spcPts val="1600"/>
              </a:spcBef>
              <a:spcAft>
                <a:spcPts val="1600"/>
              </a:spcAft>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83" name="Shape 183"/>
          <p:cNvSpPr txBox="1"/>
          <p:nvPr>
            <p:ph idx="1" type="body"/>
          </p:nvPr>
        </p:nvSpPr>
        <p:spPr>
          <a:xfrm>
            <a:off x="0" y="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b="1" lang="en" sz="2400" u="sng">
                <a:solidFill>
                  <a:schemeClr val="dk1"/>
                </a:solidFill>
                <a:latin typeface="Times New Roman"/>
                <a:ea typeface="Times New Roman"/>
                <a:cs typeface="Times New Roman"/>
                <a:sym typeface="Times New Roman"/>
              </a:rPr>
              <a:t>Exam Materials-Maps, Graphs and Charts</a:t>
            </a:r>
            <a:endParaRPr b="1" sz="2400" u="sng">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 </a:t>
            </a:r>
            <a:endParaRPr b="1" sz="240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1.   	You will be given a graph showing total U.S. fertility rates from 1810 to 2070</a:t>
            </a:r>
            <a:endParaRPr b="1" sz="2400">
              <a:solidFill>
                <a:schemeClr val="dk1"/>
              </a:solidFill>
              <a:latin typeface="Times New Roman"/>
              <a:ea typeface="Times New Roman"/>
              <a:cs typeface="Times New Roman"/>
              <a:sym typeface="Times New Roman"/>
            </a:endParaRPr>
          </a:p>
          <a:p>
            <a:pPr indent="0" lvl="0" marL="0">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2.   	You will be given a political cartoon that depicts Kennedy and Khrushchev “sizing each other up” as a Cold War analogy</a:t>
            </a:r>
            <a:endParaRPr b="1" sz="24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3.   	You will be given a chart highlighting the percentage of African-Americans registered to vote during the 1960 and the 1968 election</a:t>
            </a:r>
            <a:endParaRPr b="1" sz="2400">
              <a:solidFill>
                <a:schemeClr val="dk1"/>
              </a:solidFill>
              <a:latin typeface="Times New Roman"/>
              <a:ea typeface="Times New Roman"/>
              <a:cs typeface="Times New Roman"/>
              <a:sym typeface="Times New Roman"/>
            </a:endParaRPr>
          </a:p>
          <a:p>
            <a:pPr indent="0" lvl="0" marL="0">
              <a:spcBef>
                <a:spcPts val="160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4.   	You will be given a chart highlighting American’ s views towards Vietnam through a public opinion poll</a:t>
            </a:r>
            <a:endParaRPr b="1" sz="2400">
              <a:solidFill>
                <a:schemeClr val="dk1"/>
              </a:solidFill>
              <a:latin typeface="Times New Roman"/>
              <a:ea typeface="Times New Roman"/>
              <a:cs typeface="Times New Roman"/>
              <a:sym typeface="Times New Roman"/>
            </a:endParaRPr>
          </a:p>
          <a:p>
            <a:pPr indent="0" lvl="0" marL="0" rtl="0">
              <a:spcBef>
                <a:spcPts val="1600"/>
              </a:spcBef>
              <a:spcAft>
                <a:spcPts val="0"/>
              </a:spcAft>
              <a:buClr>
                <a:schemeClr val="dk1"/>
              </a:buClr>
              <a:buSzPts val="1100"/>
              <a:buFont typeface="Arial"/>
              <a:buNone/>
            </a:pPr>
            <a:r>
              <a:rPr lang="en" sz="1050">
                <a:solidFill>
                  <a:schemeClr val="dk1"/>
                </a:solidFill>
                <a:latin typeface="Times New Roman"/>
                <a:ea typeface="Times New Roman"/>
                <a:cs typeface="Times New Roman"/>
                <a:sym typeface="Times New Roman"/>
              </a:rPr>
              <a:t> </a:t>
            </a:r>
            <a:endParaRPr sz="1050">
              <a:solidFill>
                <a:schemeClr val="dk1"/>
              </a:solidFill>
              <a:latin typeface="Times New Roman"/>
              <a:ea typeface="Times New Roman"/>
              <a:cs typeface="Times New Roman"/>
              <a:sym typeface="Times New Roman"/>
            </a:endParaRPr>
          </a:p>
          <a:p>
            <a:pPr indent="0" lvl="0" marL="0" rtl="0">
              <a:spcBef>
                <a:spcPts val="0"/>
              </a:spcBef>
              <a:spcAft>
                <a:spcPts val="0"/>
              </a:spcAft>
              <a:buClr>
                <a:schemeClr val="dk1"/>
              </a:buClr>
              <a:buSzPts val="1100"/>
              <a:buFont typeface="Arial"/>
              <a:buNone/>
            </a:pPr>
            <a:r>
              <a:rPr lang="en" sz="1050">
                <a:solidFill>
                  <a:schemeClr val="dk1"/>
                </a:solidFill>
                <a:latin typeface="Times New Roman"/>
                <a:ea typeface="Times New Roman"/>
                <a:cs typeface="Times New Roman"/>
                <a:sym typeface="Times New Roman"/>
              </a:rPr>
              <a:t> </a:t>
            </a:r>
            <a:endParaRPr sz="1050">
              <a:solidFill>
                <a:schemeClr val="dk1"/>
              </a:solidFill>
              <a:latin typeface="Times New Roman"/>
              <a:ea typeface="Times New Roman"/>
              <a:cs typeface="Times New Roman"/>
              <a:sym typeface="Times New Roman"/>
            </a:endParaRPr>
          </a:p>
          <a:p>
            <a:pPr indent="0" lvl="0" marL="0">
              <a:spcBef>
                <a:spcPts val="0"/>
              </a:spcBef>
              <a:spcAft>
                <a:spcPts val="16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Quizlets to Study </a:t>
            </a:r>
            <a:endParaRPr/>
          </a:p>
        </p:txBody>
      </p:sp>
      <p:sp>
        <p:nvSpPr>
          <p:cNvPr id="189" name="Shape 18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u="sng">
                <a:solidFill>
                  <a:schemeClr val="hlink"/>
                </a:solidFill>
                <a:hlinkClick r:id="rId3"/>
              </a:rPr>
              <a:t>https://quizlet.com/276949301/the-americans-unit-5-chapters-16-and-17-combined-flash-cards/</a:t>
            </a:r>
            <a:endParaRPr/>
          </a:p>
          <a:p>
            <a:pPr indent="0" lvl="0" marL="0">
              <a:spcBef>
                <a:spcPts val="1600"/>
              </a:spcBef>
              <a:spcAft>
                <a:spcPts val="0"/>
              </a:spcAft>
              <a:buNone/>
            </a:pPr>
            <a:r>
              <a:rPr lang="en" u="sng">
                <a:solidFill>
                  <a:schemeClr val="hlink"/>
                </a:solidFill>
                <a:hlinkClick r:id="rId4"/>
              </a:rPr>
              <a:t>https://quizlet.com/279338128/the-americans-chapter-18-the-cold-war-flash-cards/</a:t>
            </a:r>
            <a:endParaRPr/>
          </a:p>
          <a:p>
            <a:pPr indent="0" lvl="0" marL="0">
              <a:spcBef>
                <a:spcPts val="1600"/>
              </a:spcBef>
              <a:spcAft>
                <a:spcPts val="0"/>
              </a:spcAft>
              <a:buNone/>
            </a:pPr>
            <a:r>
              <a:t/>
            </a:r>
            <a:endParaRPr/>
          </a:p>
          <a:p>
            <a:pPr indent="0" lvl="0" marL="0">
              <a:spcBef>
                <a:spcPts val="1600"/>
              </a:spcBef>
              <a:spcAft>
                <a:spcPts val="0"/>
              </a:spcAft>
              <a:buNone/>
            </a:pPr>
            <a:r>
              <a:rPr lang="en" u="sng">
                <a:solidFill>
                  <a:schemeClr val="hlink"/>
                </a:solidFill>
                <a:hlinkClick r:id="rId5"/>
              </a:rPr>
              <a:t>https://quizlet.com/279578823/chapter-19-the-postwar-boom-flash-cards/</a:t>
            </a:r>
            <a:endParaRPr/>
          </a:p>
          <a:p>
            <a:pPr indent="0" lvl="0" marL="0">
              <a:spcBef>
                <a:spcPts val="1600"/>
              </a:spcBef>
              <a:spcAft>
                <a:spcPts val="0"/>
              </a:spcAft>
              <a:buNone/>
            </a:pPr>
            <a:r>
              <a:rPr lang="en" u="sng">
                <a:solidFill>
                  <a:schemeClr val="hlink"/>
                </a:solidFill>
                <a:hlinkClick r:id="rId6"/>
              </a:rPr>
              <a:t>https://quizlet.com/173337924/chapter-20-the-americans-flash-cards/</a:t>
            </a:r>
            <a:endParaRPr/>
          </a:p>
          <a:p>
            <a:pPr indent="0" lvl="0" marL="0">
              <a:spcBef>
                <a:spcPts val="1600"/>
              </a:spcBef>
              <a:spcAft>
                <a:spcPts val="0"/>
              </a:spcAft>
              <a:buNone/>
            </a:pPr>
            <a:r>
              <a:rPr lang="en" u="sng">
                <a:solidFill>
                  <a:schemeClr val="hlink"/>
                </a:solidFill>
                <a:hlinkClick r:id="rId7"/>
              </a:rPr>
              <a:t>https://quizlet.com/287086597/the-americans-chapter-21-flash-cards/</a:t>
            </a:r>
            <a:endParaRPr/>
          </a:p>
          <a:p>
            <a:pPr indent="0" lvl="0" marL="0">
              <a:spcBef>
                <a:spcPts val="1600"/>
              </a:spcBef>
              <a:spcAft>
                <a:spcPts val="0"/>
              </a:spcAft>
              <a:buNone/>
            </a:pPr>
            <a:r>
              <a:rPr lang="en" u="sng">
                <a:solidFill>
                  <a:schemeClr val="hlink"/>
                </a:solidFill>
                <a:hlinkClick r:id="rId8"/>
              </a:rPr>
              <a:t>https://quizlet.com/283774160/chapter-22-the-americans-flash-cards/</a:t>
            </a:r>
            <a:r>
              <a:rPr lang="en"/>
              <a:t> </a:t>
            </a:r>
            <a:endParaRPr/>
          </a:p>
          <a:p>
            <a:pPr indent="0" lvl="0" marL="0">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Shape 65"/>
          <p:cNvSpPr txBox="1"/>
          <p:nvPr>
            <p:ph type="title"/>
          </p:nvPr>
        </p:nvSpPr>
        <p:spPr>
          <a:xfrm>
            <a:off x="354450" y="-167600"/>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a:t>Announcements </a:t>
            </a:r>
            <a:endParaRPr b="1"/>
          </a:p>
        </p:txBody>
      </p:sp>
      <p:sp>
        <p:nvSpPr>
          <p:cNvPr id="66" name="Shape 66"/>
          <p:cNvSpPr txBox="1"/>
          <p:nvPr>
            <p:ph idx="1" type="body"/>
          </p:nvPr>
        </p:nvSpPr>
        <p:spPr>
          <a:xfrm>
            <a:off x="311700" y="405100"/>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sz="2400" u="sng">
                <a:solidFill>
                  <a:srgbClr val="FF0000"/>
                </a:solidFill>
              </a:rPr>
              <a:t>I will not bump grades, do not even ask. All this will do is make me mad. It is not ethical to bump your individual grade and not everyone else.</a:t>
            </a:r>
            <a:endParaRPr b="1" sz="2400" u="sng">
              <a:solidFill>
                <a:srgbClr val="FF0000"/>
              </a:solidFill>
            </a:endParaRPr>
          </a:p>
          <a:p>
            <a:pPr indent="0" lvl="0" marL="0" rtl="0">
              <a:spcBef>
                <a:spcPts val="1600"/>
              </a:spcBef>
              <a:spcAft>
                <a:spcPts val="0"/>
              </a:spcAft>
              <a:buNone/>
            </a:pPr>
            <a:r>
              <a:t/>
            </a:r>
            <a:endParaRPr b="1" sz="2400" u="sng">
              <a:solidFill>
                <a:srgbClr val="FF0000"/>
              </a:solidFill>
            </a:endParaRPr>
          </a:p>
          <a:p>
            <a:pPr indent="0" lvl="0" marL="0" rtl="0">
              <a:spcBef>
                <a:spcPts val="1600"/>
              </a:spcBef>
              <a:spcAft>
                <a:spcPts val="0"/>
              </a:spcAft>
              <a:buNone/>
            </a:pPr>
            <a:r>
              <a:rPr b="1" lang="en" sz="2400" u="sng">
                <a:solidFill>
                  <a:srgbClr val="FF0000"/>
                </a:solidFill>
              </a:rPr>
              <a:t>Your grade is non negotiable.</a:t>
            </a:r>
            <a:endParaRPr b="1" sz="2400" u="sng">
              <a:solidFill>
                <a:srgbClr val="FF0000"/>
              </a:solidFill>
            </a:endParaRPr>
          </a:p>
          <a:p>
            <a:pPr indent="0" lvl="0" marL="0" rtl="0">
              <a:spcBef>
                <a:spcPts val="1600"/>
              </a:spcBef>
              <a:spcAft>
                <a:spcPts val="0"/>
              </a:spcAft>
              <a:buNone/>
            </a:pPr>
            <a:r>
              <a:rPr b="1" lang="en" sz="2400" u="sng">
                <a:solidFill>
                  <a:srgbClr val="FF0000"/>
                </a:solidFill>
              </a:rPr>
              <a:t>You earn the grade you earn. It is June 11th. There is no more time left to make up any work you neglected to do throughout the semester. I will not create assignments for you to do to make up points. </a:t>
            </a:r>
            <a:endParaRPr b="1" sz="2400" u="sng">
              <a:solidFill>
                <a:srgbClr val="FF0000"/>
              </a:solidFill>
            </a:endParaRPr>
          </a:p>
          <a:p>
            <a:pPr indent="0" lvl="0" marL="0" rtl="0">
              <a:spcBef>
                <a:spcPts val="1600"/>
              </a:spcBef>
              <a:spcAft>
                <a:spcPts val="0"/>
              </a:spcAft>
              <a:buNone/>
            </a:pPr>
            <a:r>
              <a:t/>
            </a:r>
            <a:endParaRPr b="1" sz="2400" u="sng">
              <a:solidFill>
                <a:srgbClr val="FF0000"/>
              </a:solidFill>
            </a:endParaRPr>
          </a:p>
          <a:p>
            <a:pPr indent="0" lvl="0" marL="0" rtl="0">
              <a:spcBef>
                <a:spcPts val="1600"/>
              </a:spcBef>
              <a:spcAft>
                <a:spcPts val="0"/>
              </a:spcAft>
              <a:buNone/>
            </a:pPr>
            <a:r>
              <a:t/>
            </a:r>
            <a:endParaRPr b="1" sz="2400" u="sng">
              <a:solidFill>
                <a:srgbClr val="FF0000"/>
              </a:solidFill>
            </a:endParaRPr>
          </a:p>
          <a:p>
            <a:pPr indent="0" lvl="0" marL="0" rtl="0">
              <a:spcBef>
                <a:spcPts val="1600"/>
              </a:spcBef>
              <a:spcAft>
                <a:spcPts val="0"/>
              </a:spcAft>
              <a:buNone/>
            </a:pPr>
            <a:r>
              <a:t/>
            </a:r>
            <a:endParaRPr b="1" sz="2400">
              <a:solidFill>
                <a:srgbClr val="FF0000"/>
              </a:solidFill>
            </a:endParaRPr>
          </a:p>
          <a:p>
            <a:pPr indent="0" lvl="0" marL="0" rtl="0">
              <a:spcBef>
                <a:spcPts val="1600"/>
              </a:spcBef>
              <a:spcAft>
                <a:spcPts val="1600"/>
              </a:spcAft>
              <a:buNone/>
            </a:pPr>
            <a:r>
              <a:t/>
            </a:r>
            <a:endParaRPr b="1" sz="240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0" y="-132550"/>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Day of the Final</a:t>
            </a:r>
            <a:endParaRPr/>
          </a:p>
        </p:txBody>
      </p:sp>
      <p:sp>
        <p:nvSpPr>
          <p:cNvPr id="72" name="Shape 72"/>
          <p:cNvSpPr txBox="1"/>
          <p:nvPr>
            <p:ph idx="1" type="body"/>
          </p:nvPr>
        </p:nvSpPr>
        <p:spPr>
          <a:xfrm>
            <a:off x="0" y="132200"/>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sz="2200">
                <a:solidFill>
                  <a:srgbClr val="000000"/>
                </a:solidFill>
              </a:rPr>
              <a:t>-</a:t>
            </a:r>
            <a:r>
              <a:rPr b="1" lang="en" sz="2200">
                <a:solidFill>
                  <a:srgbClr val="000000"/>
                </a:solidFill>
              </a:rPr>
              <a:t>Put your phone on my desk when you come in. This will take away any temptation to look at your phone and risk getting a zero on the final. I will be more forgiving if the phone goes off on my desk. </a:t>
            </a:r>
            <a:endParaRPr b="1" sz="2200">
              <a:solidFill>
                <a:srgbClr val="000000"/>
              </a:solidFill>
            </a:endParaRPr>
          </a:p>
          <a:p>
            <a:pPr indent="0" lvl="0" marL="0">
              <a:spcBef>
                <a:spcPts val="1600"/>
              </a:spcBef>
              <a:spcAft>
                <a:spcPts val="0"/>
              </a:spcAft>
              <a:buNone/>
            </a:pPr>
            <a:r>
              <a:rPr b="1" lang="en" sz="2200">
                <a:solidFill>
                  <a:srgbClr val="000000"/>
                </a:solidFill>
              </a:rPr>
              <a:t>-Bring something to do like study materials for another class or a book. Or you may sleep. </a:t>
            </a:r>
            <a:r>
              <a:rPr b="1" lang="en" sz="2200" u="sng">
                <a:solidFill>
                  <a:srgbClr val="000000"/>
                </a:solidFill>
              </a:rPr>
              <a:t>I do not want to hear your voice.</a:t>
            </a:r>
            <a:endParaRPr b="1" sz="2200" u="sng">
              <a:solidFill>
                <a:srgbClr val="000000"/>
              </a:solidFill>
            </a:endParaRPr>
          </a:p>
          <a:p>
            <a:pPr indent="0" lvl="0" marL="0">
              <a:spcBef>
                <a:spcPts val="1600"/>
              </a:spcBef>
              <a:spcAft>
                <a:spcPts val="1600"/>
              </a:spcAft>
              <a:buNone/>
            </a:pPr>
            <a:r>
              <a:rPr b="1" lang="en" sz="2200" u="sng">
                <a:solidFill>
                  <a:srgbClr val="FF0000"/>
                </a:solidFill>
              </a:rPr>
              <a:t>-If you talk from the time the first exam is out until the last exam is in, you will receive a zero. This is non negotiable. Arguing with me while others take the final will result in you having to go down to tell Mr. Mustafa why you could not follow simple directions and a zero.</a:t>
            </a:r>
            <a:endParaRPr b="1" sz="2200" u="sng">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1828800">
              <a:spcBef>
                <a:spcPts val="0"/>
              </a:spcBef>
              <a:spcAft>
                <a:spcPts val="0"/>
              </a:spcAft>
              <a:buNone/>
            </a:pPr>
            <a:r>
              <a:rPr b="1" lang="en" sz="3600"/>
              <a:t>Final Exam Study Guide </a:t>
            </a:r>
            <a:endParaRPr b="1" sz="3600"/>
          </a:p>
        </p:txBody>
      </p:sp>
      <p:sp>
        <p:nvSpPr>
          <p:cNvPr id="78" name="Shape 78"/>
          <p:cNvSpPr txBox="1"/>
          <p:nvPr>
            <p:ph idx="1" type="body"/>
          </p:nvPr>
        </p:nvSpPr>
        <p:spPr>
          <a:xfrm>
            <a:off x="261825" y="746400"/>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sz="2400">
                <a:solidFill>
                  <a:srgbClr val="000000"/>
                </a:solidFill>
              </a:rPr>
              <a:t>These are simple answers to the questions. You MUST read through the book PDFS in order to get an A on the test.</a:t>
            </a:r>
            <a:endParaRPr b="1" sz="2400">
              <a:solidFill>
                <a:srgbClr val="000000"/>
              </a:solidFill>
            </a:endParaRPr>
          </a:p>
          <a:p>
            <a:pPr indent="0" lvl="0" marL="0">
              <a:spcBef>
                <a:spcPts val="1600"/>
              </a:spcBef>
              <a:spcAft>
                <a:spcPts val="0"/>
              </a:spcAft>
              <a:buNone/>
            </a:pPr>
            <a:r>
              <a:rPr b="1" lang="en" sz="2400">
                <a:solidFill>
                  <a:srgbClr val="000000"/>
                </a:solidFill>
              </a:rPr>
              <a:t>Quizlet is a good resource as well. Search for The Americans and the ch. And many useful study sets will pop up.</a:t>
            </a:r>
            <a:endParaRPr b="1" sz="2400">
              <a:solidFill>
                <a:srgbClr val="000000"/>
              </a:solidFill>
            </a:endParaRPr>
          </a:p>
          <a:p>
            <a:pPr indent="0" lvl="0" marL="0">
              <a:spcBef>
                <a:spcPts val="1600"/>
              </a:spcBef>
              <a:spcAft>
                <a:spcPts val="1600"/>
              </a:spcAft>
              <a:buNone/>
            </a:pPr>
            <a:r>
              <a:rPr b="1" lang="en" sz="2400">
                <a:solidFill>
                  <a:srgbClr val="000000"/>
                </a:solidFill>
              </a:rPr>
              <a:t>I have had two students take the final already and they both agreed that the book needs to be read in order to do well!!!</a:t>
            </a:r>
            <a:endParaRPr b="1" sz="2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idx="1" type="body"/>
          </p:nvPr>
        </p:nvSpPr>
        <p:spPr>
          <a:xfrm>
            <a:off x="99625" y="-304875"/>
            <a:ext cx="8520600" cy="46539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Allied Powers:</a:t>
            </a:r>
            <a:r>
              <a:rPr lang="en" sz="2400">
                <a:solidFill>
                  <a:schemeClr val="dk1"/>
                </a:solidFill>
                <a:latin typeface="Times New Roman"/>
                <a:ea typeface="Times New Roman"/>
                <a:cs typeface="Times New Roman"/>
                <a:sym typeface="Times New Roman"/>
              </a:rPr>
              <a:t>Opposed Germany and the other Axis powers. Included: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b="1"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Axis Powers :</a:t>
            </a:r>
            <a:r>
              <a:rPr lang="en" sz="2400">
                <a:solidFill>
                  <a:schemeClr val="dk1"/>
                </a:solidFill>
                <a:latin typeface="Times New Roman"/>
                <a:ea typeface="Times New Roman"/>
                <a:cs typeface="Times New Roman"/>
                <a:sym typeface="Times New Roman"/>
              </a:rPr>
              <a:t>Germany, Italy, Japan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Holocaust:</a:t>
            </a:r>
            <a:r>
              <a:rPr lang="en" sz="2400">
                <a:solidFill>
                  <a:schemeClr val="dk1"/>
                </a:solidFill>
                <a:latin typeface="Times New Roman"/>
                <a:ea typeface="Times New Roman"/>
                <a:cs typeface="Times New Roman"/>
                <a:sym typeface="Times New Roman"/>
              </a:rPr>
              <a:t> mass genocide of Jewish people, along with others, across Europe. In total over 11 million people were killed</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Nazism: </a:t>
            </a:r>
            <a:r>
              <a:rPr lang="en" sz="2400">
                <a:solidFill>
                  <a:schemeClr val="dk1"/>
                </a:solidFill>
                <a:latin typeface="Times New Roman"/>
                <a:ea typeface="Times New Roman"/>
                <a:cs typeface="Times New Roman"/>
                <a:sym typeface="Times New Roman"/>
              </a:rPr>
              <a:t>German brand of fascism and was based on extreme nationalism.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400">
                <a:solidFill>
                  <a:schemeClr val="dk1"/>
                </a:solidFill>
                <a:latin typeface="Times New Roman"/>
                <a:ea typeface="Times New Roman"/>
                <a:cs typeface="Times New Roman"/>
                <a:sym typeface="Times New Roman"/>
              </a:rPr>
              <a:t>Non-Aggression Pact: </a:t>
            </a:r>
            <a:r>
              <a:rPr lang="en" sz="2400">
                <a:solidFill>
                  <a:schemeClr val="dk1"/>
                </a:solidFill>
                <a:latin typeface="Times New Roman"/>
                <a:ea typeface="Times New Roman"/>
                <a:cs typeface="Times New Roman"/>
                <a:sym typeface="Times New Roman"/>
              </a:rPr>
              <a:t>Communist Russia and fascist Germany agreed to never attack each other. Signed in 1939</a:t>
            </a:r>
            <a:endParaRPr sz="2400">
              <a:solidFill>
                <a:schemeClr val="dk1"/>
              </a:solidFill>
              <a:latin typeface="Times New Roman"/>
              <a:ea typeface="Times New Roman"/>
              <a:cs typeface="Times New Roman"/>
              <a:sym typeface="Times New Roman"/>
            </a:endParaRPr>
          </a:p>
          <a:p>
            <a:pPr indent="-457200" lvl="0" marL="228600" rtl="0">
              <a:lnSpc>
                <a:spcPct val="100000"/>
              </a:lnSpc>
              <a:spcBef>
                <a:spcPts val="0"/>
              </a:spcBef>
              <a:spcAft>
                <a:spcPts val="0"/>
              </a:spcAft>
              <a:buClr>
                <a:schemeClr val="dk1"/>
              </a:buClr>
              <a:buSzPts val="1100"/>
              <a:buFont typeface="Arial"/>
              <a:buNone/>
            </a:pPr>
            <a:r>
              <a:t/>
            </a:r>
            <a:endParaRPr sz="2400">
              <a:solidFill>
                <a:schemeClr val="dk1"/>
              </a:solidFill>
              <a:latin typeface="Times New Roman"/>
              <a:ea typeface="Times New Roman"/>
              <a:cs typeface="Times New Roman"/>
              <a:sym typeface="Times New Roman"/>
            </a:endParaRPr>
          </a:p>
          <a:p>
            <a:pPr indent="0" lvl="0" marL="0">
              <a:spcBef>
                <a:spcPts val="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idx="1" type="body"/>
          </p:nvPr>
        </p:nvSpPr>
        <p:spPr>
          <a:xfrm>
            <a:off x="152625" y="0"/>
            <a:ext cx="8520600" cy="3416400"/>
          </a:xfrm>
          <a:prstGeom prst="rect">
            <a:avLst/>
          </a:prstGeom>
        </p:spPr>
        <p:txBody>
          <a:bodyPr anchorCtr="0" anchor="t" bIns="91425" lIns="91425" spcFirstLastPara="1" rIns="91425" wrap="square" tIns="91425">
            <a:noAutofit/>
          </a:bodyPr>
          <a:lstStyle/>
          <a:p>
            <a:pPr indent="-419100" lvl="0" marL="228600" rtl="0">
              <a:lnSpc>
                <a:spcPct val="100000"/>
              </a:lnSpc>
              <a:spcBef>
                <a:spcPts val="0"/>
              </a:spcBef>
              <a:spcAft>
                <a:spcPts val="0"/>
              </a:spcAft>
              <a:buClr>
                <a:schemeClr val="dk1"/>
              </a:buClr>
              <a:buSzPts val="3000"/>
              <a:buFont typeface="Times New Roman"/>
              <a:buAutoNum type="arabicPeriod"/>
            </a:pPr>
            <a:r>
              <a:rPr b="1" lang="en" sz="3000">
                <a:solidFill>
                  <a:schemeClr val="dk1"/>
                </a:solidFill>
                <a:latin typeface="Times New Roman"/>
                <a:ea typeface="Times New Roman"/>
                <a:cs typeface="Times New Roman"/>
                <a:sym typeface="Times New Roman"/>
              </a:rPr>
              <a:t>How did FDR feel about setting aside the policy of isolationism and entering into WWII?</a:t>
            </a:r>
            <a:endParaRPr b="1" sz="30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lang="en" sz="3000">
                <a:solidFill>
                  <a:schemeClr val="dk1"/>
                </a:solidFill>
                <a:latin typeface="Times New Roman"/>
                <a:ea typeface="Times New Roman"/>
                <a:cs typeface="Times New Roman"/>
                <a:sym typeface="Times New Roman"/>
              </a:rPr>
              <a:t>He felt it was necessary after Pearl Harbor was attacked . Even people who supported isolationism supported entering the war</a:t>
            </a:r>
            <a:endParaRPr sz="3000">
              <a:solidFill>
                <a:schemeClr val="dk1"/>
              </a:solidFill>
              <a:latin typeface="Times New Roman"/>
              <a:ea typeface="Times New Roman"/>
              <a:cs typeface="Times New Roman"/>
              <a:sym typeface="Times New Roman"/>
            </a:endParaRPr>
          </a:p>
          <a:p>
            <a:pPr indent="-457200" lvl="0" marL="228600" rtl="0">
              <a:lnSpc>
                <a:spcPct val="100000"/>
              </a:lnSpc>
              <a:spcBef>
                <a:spcPts val="0"/>
              </a:spcBef>
              <a:spcAft>
                <a:spcPts val="0"/>
              </a:spcAft>
              <a:buClr>
                <a:schemeClr val="dk1"/>
              </a:buClr>
              <a:buSzPts val="1100"/>
              <a:buFont typeface="Arial"/>
              <a:buNone/>
            </a:pPr>
            <a:r>
              <a:t/>
            </a:r>
            <a:endParaRPr b="1" sz="3000">
              <a:solidFill>
                <a:schemeClr val="dk1"/>
              </a:solidFill>
              <a:latin typeface="Times New Roman"/>
              <a:ea typeface="Times New Roman"/>
              <a:cs typeface="Times New Roman"/>
              <a:sym typeface="Times New Roman"/>
            </a:endParaRPr>
          </a:p>
          <a:p>
            <a:pPr indent="-419100" lvl="0" marL="228600" rtl="0">
              <a:lnSpc>
                <a:spcPct val="100000"/>
              </a:lnSpc>
              <a:spcBef>
                <a:spcPts val="0"/>
              </a:spcBef>
              <a:spcAft>
                <a:spcPts val="0"/>
              </a:spcAft>
              <a:buClr>
                <a:schemeClr val="dk1"/>
              </a:buClr>
              <a:buSzPts val="3000"/>
              <a:buFont typeface="Times New Roman"/>
              <a:buAutoNum type="arabicPeriod"/>
            </a:pPr>
            <a:r>
              <a:rPr b="1" lang="en" sz="3000">
                <a:solidFill>
                  <a:schemeClr val="dk1"/>
                </a:solidFill>
                <a:latin typeface="Times New Roman"/>
                <a:ea typeface="Times New Roman"/>
                <a:cs typeface="Times New Roman"/>
                <a:sym typeface="Times New Roman"/>
              </a:rPr>
              <a:t>Why was Adolf Hitler opposed to the Treaty of Versailles?</a:t>
            </a:r>
            <a:endParaRPr b="1" sz="30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lang="en" sz="3000">
                <a:solidFill>
                  <a:schemeClr val="dk1"/>
                </a:solidFill>
                <a:latin typeface="Times New Roman"/>
                <a:ea typeface="Times New Roman"/>
                <a:cs typeface="Times New Roman"/>
                <a:sym typeface="Times New Roman"/>
              </a:rPr>
              <a:t>It blamed Germany for WWI </a:t>
            </a:r>
            <a:endParaRPr sz="3000">
              <a:solidFill>
                <a:schemeClr val="dk1"/>
              </a:solidFill>
              <a:latin typeface="Times New Roman"/>
              <a:ea typeface="Times New Roman"/>
              <a:cs typeface="Times New Roman"/>
              <a:sym typeface="Times New Roman"/>
            </a:endParaRPr>
          </a:p>
          <a:p>
            <a:pPr indent="-457200" lvl="0" marL="22860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45720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sz="950">
              <a:solidFill>
                <a:schemeClr val="dk1"/>
              </a:solidFill>
              <a:latin typeface="Times New Roman"/>
              <a:ea typeface="Times New Roman"/>
              <a:cs typeface="Times New Roman"/>
              <a:sym typeface="Times New Roman"/>
            </a:endParaRPr>
          </a:p>
          <a:p>
            <a:pPr indent="0" lvl="0" marL="0">
              <a:spcBef>
                <a:spcPts val="0"/>
              </a:spcBef>
              <a:spcAft>
                <a:spcPts val="0"/>
              </a:spcAft>
              <a:buClr>
                <a:schemeClr val="dk1"/>
              </a:buClr>
              <a:buSzPts val="1100"/>
              <a:buFont typeface="Arial"/>
              <a:buNone/>
            </a:pPr>
            <a:r>
              <a:t/>
            </a:r>
            <a:endParaRPr/>
          </a:p>
          <a:p>
            <a:pPr indent="0" lvl="0" marL="0">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idx="1" type="body"/>
          </p:nvPr>
        </p:nvSpPr>
        <p:spPr>
          <a:xfrm>
            <a:off x="0" y="-106875"/>
            <a:ext cx="8520600" cy="34164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None/>
            </a:pPr>
            <a:r>
              <a:rPr b="1" lang="en" sz="2800">
                <a:solidFill>
                  <a:schemeClr val="dk1"/>
                </a:solidFill>
                <a:latin typeface="Times New Roman"/>
                <a:ea typeface="Times New Roman"/>
                <a:cs typeface="Times New Roman"/>
                <a:sym typeface="Times New Roman"/>
              </a:rPr>
              <a:t>3.</a:t>
            </a:r>
            <a:r>
              <a:rPr b="1" lang="en" sz="2800">
                <a:solidFill>
                  <a:schemeClr val="dk1"/>
                </a:solidFill>
                <a:latin typeface="Times New Roman"/>
                <a:ea typeface="Times New Roman"/>
                <a:cs typeface="Times New Roman"/>
                <a:sym typeface="Times New Roman"/>
              </a:rPr>
              <a:t>What was the goal of the Lend-Lease Act?  </a:t>
            </a:r>
            <a:endParaRPr b="1" sz="28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lang="en" sz="2800">
                <a:solidFill>
                  <a:schemeClr val="dk1"/>
                </a:solidFill>
                <a:latin typeface="Times New Roman"/>
                <a:ea typeface="Times New Roman"/>
                <a:cs typeface="Times New Roman"/>
                <a:sym typeface="Times New Roman"/>
              </a:rPr>
              <a:t>Lend-Lease Act passed in 1941. Gave U.S. the ability to give aid to foreign countries whom the government deemed that it was vital for their government to be functioning for the defense of the U.S.</a:t>
            </a:r>
            <a:endParaRPr sz="2800">
              <a:solidFill>
                <a:schemeClr val="dk1"/>
              </a:solidFill>
              <a:latin typeface="Times New Roman"/>
              <a:ea typeface="Times New Roman"/>
              <a:cs typeface="Times New Roman"/>
              <a:sym typeface="Times New Roman"/>
            </a:endParaRPr>
          </a:p>
          <a:p>
            <a:pPr indent="-457200" lvl="0" marL="457200" rtl="0">
              <a:lnSpc>
                <a:spcPct val="115000"/>
              </a:lnSpc>
              <a:spcBef>
                <a:spcPts val="0"/>
              </a:spcBef>
              <a:spcAft>
                <a:spcPts val="0"/>
              </a:spcAft>
              <a:buClr>
                <a:schemeClr val="dk1"/>
              </a:buClr>
              <a:buSzPts val="1100"/>
              <a:buFont typeface="Arial"/>
              <a:buNone/>
            </a:pPr>
            <a:r>
              <a:t/>
            </a:r>
            <a:endParaRPr b="1" sz="28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rPr b="1" lang="en" sz="2800">
                <a:solidFill>
                  <a:schemeClr val="dk1"/>
                </a:solidFill>
                <a:latin typeface="Times New Roman"/>
                <a:ea typeface="Times New Roman"/>
                <a:cs typeface="Times New Roman"/>
                <a:sym typeface="Times New Roman"/>
              </a:rPr>
              <a:t>4. How many Jews are believed to have died during the Holocaust? </a:t>
            </a:r>
            <a:r>
              <a:rPr b="1" lang="en" sz="2800" u="sng">
                <a:solidFill>
                  <a:schemeClr val="dk1"/>
                </a:solidFill>
                <a:latin typeface="Times New Roman"/>
                <a:ea typeface="Times New Roman"/>
                <a:cs typeface="Times New Roman"/>
                <a:sym typeface="Times New Roman"/>
              </a:rPr>
              <a:t>6 million</a:t>
            </a:r>
            <a:r>
              <a:rPr b="1" lang="en" sz="2800">
                <a:solidFill>
                  <a:schemeClr val="dk1"/>
                </a:solidFill>
                <a:latin typeface="Times New Roman"/>
                <a:ea typeface="Times New Roman"/>
                <a:cs typeface="Times New Roman"/>
                <a:sym typeface="Times New Roman"/>
              </a:rPr>
              <a:t> </a:t>
            </a:r>
            <a:endParaRPr b="1" sz="2800">
              <a:solidFill>
                <a:schemeClr val="dk1"/>
              </a:solidFill>
              <a:latin typeface="Times New Roman"/>
              <a:ea typeface="Times New Roman"/>
              <a:cs typeface="Times New Roman"/>
              <a:sym typeface="Times New Roman"/>
            </a:endParaRPr>
          </a:p>
          <a:p>
            <a:pPr indent="-457200" lvl="0" marL="0" rtl="0">
              <a:lnSpc>
                <a:spcPct val="100000"/>
              </a:lnSpc>
              <a:spcBef>
                <a:spcPts val="0"/>
              </a:spcBef>
              <a:spcAft>
                <a:spcPts val="0"/>
              </a:spcAft>
              <a:buClr>
                <a:schemeClr val="dk1"/>
              </a:buClr>
              <a:buSzPts val="1100"/>
              <a:buFont typeface="Arial"/>
              <a:buNone/>
            </a:pPr>
            <a:r>
              <a:t/>
            </a:r>
            <a:endParaRPr b="1" sz="28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None/>
            </a:pPr>
            <a:r>
              <a:t/>
            </a:r>
            <a:endParaRPr b="1" sz="2800" u="sng">
              <a:solidFill>
                <a:schemeClr val="dk1"/>
              </a:solidFill>
              <a:latin typeface="Times New Roman"/>
              <a:ea typeface="Times New Roman"/>
              <a:cs typeface="Times New Roman"/>
              <a:sym typeface="Times New Roman"/>
            </a:endParaRPr>
          </a:p>
          <a:p>
            <a:pPr indent="0" lvl="0" marL="0">
              <a:spcBef>
                <a:spcPts val="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99" name="Shape 9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nSpc>
                <a:spcPct val="100000"/>
              </a:lnSpc>
              <a:spcBef>
                <a:spcPts val="0"/>
              </a:spcBef>
              <a:spcAft>
                <a:spcPts val="0"/>
              </a:spcAft>
              <a:buClr>
                <a:schemeClr val="dk1"/>
              </a:buClr>
              <a:buSzPts val="1100"/>
              <a:buFont typeface="Arial"/>
              <a:buNone/>
            </a:pPr>
            <a:r>
              <a:rPr b="1" lang="en" sz="2800">
                <a:solidFill>
                  <a:schemeClr val="dk1"/>
                </a:solidFill>
                <a:latin typeface="Times New Roman"/>
                <a:ea typeface="Times New Roman"/>
                <a:cs typeface="Times New Roman"/>
                <a:sym typeface="Times New Roman"/>
              </a:rPr>
              <a:t>5.The Japanese bombing of Pearl Harbor helped end the U.S. policy of ___________________ by drawing Americans into the war on the side of the Allied Powers. </a:t>
            </a:r>
            <a:endParaRPr b="1" sz="2800">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t/>
            </a:r>
            <a:endParaRPr b="1" sz="2800" u="sng">
              <a:solidFill>
                <a:schemeClr val="dk1"/>
              </a:solidFill>
              <a:latin typeface="Times New Roman"/>
              <a:ea typeface="Times New Roman"/>
              <a:cs typeface="Times New Roman"/>
              <a:sym typeface="Times New Roman"/>
            </a:endParaRPr>
          </a:p>
          <a:p>
            <a:pPr indent="0" lvl="0" marL="0" rtl="0">
              <a:lnSpc>
                <a:spcPct val="100000"/>
              </a:lnSpc>
              <a:spcBef>
                <a:spcPts val="0"/>
              </a:spcBef>
              <a:spcAft>
                <a:spcPts val="0"/>
              </a:spcAft>
              <a:buClr>
                <a:schemeClr val="dk1"/>
              </a:buClr>
              <a:buSzPts val="1100"/>
              <a:buFont typeface="Arial"/>
              <a:buNone/>
            </a:pPr>
            <a:r>
              <a:rPr b="1" lang="en" sz="2800" u="sng">
                <a:solidFill>
                  <a:schemeClr val="dk1"/>
                </a:solidFill>
                <a:latin typeface="Times New Roman"/>
                <a:ea typeface="Times New Roman"/>
                <a:cs typeface="Times New Roman"/>
                <a:sym typeface="Times New Roman"/>
              </a:rPr>
              <a:t>Isolationism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