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117" d="100"/>
          <a:sy n="117" d="100"/>
        </p:scale>
        <p:origin x="-29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33AB9F-9989-48EA-8FCD-352AB7D4BE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90F59BC0-7367-4083-B103-8A527C0439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166910C-526F-4C85-9D87-9D614B496CCA}"/>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5" name="Footer Placeholder 4">
            <a:extLst>
              <a:ext uri="{FF2B5EF4-FFF2-40B4-BE49-F238E27FC236}">
                <a16:creationId xmlns:a16="http://schemas.microsoft.com/office/drawing/2014/main" xmlns="" id="{740F3FC8-E1EE-4B60-AF02-8B121DC94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7FD6A0A-7041-4F1B-BEA4-EDDB4D10305E}"/>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1485523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2FBDCF-3501-43D4-91C0-01A982036D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938E53F-6040-4E79-B9FD-B329458330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896721D-31E8-409D-A473-331F77148E82}"/>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5" name="Footer Placeholder 4">
            <a:extLst>
              <a:ext uri="{FF2B5EF4-FFF2-40B4-BE49-F238E27FC236}">
                <a16:creationId xmlns:a16="http://schemas.microsoft.com/office/drawing/2014/main" xmlns="" id="{CCADA333-1C2B-4E42-9EEF-341EA50DB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88190B9-37D8-4802-A8D7-9E7FD95FA50B}"/>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1798302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62546C4-9F26-4C4C-B8E6-925210C868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8AC2714-E88E-429E-8BB1-A364A6B2064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CBCB27C-73E7-4084-85B8-BB2BCC06937E}"/>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5" name="Footer Placeholder 4">
            <a:extLst>
              <a:ext uri="{FF2B5EF4-FFF2-40B4-BE49-F238E27FC236}">
                <a16:creationId xmlns:a16="http://schemas.microsoft.com/office/drawing/2014/main" xmlns="" id="{5CA57F43-B759-45DC-BDD5-2BB80D3D3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1C7B5C6-704B-4002-8635-47B15BD128AB}"/>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3669742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B29650-D672-4F12-BE37-7E571C1579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230ED80-0C6D-4186-A290-CF75A0F9AC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2ADA656-F815-4BFA-9AE1-96937C810C21}"/>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5" name="Footer Placeholder 4">
            <a:extLst>
              <a:ext uri="{FF2B5EF4-FFF2-40B4-BE49-F238E27FC236}">
                <a16:creationId xmlns:a16="http://schemas.microsoft.com/office/drawing/2014/main" xmlns="" id="{507ABD7B-5B45-497E-B9D2-5A3788A21D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045B8A7-9FBF-4BA0-82C4-43D5A4BE8BC3}"/>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3556369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A0CB15-606A-436B-8D4A-CE311B74C1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C72F7902-1EA5-4BA9-B2CC-39FBB75A67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5600173-ACA0-4315-BA2A-202EF94CC892}"/>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5" name="Footer Placeholder 4">
            <a:extLst>
              <a:ext uri="{FF2B5EF4-FFF2-40B4-BE49-F238E27FC236}">
                <a16:creationId xmlns:a16="http://schemas.microsoft.com/office/drawing/2014/main" xmlns="" id="{F008CCA3-3212-41A1-BA09-F54935E6F9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0350DA8-8D65-42FC-8F37-00980C7830C2}"/>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43897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986FAE-79EB-47D7-9E23-1305BA81FE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28515E0-A0DD-49E6-85A5-1250E8E8B11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4996DA9-EA98-43EC-A8D7-75E6C459B8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8D600C07-7C4C-44B3-AF22-9832B06CDD66}"/>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6" name="Footer Placeholder 5">
            <a:extLst>
              <a:ext uri="{FF2B5EF4-FFF2-40B4-BE49-F238E27FC236}">
                <a16:creationId xmlns:a16="http://schemas.microsoft.com/office/drawing/2014/main" xmlns="" id="{3950D2F4-6FA6-45AF-A41E-E37FE83659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B7E3B25-A281-4A22-8A41-CB7A99CB2090}"/>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4230336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C9EC53-157B-4845-81A9-E674AFF17D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AD3947E-CF35-4684-826E-BFB8B121B0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38CDA84C-3FED-4C06-8D7C-287B384CFC0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5A5E8B4-687D-49A9-8C27-47BEDCDE4F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BC128C51-E3DB-4BA7-BCF9-41B62D973CF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09FE6A3-BCD9-4883-9AAC-015FBF34FDAF}"/>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8" name="Footer Placeholder 7">
            <a:extLst>
              <a:ext uri="{FF2B5EF4-FFF2-40B4-BE49-F238E27FC236}">
                <a16:creationId xmlns:a16="http://schemas.microsoft.com/office/drawing/2014/main" xmlns="" id="{F186D844-4BC8-424A-8893-6D4A42AD18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257A6C9-ED63-4C25-983E-FF003ADC7915}"/>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4125353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E5C4ED-7CD9-4B7F-850F-97E4910605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7CF95A3-566A-4441-8BFC-4761AC6C7E5E}"/>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4" name="Footer Placeholder 3">
            <a:extLst>
              <a:ext uri="{FF2B5EF4-FFF2-40B4-BE49-F238E27FC236}">
                <a16:creationId xmlns:a16="http://schemas.microsoft.com/office/drawing/2014/main" xmlns="" id="{9BFC12E0-6228-4DBF-844B-E4CCE6432F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01804869-615A-4AEA-B1CF-5B5A79ABB3B3}"/>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1263220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022D5D3-F764-496A-B4BE-D23601DEEC57}"/>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3" name="Footer Placeholder 2">
            <a:extLst>
              <a:ext uri="{FF2B5EF4-FFF2-40B4-BE49-F238E27FC236}">
                <a16:creationId xmlns:a16="http://schemas.microsoft.com/office/drawing/2014/main" xmlns="" id="{D59A2847-0E81-47E2-9649-74228D5961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46B8955E-8114-415F-BCA1-27EB945611EA}"/>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3358997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C7D76C-8940-4D96-9001-FD9CDE2DFB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3AAAD84-6A28-4635-9E7B-66A9F934AF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7D3EB8B-616E-4155-B4B2-93024310B2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2E0BC0C-FB25-4570-80E7-D87F61056563}"/>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6" name="Footer Placeholder 5">
            <a:extLst>
              <a:ext uri="{FF2B5EF4-FFF2-40B4-BE49-F238E27FC236}">
                <a16:creationId xmlns:a16="http://schemas.microsoft.com/office/drawing/2014/main" xmlns="" id="{68AD90DC-2D27-4EBD-B618-93CAA7183D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20CA013-F19C-45B8-BD6E-67DCBD80B03C}"/>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422482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39C499-86F1-4BBF-AE19-26112E2425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16E20C53-1295-456E-B11B-A94F3E980E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85085239-72B7-4345-A169-0071394836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6B2F037-5787-4855-8634-EFF8765890FE}"/>
              </a:ext>
            </a:extLst>
          </p:cNvPr>
          <p:cNvSpPr>
            <a:spLocks noGrp="1"/>
          </p:cNvSpPr>
          <p:nvPr>
            <p:ph type="dt" sz="half" idx="10"/>
          </p:nvPr>
        </p:nvSpPr>
        <p:spPr/>
        <p:txBody>
          <a:bodyPr/>
          <a:lstStyle/>
          <a:p>
            <a:fld id="{BD910617-A688-473D-A208-F5763E58F383}" type="datetimeFigureOut">
              <a:rPr lang="en-US" smtClean="0"/>
              <a:t>3/6/2018</a:t>
            </a:fld>
            <a:endParaRPr lang="en-US"/>
          </a:p>
        </p:txBody>
      </p:sp>
      <p:sp>
        <p:nvSpPr>
          <p:cNvPr id="6" name="Footer Placeholder 5">
            <a:extLst>
              <a:ext uri="{FF2B5EF4-FFF2-40B4-BE49-F238E27FC236}">
                <a16:creationId xmlns:a16="http://schemas.microsoft.com/office/drawing/2014/main" xmlns="" id="{BBD34762-9A6D-46A1-A374-24787D6572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D2C78F1-0633-4C41-808C-2544D1F9279F}"/>
              </a:ext>
            </a:extLst>
          </p:cNvPr>
          <p:cNvSpPr>
            <a:spLocks noGrp="1"/>
          </p:cNvSpPr>
          <p:nvPr>
            <p:ph type="sldNum" sz="quarter" idx="12"/>
          </p:nvPr>
        </p:nvSpPr>
        <p:spPr/>
        <p:txBody>
          <a:bodyPr/>
          <a:lstStyle/>
          <a:p>
            <a:fld id="{FEF7C094-72B1-4BF7-A55D-2271D18D94D8}" type="slidenum">
              <a:rPr lang="en-US" smtClean="0"/>
              <a:t>‹#›</a:t>
            </a:fld>
            <a:endParaRPr lang="en-US"/>
          </a:p>
        </p:txBody>
      </p:sp>
    </p:spTree>
    <p:extLst>
      <p:ext uri="{BB962C8B-B14F-4D97-AF65-F5344CB8AC3E}">
        <p14:creationId xmlns:p14="http://schemas.microsoft.com/office/powerpoint/2010/main" val="517684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59361EF-1603-454C-8A5D-8779D5955F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E016458-2F0D-43D6-ABF9-C1986204E4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78485C2-46A1-4095-A418-4369828A4B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10617-A688-473D-A208-F5763E58F383}" type="datetimeFigureOut">
              <a:rPr lang="en-US" smtClean="0"/>
              <a:t>3/6/2018</a:t>
            </a:fld>
            <a:endParaRPr lang="en-US"/>
          </a:p>
        </p:txBody>
      </p:sp>
      <p:sp>
        <p:nvSpPr>
          <p:cNvPr id="5" name="Footer Placeholder 4">
            <a:extLst>
              <a:ext uri="{FF2B5EF4-FFF2-40B4-BE49-F238E27FC236}">
                <a16:creationId xmlns:a16="http://schemas.microsoft.com/office/drawing/2014/main" xmlns="" id="{C63A10FF-61CB-49B5-8201-047250FC56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C7931959-8A1E-4D85-AC62-BB6FE5EC3F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7C094-72B1-4BF7-A55D-2271D18D94D8}" type="slidenum">
              <a:rPr lang="en-US" smtClean="0"/>
              <a:t>‹#›</a:t>
            </a:fld>
            <a:endParaRPr lang="en-US"/>
          </a:p>
        </p:txBody>
      </p:sp>
    </p:spTree>
    <p:extLst>
      <p:ext uri="{BB962C8B-B14F-4D97-AF65-F5344CB8AC3E}">
        <p14:creationId xmlns:p14="http://schemas.microsoft.com/office/powerpoint/2010/main" val="1414699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210BCD-25F6-446B-A928-A392FEAF8967}"/>
              </a:ext>
            </a:extLst>
          </p:cNvPr>
          <p:cNvSpPr>
            <a:spLocks noGrp="1"/>
          </p:cNvSpPr>
          <p:nvPr>
            <p:ph type="ctrTitle"/>
          </p:nvPr>
        </p:nvSpPr>
        <p:spPr/>
        <p:txBody>
          <a:bodyPr/>
          <a:lstStyle/>
          <a:p>
            <a:r>
              <a:rPr lang="en-US" dirty="0"/>
              <a:t>Sociology Test 1 Study Guide</a:t>
            </a:r>
          </a:p>
        </p:txBody>
      </p:sp>
      <p:sp>
        <p:nvSpPr>
          <p:cNvPr id="3" name="Subtitle 2">
            <a:extLst>
              <a:ext uri="{FF2B5EF4-FFF2-40B4-BE49-F238E27FC236}">
                <a16:creationId xmlns:a16="http://schemas.microsoft.com/office/drawing/2014/main" xmlns="" id="{8CC27E86-5D35-41F8-9242-E32420F7C1C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63340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A357B4-1069-4FF4-ABAA-B0D6D8C07490}"/>
              </a:ext>
            </a:extLst>
          </p:cNvPr>
          <p:cNvSpPr>
            <a:spLocks noGrp="1"/>
          </p:cNvSpPr>
          <p:nvPr>
            <p:ph type="title"/>
          </p:nvPr>
        </p:nvSpPr>
        <p:spPr>
          <a:xfrm>
            <a:off x="838200" y="-183515"/>
            <a:ext cx="10515600" cy="1325563"/>
          </a:xfrm>
        </p:spPr>
        <p:txBody>
          <a:bodyPr/>
          <a:lstStyle/>
          <a:p>
            <a:r>
              <a:rPr lang="en-US" dirty="0"/>
              <a:t>Ch. 2, Section 2 </a:t>
            </a:r>
          </a:p>
        </p:txBody>
      </p:sp>
      <p:sp>
        <p:nvSpPr>
          <p:cNvPr id="3" name="Content Placeholder 2">
            <a:extLst>
              <a:ext uri="{FF2B5EF4-FFF2-40B4-BE49-F238E27FC236}">
                <a16:creationId xmlns:a16="http://schemas.microsoft.com/office/drawing/2014/main" xmlns="" id="{DF758AC5-E0FE-4188-8009-C1A0E53B8F50}"/>
              </a:ext>
            </a:extLst>
          </p:cNvPr>
          <p:cNvSpPr>
            <a:spLocks noGrp="1"/>
          </p:cNvSpPr>
          <p:nvPr>
            <p:ph idx="1"/>
          </p:nvPr>
        </p:nvSpPr>
        <p:spPr>
          <a:xfrm>
            <a:off x="838200" y="1002664"/>
            <a:ext cx="10515600" cy="5775325"/>
          </a:xfrm>
        </p:spPr>
        <p:txBody>
          <a:bodyPr/>
          <a:lstStyle/>
          <a:p>
            <a:r>
              <a:rPr lang="en-US" sz="6000" dirty="0"/>
              <a:t>Cultural diffusion is when cultural ideas spread from one society to another. </a:t>
            </a:r>
          </a:p>
          <a:p>
            <a:r>
              <a:rPr lang="en-US" sz="6000" dirty="0"/>
              <a:t>Spreading of language by people who come from other countries would be an example. </a:t>
            </a:r>
          </a:p>
          <a:p>
            <a:endParaRPr lang="en-US" dirty="0"/>
          </a:p>
        </p:txBody>
      </p:sp>
    </p:spTree>
    <p:extLst>
      <p:ext uri="{BB962C8B-B14F-4D97-AF65-F5344CB8AC3E}">
        <p14:creationId xmlns:p14="http://schemas.microsoft.com/office/powerpoint/2010/main" val="2467614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095972-AF54-487C-AB16-04B078892BBF}"/>
              </a:ext>
            </a:extLst>
          </p:cNvPr>
          <p:cNvSpPr>
            <a:spLocks noGrp="1"/>
          </p:cNvSpPr>
          <p:nvPr>
            <p:ph type="title"/>
          </p:nvPr>
        </p:nvSpPr>
        <p:spPr>
          <a:xfrm>
            <a:off x="838200" y="-313056"/>
            <a:ext cx="10515600" cy="1325563"/>
          </a:xfrm>
        </p:spPr>
        <p:txBody>
          <a:bodyPr/>
          <a:lstStyle/>
          <a:p>
            <a:r>
              <a:rPr lang="en-US" dirty="0"/>
              <a:t>Ch. 2, Section 3 </a:t>
            </a:r>
          </a:p>
        </p:txBody>
      </p:sp>
      <p:sp>
        <p:nvSpPr>
          <p:cNvPr id="3" name="Content Placeholder 2">
            <a:extLst>
              <a:ext uri="{FF2B5EF4-FFF2-40B4-BE49-F238E27FC236}">
                <a16:creationId xmlns:a16="http://schemas.microsoft.com/office/drawing/2014/main" xmlns="" id="{030E3843-1669-4A54-81A3-4D7FFBA63C55}"/>
              </a:ext>
            </a:extLst>
          </p:cNvPr>
          <p:cNvSpPr>
            <a:spLocks noGrp="1"/>
          </p:cNvSpPr>
          <p:nvPr>
            <p:ph idx="1"/>
          </p:nvPr>
        </p:nvSpPr>
        <p:spPr>
          <a:xfrm>
            <a:off x="838200" y="628650"/>
            <a:ext cx="10515600" cy="5726430"/>
          </a:xfrm>
        </p:spPr>
        <p:txBody>
          <a:bodyPr>
            <a:noAutofit/>
          </a:bodyPr>
          <a:lstStyle/>
          <a:p>
            <a:r>
              <a:rPr lang="en-US" sz="3200" b="1" dirty="0"/>
              <a:t>American Values</a:t>
            </a:r>
          </a:p>
          <a:p>
            <a:pPr lvl="1"/>
            <a:r>
              <a:rPr lang="en-US" sz="2800" b="1" dirty="0"/>
              <a:t>Personal Achievement </a:t>
            </a:r>
          </a:p>
          <a:p>
            <a:pPr lvl="1"/>
            <a:r>
              <a:rPr lang="en-US" sz="2800" b="1" dirty="0"/>
              <a:t>Progress and Material Comfort </a:t>
            </a:r>
          </a:p>
          <a:p>
            <a:pPr lvl="1"/>
            <a:r>
              <a:rPr lang="en-US" sz="2800" b="1" dirty="0"/>
              <a:t>Work</a:t>
            </a:r>
          </a:p>
          <a:p>
            <a:pPr lvl="1"/>
            <a:r>
              <a:rPr lang="en-US" sz="2800" b="1" dirty="0"/>
              <a:t>Individualism </a:t>
            </a:r>
          </a:p>
          <a:p>
            <a:pPr lvl="1"/>
            <a:r>
              <a:rPr lang="en-US" sz="2800" b="1" dirty="0"/>
              <a:t>Efficiency and Practicality </a:t>
            </a:r>
          </a:p>
          <a:p>
            <a:pPr lvl="1"/>
            <a:r>
              <a:rPr lang="en-US" sz="2800" b="1" dirty="0"/>
              <a:t>Morality and Humanitarianism</a:t>
            </a:r>
          </a:p>
          <a:p>
            <a:pPr lvl="1"/>
            <a:r>
              <a:rPr lang="en-US" sz="2800" b="1" dirty="0"/>
              <a:t>Freedom</a:t>
            </a:r>
          </a:p>
          <a:p>
            <a:pPr lvl="1"/>
            <a:r>
              <a:rPr lang="en-US" sz="2800" b="1" dirty="0"/>
              <a:t>Equality and Democracy </a:t>
            </a:r>
          </a:p>
          <a:p>
            <a:pPr lvl="1"/>
            <a:r>
              <a:rPr lang="en-US" sz="2800" b="1" dirty="0"/>
              <a:t>Values change over time. Self fulfillment is a current value. It is all about bettering one’s self. Often times, it can lead to narcissism. An example of values, in general, changing over time is how preservation of nature is highly valued. In the past, it was not. </a:t>
            </a:r>
          </a:p>
        </p:txBody>
      </p:sp>
    </p:spTree>
    <p:extLst>
      <p:ext uri="{BB962C8B-B14F-4D97-AF65-F5344CB8AC3E}">
        <p14:creationId xmlns:p14="http://schemas.microsoft.com/office/powerpoint/2010/main" val="2068126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9E3077-FD7B-43AC-8DE3-ACD23F83877D}"/>
              </a:ext>
            </a:extLst>
          </p:cNvPr>
          <p:cNvSpPr>
            <a:spLocks noGrp="1"/>
          </p:cNvSpPr>
          <p:nvPr>
            <p:ph type="title"/>
          </p:nvPr>
        </p:nvSpPr>
        <p:spPr>
          <a:xfrm>
            <a:off x="846365" y="-475796"/>
            <a:ext cx="10515600" cy="1325563"/>
          </a:xfrm>
        </p:spPr>
        <p:txBody>
          <a:bodyPr/>
          <a:lstStyle/>
          <a:p>
            <a:r>
              <a:rPr lang="en-US" dirty="0"/>
              <a:t>Ch. 3, Section 1 </a:t>
            </a:r>
          </a:p>
        </p:txBody>
      </p:sp>
      <p:sp>
        <p:nvSpPr>
          <p:cNvPr id="3" name="Content Placeholder 2">
            <a:extLst>
              <a:ext uri="{FF2B5EF4-FFF2-40B4-BE49-F238E27FC236}">
                <a16:creationId xmlns:a16="http://schemas.microsoft.com/office/drawing/2014/main" xmlns="" id="{E7A9267A-CA99-4E40-92E4-27915CE6DEBC}"/>
              </a:ext>
            </a:extLst>
          </p:cNvPr>
          <p:cNvSpPr>
            <a:spLocks noGrp="1"/>
          </p:cNvSpPr>
          <p:nvPr>
            <p:ph idx="1"/>
          </p:nvPr>
        </p:nvSpPr>
        <p:spPr>
          <a:xfrm>
            <a:off x="772886" y="400731"/>
            <a:ext cx="10515600" cy="4351338"/>
          </a:xfrm>
        </p:spPr>
        <p:txBody>
          <a:bodyPr>
            <a:noAutofit/>
          </a:bodyPr>
          <a:lstStyle/>
          <a:p>
            <a:r>
              <a:rPr lang="en-US" sz="4000" dirty="0"/>
              <a:t>Ascribed and Achieved status: </a:t>
            </a:r>
          </a:p>
          <a:p>
            <a:r>
              <a:rPr lang="en-US" sz="4000" dirty="0"/>
              <a:t>Ascribed status is a status you inherit. It is beyond your control, things like brown eyes, your race, family heritage</a:t>
            </a:r>
          </a:p>
          <a:p>
            <a:r>
              <a:rPr lang="en-US" sz="4000" dirty="0"/>
              <a:t>Achieved status: Status achieved through one’s own effort. Things like special skills, knowledge, </a:t>
            </a:r>
            <a:r>
              <a:rPr lang="en-US" sz="4000" dirty="0" err="1"/>
              <a:t>etc</a:t>
            </a:r>
            <a:endParaRPr lang="en-US" sz="4000" dirty="0"/>
          </a:p>
          <a:p>
            <a:r>
              <a:rPr lang="en-US" sz="4000" dirty="0"/>
              <a:t>Master Status: one’s greatest role in life, shapes his or her identity. </a:t>
            </a:r>
          </a:p>
          <a:p>
            <a:pPr lvl="1"/>
            <a:r>
              <a:rPr lang="en-US" sz="3600" dirty="0"/>
              <a:t>Can change over time</a:t>
            </a:r>
          </a:p>
          <a:p>
            <a:pPr lvl="1"/>
            <a:r>
              <a:rPr lang="en-US" sz="3600" dirty="0"/>
              <a:t>Teenager’s status is usually student </a:t>
            </a:r>
          </a:p>
        </p:txBody>
      </p:sp>
    </p:spTree>
    <p:extLst>
      <p:ext uri="{BB962C8B-B14F-4D97-AF65-F5344CB8AC3E}">
        <p14:creationId xmlns:p14="http://schemas.microsoft.com/office/powerpoint/2010/main" val="1015247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556D9BF-1B0C-4868-893E-F6918CC92F09}"/>
              </a:ext>
            </a:extLst>
          </p:cNvPr>
          <p:cNvSpPr>
            <a:spLocks noGrp="1"/>
          </p:cNvSpPr>
          <p:nvPr>
            <p:ph idx="1"/>
          </p:nvPr>
        </p:nvSpPr>
        <p:spPr>
          <a:xfrm>
            <a:off x="838200" y="171450"/>
            <a:ext cx="10515600" cy="6005513"/>
          </a:xfrm>
        </p:spPr>
        <p:txBody>
          <a:bodyPr>
            <a:normAutofit fontScale="92500"/>
          </a:bodyPr>
          <a:lstStyle/>
          <a:p>
            <a:r>
              <a:rPr lang="en-US" sz="4400" dirty="0"/>
              <a:t>Roles</a:t>
            </a:r>
          </a:p>
          <a:p>
            <a:r>
              <a:rPr lang="en-US" sz="4400" dirty="0"/>
              <a:t>You play a role and occupy a status</a:t>
            </a:r>
          </a:p>
          <a:p>
            <a:pPr lvl="1"/>
            <a:r>
              <a:rPr lang="en-US" sz="4000" dirty="0"/>
              <a:t>Roles are the behaviors expected with your status</a:t>
            </a:r>
          </a:p>
          <a:p>
            <a:pPr lvl="1"/>
            <a:r>
              <a:rPr lang="en-US" sz="4000" dirty="0"/>
              <a:t>Role expectations: socially expected behaviors </a:t>
            </a:r>
          </a:p>
          <a:p>
            <a:pPr lvl="1"/>
            <a:r>
              <a:rPr lang="en-US" sz="4000" dirty="0"/>
              <a:t>Role set: groups of roles attached to a status</a:t>
            </a:r>
          </a:p>
          <a:p>
            <a:pPr lvl="2"/>
            <a:r>
              <a:rPr lang="en-US" sz="3600" dirty="0"/>
              <a:t>Each person holds more than one role</a:t>
            </a:r>
          </a:p>
          <a:p>
            <a:r>
              <a:rPr lang="en-US" sz="4400" dirty="0"/>
              <a:t>Role Conflict: when fulfilling one role and the accepted behaviors contradicts another role’s behaviors</a:t>
            </a:r>
          </a:p>
          <a:p>
            <a:pPr lvl="1"/>
            <a:r>
              <a:rPr lang="en-US" sz="4000" dirty="0"/>
              <a:t>Think of the parent/employee example.</a:t>
            </a:r>
          </a:p>
          <a:p>
            <a:pPr lvl="2"/>
            <a:endParaRPr lang="en-US" dirty="0"/>
          </a:p>
        </p:txBody>
      </p:sp>
    </p:spTree>
    <p:extLst>
      <p:ext uri="{BB962C8B-B14F-4D97-AF65-F5344CB8AC3E}">
        <p14:creationId xmlns:p14="http://schemas.microsoft.com/office/powerpoint/2010/main" val="99647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0C6AF16-830B-4BD3-8D33-156AF539CC72}"/>
              </a:ext>
            </a:extLst>
          </p:cNvPr>
          <p:cNvSpPr>
            <a:spLocks noGrp="1"/>
          </p:cNvSpPr>
          <p:nvPr>
            <p:ph idx="1"/>
          </p:nvPr>
        </p:nvSpPr>
        <p:spPr>
          <a:xfrm>
            <a:off x="838200" y="0"/>
            <a:ext cx="10515600" cy="6176963"/>
          </a:xfrm>
        </p:spPr>
        <p:txBody>
          <a:bodyPr>
            <a:normAutofit fontScale="92500" lnSpcReduction="10000"/>
          </a:bodyPr>
          <a:lstStyle/>
          <a:p>
            <a:r>
              <a:rPr lang="en-US" sz="4000" b="1" dirty="0"/>
              <a:t>Role Strain</a:t>
            </a:r>
          </a:p>
          <a:p>
            <a:pPr lvl="1"/>
            <a:r>
              <a:rPr lang="en-US" sz="3600" b="1" dirty="0"/>
              <a:t>Occurs when one is unable to meet the expectations of a single status</a:t>
            </a:r>
          </a:p>
          <a:p>
            <a:pPr lvl="2"/>
            <a:r>
              <a:rPr lang="en-US" sz="3200" b="1" dirty="0"/>
              <a:t>Think of a student struggling to maintain good grades in all of their classes, struggling to be a student </a:t>
            </a:r>
          </a:p>
          <a:p>
            <a:pPr lvl="1"/>
            <a:r>
              <a:rPr lang="en-US" sz="3600" b="1" dirty="0"/>
              <a:t>Role Exit </a:t>
            </a:r>
          </a:p>
          <a:p>
            <a:pPr lvl="2"/>
            <a:r>
              <a:rPr lang="en-US" sz="3200" b="1" dirty="0"/>
              <a:t>Process to detach from a role</a:t>
            </a:r>
          </a:p>
          <a:p>
            <a:pPr lvl="2"/>
            <a:r>
              <a:rPr lang="en-US" sz="3200" b="1" dirty="0"/>
              <a:t>Steps: </a:t>
            </a:r>
          </a:p>
          <a:p>
            <a:pPr lvl="3"/>
            <a:r>
              <a:rPr lang="en-US" sz="2800" b="1" dirty="0"/>
              <a:t>1.disillusionment with current role</a:t>
            </a:r>
          </a:p>
          <a:p>
            <a:pPr lvl="3"/>
            <a:r>
              <a:rPr lang="en-US" sz="2800" b="1" dirty="0"/>
              <a:t>2. Start to search for new role </a:t>
            </a:r>
          </a:p>
          <a:p>
            <a:pPr lvl="3"/>
            <a:r>
              <a:rPr lang="en-US" sz="2800" b="1" dirty="0"/>
              <a:t>3. Reach a turning point and depart from old role </a:t>
            </a:r>
          </a:p>
          <a:p>
            <a:pPr lvl="1"/>
            <a:r>
              <a:rPr lang="en-US" sz="3600" b="1" dirty="0"/>
              <a:t>Think of ex convicts. </a:t>
            </a:r>
          </a:p>
          <a:p>
            <a:pPr lvl="1"/>
            <a:r>
              <a:rPr lang="en-US" sz="3600" b="1" dirty="0"/>
              <a:t>Conflict occurs with role exit because the “ex” is still expected to live up to their old behaviors. </a:t>
            </a:r>
          </a:p>
          <a:p>
            <a:endParaRPr lang="en-US" dirty="0"/>
          </a:p>
        </p:txBody>
      </p:sp>
    </p:spTree>
    <p:extLst>
      <p:ext uri="{BB962C8B-B14F-4D97-AF65-F5344CB8AC3E}">
        <p14:creationId xmlns:p14="http://schemas.microsoft.com/office/powerpoint/2010/main" val="3059484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2F52DB-9943-4CCE-8431-A024EE6C3A8B}"/>
              </a:ext>
            </a:extLst>
          </p:cNvPr>
          <p:cNvSpPr>
            <a:spLocks noGrp="1"/>
          </p:cNvSpPr>
          <p:nvPr>
            <p:ph type="title"/>
          </p:nvPr>
        </p:nvSpPr>
        <p:spPr>
          <a:xfrm>
            <a:off x="735330" y="-286385"/>
            <a:ext cx="10515600" cy="1325563"/>
          </a:xfrm>
        </p:spPr>
        <p:txBody>
          <a:bodyPr/>
          <a:lstStyle/>
          <a:p>
            <a:r>
              <a:rPr lang="en-US" dirty="0"/>
              <a:t>Social Institutions</a:t>
            </a:r>
          </a:p>
        </p:txBody>
      </p:sp>
      <p:sp>
        <p:nvSpPr>
          <p:cNvPr id="3" name="Content Placeholder 2">
            <a:extLst>
              <a:ext uri="{FF2B5EF4-FFF2-40B4-BE49-F238E27FC236}">
                <a16:creationId xmlns:a16="http://schemas.microsoft.com/office/drawing/2014/main" xmlns="" id="{1D86802E-D458-482B-BBCE-9CAA1743AB7C}"/>
              </a:ext>
            </a:extLst>
          </p:cNvPr>
          <p:cNvSpPr>
            <a:spLocks noGrp="1"/>
          </p:cNvSpPr>
          <p:nvPr>
            <p:ph idx="1"/>
          </p:nvPr>
        </p:nvSpPr>
        <p:spPr>
          <a:xfrm>
            <a:off x="719001" y="672827"/>
            <a:ext cx="10515600" cy="5981065"/>
          </a:xfrm>
        </p:spPr>
        <p:txBody>
          <a:bodyPr>
            <a:normAutofit/>
          </a:bodyPr>
          <a:lstStyle/>
          <a:p>
            <a:r>
              <a:rPr lang="en-US" sz="4000" b="1" dirty="0"/>
              <a:t>How statuses and roles are organized to satisfy one or more of the basic needs of society </a:t>
            </a:r>
          </a:p>
          <a:p>
            <a:pPr lvl="1"/>
            <a:r>
              <a:rPr lang="en-US" sz="3600" b="1" dirty="0"/>
              <a:t>The family: most universal institution</a:t>
            </a:r>
          </a:p>
          <a:p>
            <a:pPr lvl="1"/>
            <a:r>
              <a:rPr lang="en-US" sz="3600" b="1" dirty="0"/>
              <a:t>The economic Institution: organized the production, consumption of goods and services </a:t>
            </a:r>
          </a:p>
          <a:p>
            <a:pPr lvl="1"/>
            <a:r>
              <a:rPr lang="en-US" sz="3600" b="1" dirty="0"/>
              <a:t>The political institution: the system of norms that governs the </a:t>
            </a:r>
            <a:r>
              <a:rPr lang="en-US" sz="3600" b="1" dirty="0" smtClean="0"/>
              <a:t>exercise </a:t>
            </a:r>
            <a:r>
              <a:rPr lang="en-US" sz="3600" b="1" dirty="0"/>
              <a:t>and distribution of power </a:t>
            </a:r>
          </a:p>
          <a:p>
            <a:pPr lvl="1"/>
            <a:r>
              <a:rPr lang="en-US" sz="3600" b="1" dirty="0"/>
              <a:t>Education: the transmission of values, patterns of behaviors, certain skills and knowledge</a:t>
            </a:r>
          </a:p>
          <a:p>
            <a:pPr lvl="1"/>
            <a:r>
              <a:rPr lang="en-US" sz="3600" b="1" dirty="0"/>
              <a:t>Religion: provides a shared, collective explanation of the meaning of life</a:t>
            </a:r>
          </a:p>
        </p:txBody>
      </p:sp>
    </p:spTree>
    <p:extLst>
      <p:ext uri="{BB962C8B-B14F-4D97-AF65-F5344CB8AC3E}">
        <p14:creationId xmlns:p14="http://schemas.microsoft.com/office/powerpoint/2010/main" val="1659097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9ACE92-9C9A-40CC-8419-5BBA0A7B4396}"/>
              </a:ext>
            </a:extLst>
          </p:cNvPr>
          <p:cNvSpPr>
            <a:spLocks noGrp="1"/>
          </p:cNvSpPr>
          <p:nvPr>
            <p:ph type="title"/>
          </p:nvPr>
        </p:nvSpPr>
        <p:spPr>
          <a:xfrm>
            <a:off x="838200" y="-366395"/>
            <a:ext cx="10515600" cy="1325563"/>
          </a:xfrm>
        </p:spPr>
        <p:txBody>
          <a:bodyPr/>
          <a:lstStyle/>
          <a:p>
            <a:r>
              <a:rPr lang="en-US" dirty="0"/>
              <a:t>Ch, 3, Section 2 </a:t>
            </a:r>
          </a:p>
        </p:txBody>
      </p:sp>
      <p:sp>
        <p:nvSpPr>
          <p:cNvPr id="3" name="Content Placeholder 2">
            <a:extLst>
              <a:ext uri="{FF2B5EF4-FFF2-40B4-BE49-F238E27FC236}">
                <a16:creationId xmlns:a16="http://schemas.microsoft.com/office/drawing/2014/main" xmlns="" id="{8231B85B-6EEE-4C4B-A940-9776D0B6F48A}"/>
              </a:ext>
            </a:extLst>
          </p:cNvPr>
          <p:cNvSpPr>
            <a:spLocks noGrp="1"/>
          </p:cNvSpPr>
          <p:nvPr>
            <p:ph idx="1"/>
          </p:nvPr>
        </p:nvSpPr>
        <p:spPr>
          <a:xfrm>
            <a:off x="1000941" y="465365"/>
            <a:ext cx="10515600" cy="6466114"/>
          </a:xfrm>
        </p:spPr>
        <p:txBody>
          <a:bodyPr>
            <a:normAutofit fontScale="92500" lnSpcReduction="10000"/>
          </a:bodyPr>
          <a:lstStyle/>
          <a:p>
            <a:r>
              <a:rPr lang="en-US" sz="3200" b="1" dirty="0"/>
              <a:t>Exchange theory: People are motivated by their own self-interest in their interactions with other people. Behavior that is rewarded is repeated. </a:t>
            </a:r>
          </a:p>
          <a:p>
            <a:r>
              <a:rPr lang="en-US" sz="3200" b="1" dirty="0"/>
              <a:t>Theorists believe most of social life can be explained by people attempting to maximize their rewards while minimizing costs.</a:t>
            </a:r>
          </a:p>
          <a:p>
            <a:pPr lvl="1"/>
            <a:r>
              <a:rPr lang="en-US" sz="2800" b="1" dirty="0"/>
              <a:t>Weaknesses: fails to explain why people join certain organizations, counters some social norms (altruism) </a:t>
            </a:r>
          </a:p>
          <a:p>
            <a:r>
              <a:rPr lang="en-US" sz="3200" b="1" dirty="0"/>
              <a:t>Competition </a:t>
            </a:r>
          </a:p>
          <a:p>
            <a:pPr lvl="1"/>
            <a:r>
              <a:rPr lang="en-US" sz="2800" b="1" dirty="0"/>
              <a:t>When two or more groups oppose one another</a:t>
            </a:r>
          </a:p>
          <a:p>
            <a:pPr lvl="1"/>
            <a:r>
              <a:rPr lang="en-US" sz="2800" b="1" dirty="0"/>
              <a:t>Cornerstone of Western societies </a:t>
            </a:r>
          </a:p>
          <a:p>
            <a:pPr lvl="1"/>
            <a:r>
              <a:rPr lang="en-US" sz="2800" b="1" dirty="0"/>
              <a:t>Generally seen as a positive thing </a:t>
            </a:r>
          </a:p>
          <a:p>
            <a:pPr lvl="1"/>
            <a:r>
              <a:rPr lang="en-US" sz="2800" b="1" dirty="0"/>
              <a:t>But can lead to stress, lack of cooperation in social relationships and conflict </a:t>
            </a:r>
          </a:p>
          <a:p>
            <a:r>
              <a:rPr lang="en-US" sz="3200" b="1" dirty="0" smtClean="0"/>
              <a:t>Cooperation</a:t>
            </a:r>
            <a:endParaRPr lang="en-US" sz="3200" b="1" dirty="0"/>
          </a:p>
          <a:p>
            <a:pPr lvl="1"/>
            <a:r>
              <a:rPr lang="en-US" sz="2800" b="1" dirty="0"/>
              <a:t>When a group works together to achieve a goal</a:t>
            </a:r>
          </a:p>
          <a:p>
            <a:pPr lvl="1"/>
            <a:r>
              <a:rPr lang="en-US" sz="2800" b="1" dirty="0"/>
              <a:t>Social process to get things done </a:t>
            </a:r>
          </a:p>
          <a:p>
            <a:pPr lvl="1"/>
            <a:endParaRPr lang="en-US" dirty="0"/>
          </a:p>
        </p:txBody>
      </p:sp>
    </p:spTree>
    <p:extLst>
      <p:ext uri="{BB962C8B-B14F-4D97-AF65-F5344CB8AC3E}">
        <p14:creationId xmlns:p14="http://schemas.microsoft.com/office/powerpoint/2010/main" val="39221045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58538F-5FE3-43B8-A41C-761F4130E0CB}"/>
              </a:ext>
            </a:extLst>
          </p:cNvPr>
          <p:cNvSpPr>
            <a:spLocks noGrp="1"/>
          </p:cNvSpPr>
          <p:nvPr>
            <p:ph type="title"/>
          </p:nvPr>
        </p:nvSpPr>
        <p:spPr>
          <a:xfrm>
            <a:off x="838200" y="-263525"/>
            <a:ext cx="10515600" cy="1325563"/>
          </a:xfrm>
        </p:spPr>
        <p:txBody>
          <a:bodyPr/>
          <a:lstStyle/>
          <a:p>
            <a:r>
              <a:rPr lang="en-US" dirty="0"/>
              <a:t>Accommodation </a:t>
            </a:r>
          </a:p>
        </p:txBody>
      </p:sp>
      <p:sp>
        <p:nvSpPr>
          <p:cNvPr id="3" name="Content Placeholder 2">
            <a:extLst>
              <a:ext uri="{FF2B5EF4-FFF2-40B4-BE49-F238E27FC236}">
                <a16:creationId xmlns:a16="http://schemas.microsoft.com/office/drawing/2014/main" xmlns="" id="{560C72C1-05FF-4046-A506-162A2E4C6C08}"/>
              </a:ext>
            </a:extLst>
          </p:cNvPr>
          <p:cNvSpPr>
            <a:spLocks noGrp="1"/>
          </p:cNvSpPr>
          <p:nvPr>
            <p:ph idx="1"/>
          </p:nvPr>
        </p:nvSpPr>
        <p:spPr>
          <a:xfrm>
            <a:off x="723900" y="956944"/>
            <a:ext cx="10515600" cy="5901055"/>
          </a:xfrm>
        </p:spPr>
        <p:txBody>
          <a:bodyPr>
            <a:normAutofit/>
          </a:bodyPr>
          <a:lstStyle/>
          <a:p>
            <a:r>
              <a:rPr lang="en-US" sz="4800" b="1" dirty="0"/>
              <a:t>A state of balance between cooperation and conflict </a:t>
            </a:r>
          </a:p>
          <a:p>
            <a:pPr lvl="1"/>
            <a:r>
              <a:rPr lang="en-US" sz="4400" b="1" dirty="0"/>
              <a:t>Think of the motel example </a:t>
            </a:r>
          </a:p>
          <a:p>
            <a:r>
              <a:rPr lang="en-US" sz="4800" b="1" dirty="0"/>
              <a:t>Types of accommodation</a:t>
            </a:r>
          </a:p>
          <a:p>
            <a:pPr lvl="1"/>
            <a:r>
              <a:rPr lang="en-US" sz="4400" b="1" dirty="0"/>
              <a:t>Compromise </a:t>
            </a:r>
          </a:p>
          <a:p>
            <a:pPr lvl="1"/>
            <a:r>
              <a:rPr lang="en-US" sz="4400" b="1" dirty="0"/>
              <a:t>Truce</a:t>
            </a:r>
          </a:p>
          <a:p>
            <a:pPr lvl="1"/>
            <a:r>
              <a:rPr lang="en-US" sz="4400" b="1" dirty="0"/>
              <a:t>Mediation</a:t>
            </a:r>
          </a:p>
          <a:p>
            <a:pPr lvl="1"/>
            <a:r>
              <a:rPr lang="en-US" sz="4400" b="1" dirty="0"/>
              <a:t>Arbitration </a:t>
            </a:r>
          </a:p>
        </p:txBody>
      </p:sp>
    </p:spTree>
    <p:extLst>
      <p:ext uri="{BB962C8B-B14F-4D97-AF65-F5344CB8AC3E}">
        <p14:creationId xmlns:p14="http://schemas.microsoft.com/office/powerpoint/2010/main" val="2773548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E71066-9A6D-498F-8886-421704A43CF1}"/>
              </a:ext>
            </a:extLst>
          </p:cNvPr>
          <p:cNvSpPr>
            <a:spLocks noGrp="1"/>
          </p:cNvSpPr>
          <p:nvPr>
            <p:ph type="title"/>
          </p:nvPr>
        </p:nvSpPr>
        <p:spPr>
          <a:xfrm>
            <a:off x="838200" y="-274955"/>
            <a:ext cx="10515600" cy="1325563"/>
          </a:xfrm>
        </p:spPr>
        <p:txBody>
          <a:bodyPr/>
          <a:lstStyle/>
          <a:p>
            <a:r>
              <a:rPr lang="en-US" dirty="0"/>
              <a:t>Ch. 3, Section 3 </a:t>
            </a:r>
          </a:p>
        </p:txBody>
      </p:sp>
      <p:sp>
        <p:nvSpPr>
          <p:cNvPr id="3" name="Content Placeholder 2">
            <a:extLst>
              <a:ext uri="{FF2B5EF4-FFF2-40B4-BE49-F238E27FC236}">
                <a16:creationId xmlns:a16="http://schemas.microsoft.com/office/drawing/2014/main" xmlns="" id="{02EFBC6A-0A10-4FE8-976F-99BDDB96C267}"/>
              </a:ext>
            </a:extLst>
          </p:cNvPr>
          <p:cNvSpPr>
            <a:spLocks noGrp="1"/>
          </p:cNvSpPr>
          <p:nvPr>
            <p:ph idx="1"/>
          </p:nvPr>
        </p:nvSpPr>
        <p:spPr>
          <a:xfrm>
            <a:off x="838200" y="922654"/>
            <a:ext cx="10515600" cy="6278246"/>
          </a:xfrm>
        </p:spPr>
        <p:txBody>
          <a:bodyPr>
            <a:noAutofit/>
          </a:bodyPr>
          <a:lstStyle/>
          <a:p>
            <a:r>
              <a:rPr lang="en-US" b="1" dirty="0"/>
              <a:t>Group: set of people who interact on the basis of shared expectations and who possess some degree of common identity. </a:t>
            </a:r>
          </a:p>
          <a:p>
            <a:r>
              <a:rPr lang="en-US" b="1" dirty="0"/>
              <a:t>Preindustrial vs. Postindustrial</a:t>
            </a:r>
          </a:p>
          <a:p>
            <a:r>
              <a:rPr lang="en-US" b="1" dirty="0"/>
              <a:t>Preindustrial: main economic activity is food production</a:t>
            </a:r>
          </a:p>
          <a:p>
            <a:r>
              <a:rPr lang="en-US" b="1" dirty="0"/>
              <a:t>Postindustrial: economic emphasis is on provision of information and services rather than manufacturing. </a:t>
            </a:r>
          </a:p>
          <a:p>
            <a:r>
              <a:rPr lang="en-US" b="1" dirty="0"/>
              <a:t>Types of Societies: </a:t>
            </a:r>
          </a:p>
          <a:p>
            <a:r>
              <a:rPr lang="en-US" b="1" dirty="0"/>
              <a:t>Hunter-gather</a:t>
            </a:r>
          </a:p>
          <a:p>
            <a:r>
              <a:rPr lang="en-US" b="1" dirty="0"/>
              <a:t>Pastoral </a:t>
            </a:r>
          </a:p>
          <a:p>
            <a:r>
              <a:rPr lang="en-US" b="1" dirty="0"/>
              <a:t>Horticultural </a:t>
            </a:r>
          </a:p>
          <a:p>
            <a:r>
              <a:rPr lang="en-US" b="1" dirty="0"/>
              <a:t>Agricultural </a:t>
            </a:r>
          </a:p>
        </p:txBody>
      </p:sp>
    </p:spTree>
    <p:extLst>
      <p:ext uri="{BB962C8B-B14F-4D97-AF65-F5344CB8AC3E}">
        <p14:creationId xmlns:p14="http://schemas.microsoft.com/office/powerpoint/2010/main" val="4125319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74B09F-2E8E-40EA-9AC9-F4DF0AE9B713}"/>
              </a:ext>
            </a:extLst>
          </p:cNvPr>
          <p:cNvSpPr>
            <a:spLocks noGrp="1"/>
          </p:cNvSpPr>
          <p:nvPr>
            <p:ph type="title"/>
          </p:nvPr>
        </p:nvSpPr>
        <p:spPr/>
        <p:txBody>
          <a:bodyPr/>
          <a:lstStyle/>
          <a:p>
            <a:r>
              <a:rPr lang="en-US" dirty="0"/>
              <a:t>Ch. 4, Section 4 	</a:t>
            </a:r>
          </a:p>
        </p:txBody>
      </p:sp>
      <p:sp>
        <p:nvSpPr>
          <p:cNvPr id="3" name="Content Placeholder 2">
            <a:extLst>
              <a:ext uri="{FF2B5EF4-FFF2-40B4-BE49-F238E27FC236}">
                <a16:creationId xmlns:a16="http://schemas.microsoft.com/office/drawing/2014/main" xmlns="" id="{09323083-D6A2-4D23-9C73-808D3C9A68F5}"/>
              </a:ext>
            </a:extLst>
          </p:cNvPr>
          <p:cNvSpPr>
            <a:spLocks noGrp="1"/>
          </p:cNvSpPr>
          <p:nvPr>
            <p:ph idx="1"/>
          </p:nvPr>
        </p:nvSpPr>
        <p:spPr>
          <a:xfrm>
            <a:off x="838200" y="1453243"/>
            <a:ext cx="10515600" cy="4723720"/>
          </a:xfrm>
        </p:spPr>
        <p:txBody>
          <a:bodyPr>
            <a:normAutofit lnSpcReduction="10000"/>
          </a:bodyPr>
          <a:lstStyle/>
          <a:p>
            <a:r>
              <a:rPr lang="en-US" sz="4800" b="1" dirty="0"/>
              <a:t>Groups have four major features:</a:t>
            </a:r>
          </a:p>
          <a:p>
            <a:pPr lvl="1"/>
            <a:r>
              <a:rPr lang="en-US" sz="4400" b="1" dirty="0"/>
              <a:t>They must consist of two or more people</a:t>
            </a:r>
          </a:p>
          <a:p>
            <a:pPr lvl="1"/>
            <a:r>
              <a:rPr lang="en-US" sz="4400" b="1" dirty="0"/>
              <a:t>There must be interaction among members</a:t>
            </a:r>
          </a:p>
          <a:p>
            <a:pPr lvl="1"/>
            <a:r>
              <a:rPr lang="en-US" sz="4400" b="1" dirty="0"/>
              <a:t>Group members must have shared expectations</a:t>
            </a:r>
          </a:p>
          <a:p>
            <a:pPr lvl="1"/>
            <a:r>
              <a:rPr lang="en-US" sz="4400" b="1" dirty="0"/>
              <a:t>Members must all possess some sense of common identity. </a:t>
            </a:r>
          </a:p>
          <a:p>
            <a:endParaRPr lang="en-US" dirty="0"/>
          </a:p>
        </p:txBody>
      </p:sp>
    </p:spTree>
    <p:extLst>
      <p:ext uri="{BB962C8B-B14F-4D97-AF65-F5344CB8AC3E}">
        <p14:creationId xmlns:p14="http://schemas.microsoft.com/office/powerpoint/2010/main" val="1509860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AAAB5F-FC54-4B84-A0E8-4069AAAF2FF8}"/>
              </a:ext>
            </a:extLst>
          </p:cNvPr>
          <p:cNvSpPr>
            <a:spLocks noGrp="1"/>
          </p:cNvSpPr>
          <p:nvPr>
            <p:ph type="title"/>
          </p:nvPr>
        </p:nvSpPr>
        <p:spPr>
          <a:xfrm>
            <a:off x="838200" y="-320675"/>
            <a:ext cx="10515600" cy="1325563"/>
          </a:xfrm>
        </p:spPr>
        <p:txBody>
          <a:bodyPr/>
          <a:lstStyle/>
          <a:p>
            <a:r>
              <a:rPr lang="en-US" dirty="0"/>
              <a:t>Ch. 1, Section 1 </a:t>
            </a:r>
          </a:p>
        </p:txBody>
      </p:sp>
      <p:sp>
        <p:nvSpPr>
          <p:cNvPr id="3" name="Content Placeholder 2">
            <a:extLst>
              <a:ext uri="{FF2B5EF4-FFF2-40B4-BE49-F238E27FC236}">
                <a16:creationId xmlns:a16="http://schemas.microsoft.com/office/drawing/2014/main" xmlns="" id="{60CA030C-FFA0-4D5C-B0F6-09AB83B2D3D3}"/>
              </a:ext>
            </a:extLst>
          </p:cNvPr>
          <p:cNvSpPr>
            <a:spLocks noGrp="1"/>
          </p:cNvSpPr>
          <p:nvPr>
            <p:ph idx="1"/>
          </p:nvPr>
        </p:nvSpPr>
        <p:spPr>
          <a:xfrm>
            <a:off x="838200" y="708660"/>
            <a:ext cx="10515600" cy="5989320"/>
          </a:xfrm>
        </p:spPr>
        <p:txBody>
          <a:bodyPr>
            <a:normAutofit fontScale="92500" lnSpcReduction="20000"/>
          </a:bodyPr>
          <a:lstStyle/>
          <a:p>
            <a:r>
              <a:rPr lang="en-US" sz="3000" b="1" dirty="0"/>
              <a:t>Ch. 1, Section 1:</a:t>
            </a:r>
            <a:endParaRPr lang="en-US" sz="3000" dirty="0"/>
          </a:p>
          <a:p>
            <a:r>
              <a:rPr lang="en-US" sz="3000" b="1" dirty="0"/>
              <a:t> Vocab Words: </a:t>
            </a:r>
          </a:p>
          <a:p>
            <a:r>
              <a:rPr lang="en-US" sz="3000" b="1" dirty="0"/>
              <a:t>Social Sciences: disciplines that study human social behavior or institutions and the functions of human society in a scientific manner.</a:t>
            </a:r>
          </a:p>
          <a:p>
            <a:r>
              <a:rPr lang="en-US" sz="3000" b="1" dirty="0"/>
              <a:t>Sociology: the study of human society and social behavior </a:t>
            </a:r>
          </a:p>
          <a:p>
            <a:r>
              <a:rPr lang="en-US" sz="3000" b="1" dirty="0"/>
              <a:t>social interaction: How people relate to one another and influence each other’s behavior</a:t>
            </a:r>
          </a:p>
          <a:p>
            <a:r>
              <a:rPr lang="en-US" sz="3000" b="1" dirty="0"/>
              <a:t>social phenomena: observable facts or events that involve human society </a:t>
            </a:r>
          </a:p>
          <a:p>
            <a:pPr marL="0" indent="0">
              <a:buNone/>
            </a:pPr>
            <a:r>
              <a:rPr lang="en-US" sz="3000" b="1" dirty="0"/>
              <a:t>The social sciences are: anthropology, psychology, social psychology, economics, political science, history</a:t>
            </a:r>
          </a:p>
          <a:p>
            <a:r>
              <a:rPr lang="en-US" sz="3000" b="1" dirty="0"/>
              <a:t>sociological perspective: a point of view</a:t>
            </a:r>
          </a:p>
          <a:p>
            <a:r>
              <a:rPr lang="en-US" sz="3000" b="1" dirty="0"/>
              <a:t>sociological imagination: The capacity to range from the most impersonal and remote topics to the most intimate features of human self and to see the relation between the two.  </a:t>
            </a:r>
            <a:endParaRPr lang="en-US" sz="3000" dirty="0"/>
          </a:p>
          <a:p>
            <a:endParaRPr lang="en-US" dirty="0"/>
          </a:p>
        </p:txBody>
      </p:sp>
    </p:spTree>
    <p:extLst>
      <p:ext uri="{BB962C8B-B14F-4D97-AF65-F5344CB8AC3E}">
        <p14:creationId xmlns:p14="http://schemas.microsoft.com/office/powerpoint/2010/main" val="1642673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63E4A5-E4D3-47B0-82A4-ECCD0D130E7B}"/>
              </a:ext>
            </a:extLst>
          </p:cNvPr>
          <p:cNvSpPr>
            <a:spLocks noGrp="1"/>
          </p:cNvSpPr>
          <p:nvPr>
            <p:ph type="title"/>
          </p:nvPr>
        </p:nvSpPr>
        <p:spPr>
          <a:xfrm>
            <a:off x="838200" y="-309245"/>
            <a:ext cx="10515600" cy="1325563"/>
          </a:xfrm>
        </p:spPr>
        <p:txBody>
          <a:bodyPr/>
          <a:lstStyle/>
          <a:p>
            <a:r>
              <a:rPr lang="en-US" dirty="0"/>
              <a:t>Ch. </a:t>
            </a:r>
            <a:r>
              <a:rPr lang="en-US" dirty="0" smtClean="0"/>
              <a:t>3, </a:t>
            </a:r>
            <a:r>
              <a:rPr lang="en-US" dirty="0"/>
              <a:t>Section 4 </a:t>
            </a:r>
          </a:p>
        </p:txBody>
      </p:sp>
      <p:sp>
        <p:nvSpPr>
          <p:cNvPr id="3" name="Content Placeholder 2">
            <a:extLst>
              <a:ext uri="{FF2B5EF4-FFF2-40B4-BE49-F238E27FC236}">
                <a16:creationId xmlns:a16="http://schemas.microsoft.com/office/drawing/2014/main" xmlns="" id="{FFBEA8EE-BF15-4B0E-87F5-4C9268B9DB88}"/>
              </a:ext>
            </a:extLst>
          </p:cNvPr>
          <p:cNvSpPr>
            <a:spLocks noGrp="1"/>
          </p:cNvSpPr>
          <p:nvPr>
            <p:ph idx="1"/>
          </p:nvPr>
        </p:nvSpPr>
        <p:spPr>
          <a:xfrm>
            <a:off x="838200" y="788670"/>
            <a:ext cx="10515600" cy="5388293"/>
          </a:xfrm>
        </p:spPr>
        <p:txBody>
          <a:bodyPr>
            <a:normAutofit lnSpcReduction="10000"/>
          </a:bodyPr>
          <a:lstStyle/>
          <a:p>
            <a:r>
              <a:rPr lang="en-US" b="1" dirty="0"/>
              <a:t>Ch. 3, Section 4</a:t>
            </a:r>
            <a:endParaRPr lang="en-US" dirty="0"/>
          </a:p>
          <a:p>
            <a:r>
              <a:rPr lang="en-US" b="1" dirty="0" smtClean="0"/>
              <a:t>Aggregate </a:t>
            </a:r>
            <a:r>
              <a:rPr lang="en-US" b="1" dirty="0"/>
              <a:t>vs. social </a:t>
            </a:r>
            <a:r>
              <a:rPr lang="en-US" b="1" dirty="0" smtClean="0"/>
              <a:t>group</a:t>
            </a:r>
          </a:p>
          <a:p>
            <a:pPr marL="0" indent="0">
              <a:buNone/>
            </a:pPr>
            <a:r>
              <a:rPr lang="en-US" dirty="0" smtClean="0"/>
              <a:t>Aggregate: no organization or patterns of interaction. Think of people at a Tigers game</a:t>
            </a:r>
          </a:p>
          <a:p>
            <a:pPr marL="0" indent="0">
              <a:buNone/>
            </a:pPr>
            <a:r>
              <a:rPr lang="en-US" dirty="0" smtClean="0"/>
              <a:t>Social Group </a:t>
            </a:r>
            <a:endParaRPr lang="en-US" dirty="0"/>
          </a:p>
          <a:p>
            <a:r>
              <a:rPr lang="en-US" b="1" dirty="0"/>
              <a:t>Types of </a:t>
            </a:r>
            <a:r>
              <a:rPr lang="en-US" b="1" dirty="0" smtClean="0"/>
              <a:t>groups: dyad, triad</a:t>
            </a:r>
            <a:endParaRPr lang="en-US" dirty="0"/>
          </a:p>
          <a:p>
            <a:r>
              <a:rPr lang="en-US" b="1" dirty="0"/>
              <a:t>Factors in groups: Size, Organization, time</a:t>
            </a:r>
            <a:endParaRPr lang="en-US" dirty="0"/>
          </a:p>
          <a:p>
            <a:r>
              <a:rPr lang="en-US" b="1" dirty="0"/>
              <a:t>Primary Vs. secondary group</a:t>
            </a:r>
            <a:endParaRPr lang="en-US" dirty="0"/>
          </a:p>
          <a:p>
            <a:r>
              <a:rPr lang="en-US" b="1" dirty="0" smtClean="0"/>
              <a:t>Primary: Small </a:t>
            </a:r>
            <a:r>
              <a:rPr lang="en-US" b="1" dirty="0"/>
              <a:t>group who interacts over long period of time, think of family</a:t>
            </a:r>
            <a:endParaRPr lang="en-US" dirty="0"/>
          </a:p>
          <a:p>
            <a:r>
              <a:rPr lang="en-US" b="1" dirty="0"/>
              <a:t>Secondary: group whose interaction is </a:t>
            </a:r>
            <a:r>
              <a:rPr lang="en-US" b="1" dirty="0" smtClean="0"/>
              <a:t>impersonal, </a:t>
            </a:r>
            <a:r>
              <a:rPr lang="en-US" b="1" dirty="0"/>
              <a:t>temporary in nature, </a:t>
            </a:r>
            <a:r>
              <a:rPr lang="en-US" b="1" dirty="0" smtClean="0"/>
              <a:t>classroom, factory</a:t>
            </a:r>
            <a:endParaRPr lang="en-US" dirty="0"/>
          </a:p>
          <a:p>
            <a:endParaRPr lang="en-US" dirty="0"/>
          </a:p>
        </p:txBody>
      </p:sp>
    </p:spTree>
    <p:extLst>
      <p:ext uri="{BB962C8B-B14F-4D97-AF65-F5344CB8AC3E}">
        <p14:creationId xmlns:p14="http://schemas.microsoft.com/office/powerpoint/2010/main" val="3605473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2900"/>
            <a:ext cx="10515600" cy="5834063"/>
          </a:xfrm>
        </p:spPr>
        <p:txBody>
          <a:bodyPr>
            <a:normAutofit fontScale="85000" lnSpcReduction="20000"/>
          </a:bodyPr>
          <a:lstStyle/>
          <a:p>
            <a:r>
              <a:rPr lang="en-US" b="1" dirty="0"/>
              <a:t>Reference group: A group with whom an individual aligns their attitudes and values with</a:t>
            </a:r>
            <a:endParaRPr lang="en-US" dirty="0"/>
          </a:p>
          <a:p>
            <a:r>
              <a:rPr lang="en-US" b="1" dirty="0"/>
              <a:t>In-Group/ Out Group</a:t>
            </a:r>
            <a:endParaRPr lang="en-US" dirty="0"/>
          </a:p>
          <a:p>
            <a:r>
              <a:rPr lang="en-US" b="1" dirty="0"/>
              <a:t>In group: group a person identifies with and any group they do not is called an out group</a:t>
            </a:r>
            <a:endParaRPr lang="en-US" dirty="0"/>
          </a:p>
          <a:p>
            <a:r>
              <a:rPr lang="en-US" b="1" dirty="0"/>
              <a:t>Characteristics of in </a:t>
            </a:r>
            <a:r>
              <a:rPr lang="en-US" b="1" dirty="0" smtClean="0"/>
              <a:t>groups: believe they are superior, view out groups negatively, separate themselves through others through symbols</a:t>
            </a:r>
            <a:endParaRPr lang="en-US" dirty="0"/>
          </a:p>
          <a:p>
            <a:r>
              <a:rPr lang="en-US" b="1" dirty="0"/>
              <a:t>Electronic communities/social networks: how are they different from other groups? How are they similar</a:t>
            </a:r>
            <a:r>
              <a:rPr lang="en-US" b="1" dirty="0" smtClean="0"/>
              <a:t>?</a:t>
            </a:r>
          </a:p>
          <a:p>
            <a:r>
              <a:rPr lang="en-US" b="1" dirty="0" smtClean="0"/>
              <a:t>No sense of community like in a face to face community, in some online communities people act as  they would in real life</a:t>
            </a:r>
            <a:endParaRPr lang="en-US" dirty="0"/>
          </a:p>
          <a:p>
            <a:r>
              <a:rPr lang="en-US" b="1" dirty="0"/>
              <a:t>What is needed for groups to function</a:t>
            </a:r>
            <a:r>
              <a:rPr lang="en-US" b="1" dirty="0" smtClean="0"/>
              <a:t>? Goals assigning tasks, making decisions, conformity </a:t>
            </a:r>
            <a:endParaRPr lang="en-US" dirty="0"/>
          </a:p>
          <a:p>
            <a:r>
              <a:rPr lang="en-US" b="1" dirty="0"/>
              <a:t>Leaders: two kinds, instrumental and expressive</a:t>
            </a:r>
            <a:endParaRPr lang="en-US" dirty="0"/>
          </a:p>
          <a:p>
            <a:r>
              <a:rPr lang="en-US" b="1" dirty="0"/>
              <a:t>Need to perform functions such as assigning tasks, making decisions, setting goals</a:t>
            </a:r>
            <a:endParaRPr lang="en-US" dirty="0"/>
          </a:p>
          <a:p>
            <a:r>
              <a:rPr lang="en-US" b="1" dirty="0"/>
              <a:t>Groups need to have a goal. No goal, no sense in group existing</a:t>
            </a:r>
            <a:endParaRPr lang="en-US" dirty="0"/>
          </a:p>
        </p:txBody>
      </p:sp>
    </p:spTree>
    <p:extLst>
      <p:ext uri="{BB962C8B-B14F-4D97-AF65-F5344CB8AC3E}">
        <p14:creationId xmlns:p14="http://schemas.microsoft.com/office/powerpoint/2010/main" val="38869236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 3, Section 5</a:t>
            </a:r>
            <a:endParaRPr lang="en-US" dirty="0"/>
          </a:p>
        </p:txBody>
      </p:sp>
      <p:sp>
        <p:nvSpPr>
          <p:cNvPr id="3" name="Content Placeholder 2"/>
          <p:cNvSpPr>
            <a:spLocks noGrp="1"/>
          </p:cNvSpPr>
          <p:nvPr>
            <p:ph idx="1"/>
          </p:nvPr>
        </p:nvSpPr>
        <p:spPr>
          <a:xfrm>
            <a:off x="813708" y="1428751"/>
            <a:ext cx="10515600" cy="5017634"/>
          </a:xfrm>
        </p:spPr>
        <p:txBody>
          <a:bodyPr>
            <a:normAutofit/>
          </a:bodyPr>
          <a:lstStyle/>
          <a:p>
            <a:r>
              <a:rPr lang="en-US" b="1" dirty="0"/>
              <a:t>Ch. 3, Section </a:t>
            </a:r>
            <a:r>
              <a:rPr lang="en-US" b="1" dirty="0" smtClean="0"/>
              <a:t>5</a:t>
            </a:r>
            <a:endParaRPr lang="en-US" b="1" dirty="0"/>
          </a:p>
          <a:p>
            <a:r>
              <a:rPr lang="en-US" b="1" dirty="0"/>
              <a:t>Weber’s Model of Bureaucracies: What it is and be able to define the 5 </a:t>
            </a:r>
            <a:r>
              <a:rPr lang="en-US" b="1" dirty="0" smtClean="0"/>
              <a:t>characteristics</a:t>
            </a:r>
            <a:endParaRPr lang="en-US" b="1" dirty="0"/>
          </a:p>
          <a:p>
            <a:r>
              <a:rPr lang="en-US" b="1" dirty="0" smtClean="0"/>
              <a:t>Division of labor</a:t>
            </a:r>
          </a:p>
          <a:p>
            <a:r>
              <a:rPr lang="en-US" b="1" dirty="0" smtClean="0"/>
              <a:t>Ranking of Authority</a:t>
            </a:r>
          </a:p>
          <a:p>
            <a:r>
              <a:rPr lang="en-US" b="1" dirty="0" smtClean="0"/>
              <a:t>Employment based on formal qualifications</a:t>
            </a:r>
          </a:p>
          <a:p>
            <a:r>
              <a:rPr lang="en-US" b="1" dirty="0" smtClean="0"/>
              <a:t>Written rules and regulations</a:t>
            </a:r>
          </a:p>
          <a:p>
            <a:r>
              <a:rPr lang="en-US" b="1" dirty="0" smtClean="0"/>
              <a:t>Specific lines of promotion and advancement</a:t>
            </a:r>
            <a:endParaRPr lang="en-US" b="1" dirty="0"/>
          </a:p>
        </p:txBody>
      </p:sp>
    </p:spTree>
    <p:extLst>
      <p:ext uri="{BB962C8B-B14F-4D97-AF65-F5344CB8AC3E}">
        <p14:creationId xmlns:p14="http://schemas.microsoft.com/office/powerpoint/2010/main" val="954871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FD8CA6-8681-4D6D-BE00-0DFBD51ADE11}"/>
              </a:ext>
            </a:extLst>
          </p:cNvPr>
          <p:cNvSpPr>
            <a:spLocks noGrp="1"/>
          </p:cNvSpPr>
          <p:nvPr>
            <p:ph type="title"/>
          </p:nvPr>
        </p:nvSpPr>
        <p:spPr>
          <a:xfrm>
            <a:off x="838200" y="-297815"/>
            <a:ext cx="10515600" cy="1325563"/>
          </a:xfrm>
        </p:spPr>
        <p:txBody>
          <a:bodyPr/>
          <a:lstStyle/>
          <a:p>
            <a:r>
              <a:rPr lang="en-US" dirty="0"/>
              <a:t>Ch. 1, section 2</a:t>
            </a:r>
          </a:p>
        </p:txBody>
      </p:sp>
      <p:sp>
        <p:nvSpPr>
          <p:cNvPr id="3" name="Content Placeholder 2">
            <a:extLst>
              <a:ext uri="{FF2B5EF4-FFF2-40B4-BE49-F238E27FC236}">
                <a16:creationId xmlns:a16="http://schemas.microsoft.com/office/drawing/2014/main" xmlns="" id="{2C9DD31F-5F45-4B70-961D-A2281E6A5A84}"/>
              </a:ext>
            </a:extLst>
          </p:cNvPr>
          <p:cNvSpPr>
            <a:spLocks noGrp="1"/>
          </p:cNvSpPr>
          <p:nvPr>
            <p:ph idx="1"/>
          </p:nvPr>
        </p:nvSpPr>
        <p:spPr>
          <a:xfrm>
            <a:off x="838200" y="911224"/>
            <a:ext cx="10515600" cy="5798185"/>
          </a:xfrm>
        </p:spPr>
        <p:txBody>
          <a:bodyPr>
            <a:normAutofit fontScale="85000" lnSpcReduction="20000"/>
          </a:bodyPr>
          <a:lstStyle/>
          <a:p>
            <a:r>
              <a:rPr lang="en-US" sz="3500" dirty="0"/>
              <a:t>August Comte: The first to apply the methods of physical science to the study of society, created the term sociology, founder of the subject</a:t>
            </a:r>
          </a:p>
          <a:p>
            <a:r>
              <a:rPr lang="en-US" sz="3500" dirty="0"/>
              <a:t>Harriet Martineau: Sociological studies in the US and Britain, Scholars </a:t>
            </a:r>
          </a:p>
          <a:p>
            <a:r>
              <a:rPr lang="en-US" sz="3500" dirty="0"/>
              <a:t>should try to improve society, translated Comte’s works into English</a:t>
            </a:r>
          </a:p>
          <a:p>
            <a:r>
              <a:rPr lang="en-US" sz="3500" dirty="0"/>
              <a:t>Herbert Spencer: “survival of the fittest”, Applied biology to society</a:t>
            </a:r>
          </a:p>
          <a:p>
            <a:r>
              <a:rPr lang="en-US" sz="3500" dirty="0"/>
              <a:t>Karl Marx: Emphasized how conflict plays a role in social change, revolution to speed up change, development of conflict perspective </a:t>
            </a:r>
          </a:p>
          <a:p>
            <a:r>
              <a:rPr lang="en-US" sz="3500" dirty="0"/>
              <a:t>Emile Durkheim: Society is a set of interdependent parts, each serves a specific function, sociologists should focus on social phenomena, development of functionalist perspective </a:t>
            </a:r>
          </a:p>
          <a:p>
            <a:endParaRPr lang="en-US" dirty="0"/>
          </a:p>
        </p:txBody>
      </p:sp>
    </p:spTree>
    <p:extLst>
      <p:ext uri="{BB962C8B-B14F-4D97-AF65-F5344CB8AC3E}">
        <p14:creationId xmlns:p14="http://schemas.microsoft.com/office/powerpoint/2010/main" val="1419086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FD8CA6-8681-4D6D-BE00-0DFBD51ADE11}"/>
              </a:ext>
            </a:extLst>
          </p:cNvPr>
          <p:cNvSpPr>
            <a:spLocks noGrp="1"/>
          </p:cNvSpPr>
          <p:nvPr>
            <p:ph type="title"/>
          </p:nvPr>
        </p:nvSpPr>
        <p:spPr>
          <a:xfrm>
            <a:off x="838200" y="-297815"/>
            <a:ext cx="10515600" cy="1325563"/>
          </a:xfrm>
        </p:spPr>
        <p:txBody>
          <a:bodyPr/>
          <a:lstStyle/>
          <a:p>
            <a:r>
              <a:rPr lang="en-US" dirty="0"/>
              <a:t>Ch. 1, section 2</a:t>
            </a:r>
          </a:p>
        </p:txBody>
      </p:sp>
      <p:sp>
        <p:nvSpPr>
          <p:cNvPr id="3" name="Content Placeholder 2">
            <a:extLst>
              <a:ext uri="{FF2B5EF4-FFF2-40B4-BE49-F238E27FC236}">
                <a16:creationId xmlns:a16="http://schemas.microsoft.com/office/drawing/2014/main" xmlns="" id="{2C9DD31F-5F45-4B70-961D-A2281E6A5A84}"/>
              </a:ext>
            </a:extLst>
          </p:cNvPr>
          <p:cNvSpPr>
            <a:spLocks noGrp="1"/>
          </p:cNvSpPr>
          <p:nvPr>
            <p:ph idx="1"/>
          </p:nvPr>
        </p:nvSpPr>
        <p:spPr>
          <a:xfrm>
            <a:off x="854528" y="641803"/>
            <a:ext cx="10515600" cy="5798185"/>
          </a:xfrm>
        </p:spPr>
        <p:txBody>
          <a:bodyPr>
            <a:noAutofit/>
          </a:bodyPr>
          <a:lstStyle/>
          <a:p>
            <a:r>
              <a:rPr lang="en-US" sz="4000" dirty="0"/>
              <a:t>Max Weber: Developed the concept of the ideal type, model against which social reality can be measured, sociology should attempt to understand meanings individuals attach to their actions</a:t>
            </a:r>
          </a:p>
          <a:p>
            <a:r>
              <a:rPr lang="en-US" sz="4000" dirty="0"/>
              <a:t>Jane Addams: developed Hull House, helped social work in the US take off</a:t>
            </a:r>
          </a:p>
          <a:p>
            <a:r>
              <a:rPr lang="en-US" sz="4000" dirty="0"/>
              <a:t>W.E.B. Du </a:t>
            </a:r>
            <a:r>
              <a:rPr lang="en-US" sz="4000" dirty="0" err="1"/>
              <a:t>Bois</a:t>
            </a:r>
            <a:r>
              <a:rPr lang="en-US" sz="4000" dirty="0"/>
              <a:t>: Studied the significance of race in the US, Sociologists should be involved in social reform and academic study </a:t>
            </a:r>
            <a:endParaRPr lang="en-US" sz="4400" dirty="0"/>
          </a:p>
        </p:txBody>
      </p:sp>
    </p:spTree>
    <p:extLst>
      <p:ext uri="{BB962C8B-B14F-4D97-AF65-F5344CB8AC3E}">
        <p14:creationId xmlns:p14="http://schemas.microsoft.com/office/powerpoint/2010/main" val="4125682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46530E-05A1-40D8-9D8C-E7DB70ADBA69}"/>
              </a:ext>
            </a:extLst>
          </p:cNvPr>
          <p:cNvSpPr>
            <a:spLocks noGrp="1"/>
          </p:cNvSpPr>
          <p:nvPr>
            <p:ph type="title"/>
          </p:nvPr>
        </p:nvSpPr>
        <p:spPr>
          <a:xfrm>
            <a:off x="758190" y="-332105"/>
            <a:ext cx="10515600" cy="1325563"/>
          </a:xfrm>
        </p:spPr>
        <p:txBody>
          <a:bodyPr/>
          <a:lstStyle/>
          <a:p>
            <a:r>
              <a:rPr lang="en-US" dirty="0"/>
              <a:t>Ch. 1, Section 3 </a:t>
            </a:r>
          </a:p>
        </p:txBody>
      </p:sp>
      <p:sp>
        <p:nvSpPr>
          <p:cNvPr id="3" name="Content Placeholder 2">
            <a:extLst>
              <a:ext uri="{FF2B5EF4-FFF2-40B4-BE49-F238E27FC236}">
                <a16:creationId xmlns:a16="http://schemas.microsoft.com/office/drawing/2014/main" xmlns="" id="{3BC5DDE2-F9F0-4C43-BB4A-9548A3F169AB}"/>
              </a:ext>
            </a:extLst>
          </p:cNvPr>
          <p:cNvSpPr>
            <a:spLocks noGrp="1"/>
          </p:cNvSpPr>
          <p:nvPr>
            <p:ph idx="1"/>
          </p:nvPr>
        </p:nvSpPr>
        <p:spPr>
          <a:xfrm>
            <a:off x="838200" y="754380"/>
            <a:ext cx="10515600" cy="6103620"/>
          </a:xfrm>
        </p:spPr>
        <p:txBody>
          <a:bodyPr>
            <a:normAutofit lnSpcReduction="10000"/>
          </a:bodyPr>
          <a:lstStyle/>
          <a:p>
            <a:r>
              <a:rPr lang="en-US" sz="3600" b="1" dirty="0"/>
              <a:t>Functionalist Perspective: View society as a set of interrelated parts that work together to produce a stable social system. </a:t>
            </a:r>
          </a:p>
          <a:p>
            <a:r>
              <a:rPr lang="en-US" sz="3600" b="1" dirty="0"/>
              <a:t>Conflict Perspective: Focuses on the forces in society which promote competition and change. Looks at how those with power exercise control over those without power.</a:t>
            </a:r>
          </a:p>
          <a:p>
            <a:r>
              <a:rPr lang="en-US" sz="3600" b="1" dirty="0"/>
              <a:t>Feminist Perspective: falls under conflict, looks at how men dominate women and anything considered masculine is more highly valued </a:t>
            </a:r>
          </a:p>
          <a:p>
            <a:r>
              <a:rPr lang="en-US" sz="3600" b="1" dirty="0"/>
              <a:t>Interactionist Perspective: Focuses on how individuals interact with one another in society  </a:t>
            </a:r>
            <a:endParaRPr lang="en-US" sz="3600" dirty="0"/>
          </a:p>
          <a:p>
            <a:endParaRPr lang="en-US" dirty="0"/>
          </a:p>
        </p:txBody>
      </p:sp>
    </p:spTree>
    <p:extLst>
      <p:ext uri="{BB962C8B-B14F-4D97-AF65-F5344CB8AC3E}">
        <p14:creationId xmlns:p14="http://schemas.microsoft.com/office/powerpoint/2010/main" val="1491232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D322BF-A66D-4A40-BD24-B2988388B196}"/>
              </a:ext>
            </a:extLst>
          </p:cNvPr>
          <p:cNvSpPr>
            <a:spLocks noGrp="1"/>
          </p:cNvSpPr>
          <p:nvPr>
            <p:ph type="title"/>
          </p:nvPr>
        </p:nvSpPr>
        <p:spPr>
          <a:xfrm>
            <a:off x="838200" y="-263525"/>
            <a:ext cx="10515600" cy="1325563"/>
          </a:xfrm>
        </p:spPr>
        <p:txBody>
          <a:bodyPr/>
          <a:lstStyle/>
          <a:p>
            <a:r>
              <a:rPr lang="en-US" dirty="0"/>
              <a:t>Ch. 1, Section 4 	</a:t>
            </a:r>
          </a:p>
        </p:txBody>
      </p:sp>
      <p:sp>
        <p:nvSpPr>
          <p:cNvPr id="3" name="Content Placeholder 2">
            <a:extLst>
              <a:ext uri="{FF2B5EF4-FFF2-40B4-BE49-F238E27FC236}">
                <a16:creationId xmlns:a16="http://schemas.microsoft.com/office/drawing/2014/main" xmlns="" id="{87C42AB2-54E5-47D9-8A74-8E6618297AFB}"/>
              </a:ext>
            </a:extLst>
          </p:cNvPr>
          <p:cNvSpPr>
            <a:spLocks noGrp="1"/>
          </p:cNvSpPr>
          <p:nvPr>
            <p:ph idx="1"/>
          </p:nvPr>
        </p:nvSpPr>
        <p:spPr>
          <a:xfrm>
            <a:off x="838200" y="922654"/>
            <a:ext cx="10515600" cy="5763895"/>
          </a:xfrm>
        </p:spPr>
        <p:txBody>
          <a:bodyPr>
            <a:normAutofit/>
          </a:bodyPr>
          <a:lstStyle/>
          <a:p>
            <a:r>
              <a:rPr lang="en-US" sz="4400" dirty="0"/>
              <a:t>The Scientific Method/ The Research Process:</a:t>
            </a:r>
          </a:p>
          <a:p>
            <a:pPr lvl="1"/>
            <a:r>
              <a:rPr lang="en-US" sz="4000" dirty="0"/>
              <a:t>Define the Problem</a:t>
            </a:r>
          </a:p>
          <a:p>
            <a:pPr lvl="1"/>
            <a:r>
              <a:rPr lang="en-US" sz="4000" dirty="0"/>
              <a:t>Review the literature</a:t>
            </a:r>
          </a:p>
          <a:p>
            <a:pPr lvl="1"/>
            <a:r>
              <a:rPr lang="en-US" sz="4000" dirty="0"/>
              <a:t>Form a hypothesis</a:t>
            </a:r>
          </a:p>
          <a:p>
            <a:pPr lvl="1"/>
            <a:r>
              <a:rPr lang="en-US" sz="4000" dirty="0"/>
              <a:t>Choose Research design</a:t>
            </a:r>
          </a:p>
          <a:p>
            <a:pPr lvl="1"/>
            <a:r>
              <a:rPr lang="en-US" sz="4000" dirty="0"/>
              <a:t>Collect data</a:t>
            </a:r>
          </a:p>
          <a:p>
            <a:pPr lvl="1"/>
            <a:r>
              <a:rPr lang="en-US" sz="4000" dirty="0"/>
              <a:t>Analyze the data</a:t>
            </a:r>
          </a:p>
          <a:p>
            <a:pPr lvl="1"/>
            <a:r>
              <a:rPr lang="en-US" sz="4000" dirty="0"/>
              <a:t>Present conclusions </a:t>
            </a:r>
          </a:p>
        </p:txBody>
      </p:sp>
    </p:spTree>
    <p:extLst>
      <p:ext uri="{BB962C8B-B14F-4D97-AF65-F5344CB8AC3E}">
        <p14:creationId xmlns:p14="http://schemas.microsoft.com/office/powerpoint/2010/main" val="2234245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C9BCB6-2B60-4C05-8AFC-7D49EFD47B5B}"/>
              </a:ext>
            </a:extLst>
          </p:cNvPr>
          <p:cNvSpPr>
            <a:spLocks noGrp="1"/>
          </p:cNvSpPr>
          <p:nvPr>
            <p:ph type="title"/>
          </p:nvPr>
        </p:nvSpPr>
        <p:spPr>
          <a:xfrm>
            <a:off x="838200" y="-343535"/>
            <a:ext cx="10515600" cy="1325563"/>
          </a:xfrm>
        </p:spPr>
        <p:txBody>
          <a:bodyPr/>
          <a:lstStyle/>
          <a:p>
            <a:r>
              <a:rPr lang="en-US" dirty="0"/>
              <a:t>Ch. 1, Section 4</a:t>
            </a:r>
          </a:p>
        </p:txBody>
      </p:sp>
      <p:sp>
        <p:nvSpPr>
          <p:cNvPr id="3" name="Content Placeholder 2">
            <a:extLst>
              <a:ext uri="{FF2B5EF4-FFF2-40B4-BE49-F238E27FC236}">
                <a16:creationId xmlns:a16="http://schemas.microsoft.com/office/drawing/2014/main" xmlns="" id="{591C58B2-02FB-4333-9375-54E0FECDFDF8}"/>
              </a:ext>
            </a:extLst>
          </p:cNvPr>
          <p:cNvSpPr>
            <a:spLocks noGrp="1"/>
          </p:cNvSpPr>
          <p:nvPr>
            <p:ph idx="1"/>
          </p:nvPr>
        </p:nvSpPr>
        <p:spPr>
          <a:xfrm>
            <a:off x="838200" y="742950"/>
            <a:ext cx="10515600" cy="5434013"/>
          </a:xfrm>
        </p:spPr>
        <p:txBody>
          <a:bodyPr>
            <a:normAutofit fontScale="92500" lnSpcReduction="20000"/>
          </a:bodyPr>
          <a:lstStyle/>
          <a:p>
            <a:r>
              <a:rPr lang="en-US" sz="4000" dirty="0"/>
              <a:t>Causation and Correlation: </a:t>
            </a:r>
          </a:p>
          <a:p>
            <a:pPr lvl="1"/>
            <a:r>
              <a:rPr lang="en-US" sz="3600" dirty="0"/>
              <a:t>Scientists and sociologists usually try to find patterns or cause and effect within events. The way they do this is by looking at variables (characteristic that differs from group to group, and can vary in quantity). There are two types of variables, independent and dependent. Independent variables are is a variable that causes change in another variable. Dependent variables are variables that are changed. </a:t>
            </a:r>
          </a:p>
          <a:p>
            <a:pPr lvl="1"/>
            <a:r>
              <a:rPr lang="en-US" sz="3600" dirty="0"/>
              <a:t>The first step is to see whether a correlation exists between variables. A correlation is when a change in one variable is regularly associated with another variable</a:t>
            </a:r>
          </a:p>
          <a:p>
            <a:pPr lvl="1"/>
            <a:endParaRPr lang="en-US" dirty="0"/>
          </a:p>
        </p:txBody>
      </p:sp>
    </p:spTree>
    <p:extLst>
      <p:ext uri="{BB962C8B-B14F-4D97-AF65-F5344CB8AC3E}">
        <p14:creationId xmlns:p14="http://schemas.microsoft.com/office/powerpoint/2010/main" val="2815858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2998B2-49A5-4C17-998E-F3B4E9AE028C}"/>
              </a:ext>
            </a:extLst>
          </p:cNvPr>
          <p:cNvSpPr>
            <a:spLocks noGrp="1"/>
          </p:cNvSpPr>
          <p:nvPr>
            <p:ph type="title"/>
          </p:nvPr>
        </p:nvSpPr>
        <p:spPr>
          <a:xfrm>
            <a:off x="838200" y="-263525"/>
            <a:ext cx="10515600" cy="1325563"/>
          </a:xfrm>
        </p:spPr>
        <p:txBody>
          <a:bodyPr/>
          <a:lstStyle/>
          <a:p>
            <a:r>
              <a:rPr lang="en-US" dirty="0"/>
              <a:t>Ch. 2, Section 1 </a:t>
            </a:r>
          </a:p>
        </p:txBody>
      </p:sp>
      <p:sp>
        <p:nvSpPr>
          <p:cNvPr id="3" name="Content Placeholder 2">
            <a:extLst>
              <a:ext uri="{FF2B5EF4-FFF2-40B4-BE49-F238E27FC236}">
                <a16:creationId xmlns:a16="http://schemas.microsoft.com/office/drawing/2014/main" xmlns="" id="{DB0FDD06-12DB-4CED-8F35-E7B5879974CB}"/>
              </a:ext>
            </a:extLst>
          </p:cNvPr>
          <p:cNvSpPr>
            <a:spLocks noGrp="1"/>
          </p:cNvSpPr>
          <p:nvPr>
            <p:ph idx="1"/>
          </p:nvPr>
        </p:nvSpPr>
        <p:spPr>
          <a:xfrm>
            <a:off x="838200" y="934084"/>
            <a:ext cx="10515600" cy="5741035"/>
          </a:xfrm>
        </p:spPr>
        <p:txBody>
          <a:bodyPr>
            <a:normAutofit/>
          </a:bodyPr>
          <a:lstStyle/>
          <a:p>
            <a:r>
              <a:rPr lang="en-US" dirty="0"/>
              <a:t>Culture is all the shared products of human groups</a:t>
            </a:r>
          </a:p>
          <a:p>
            <a:pPr lvl="1"/>
            <a:r>
              <a:rPr lang="en-US" dirty="0"/>
              <a:t>Material culture: physical objects that people create and use. Examples are clothing, cars, buildings, cooking utensils</a:t>
            </a:r>
          </a:p>
          <a:p>
            <a:pPr lvl="1"/>
            <a:r>
              <a:rPr lang="en-US" dirty="0"/>
              <a:t>Nonmaterial culture: abstract human creations. Examples are beliefs, family patterns, rules, work practices </a:t>
            </a:r>
          </a:p>
          <a:p>
            <a:r>
              <a:rPr lang="en-US" dirty="0"/>
              <a:t>Components of Culture:</a:t>
            </a:r>
          </a:p>
          <a:p>
            <a:pPr lvl="1"/>
            <a:r>
              <a:rPr lang="en-US" dirty="0"/>
              <a:t>Technology </a:t>
            </a:r>
          </a:p>
          <a:p>
            <a:pPr lvl="1"/>
            <a:r>
              <a:rPr lang="en-US" dirty="0"/>
              <a:t>Symbols </a:t>
            </a:r>
          </a:p>
          <a:p>
            <a:pPr lvl="1"/>
            <a:r>
              <a:rPr lang="en-US" dirty="0"/>
              <a:t>Language</a:t>
            </a:r>
          </a:p>
          <a:p>
            <a:pPr lvl="1"/>
            <a:r>
              <a:rPr lang="en-US" dirty="0"/>
              <a:t>Values </a:t>
            </a:r>
          </a:p>
          <a:p>
            <a:pPr lvl="1"/>
            <a:r>
              <a:rPr lang="en-US" dirty="0"/>
              <a:t>Norms</a:t>
            </a:r>
          </a:p>
          <a:p>
            <a:pPr lvl="1"/>
            <a:endParaRPr lang="en-US" dirty="0"/>
          </a:p>
        </p:txBody>
      </p:sp>
    </p:spTree>
    <p:extLst>
      <p:ext uri="{BB962C8B-B14F-4D97-AF65-F5344CB8AC3E}">
        <p14:creationId xmlns:p14="http://schemas.microsoft.com/office/powerpoint/2010/main" val="367604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0A85BA-A6A3-4583-947C-06A766881C17}"/>
              </a:ext>
            </a:extLst>
          </p:cNvPr>
          <p:cNvSpPr>
            <a:spLocks noGrp="1"/>
          </p:cNvSpPr>
          <p:nvPr>
            <p:ph type="title"/>
          </p:nvPr>
        </p:nvSpPr>
        <p:spPr>
          <a:xfrm>
            <a:off x="1032510" y="-366395"/>
            <a:ext cx="10515600" cy="1325563"/>
          </a:xfrm>
        </p:spPr>
        <p:txBody>
          <a:bodyPr/>
          <a:lstStyle/>
          <a:p>
            <a:r>
              <a:rPr lang="en-US" dirty="0"/>
              <a:t>Ch. 2, Section 2 </a:t>
            </a:r>
          </a:p>
        </p:txBody>
      </p:sp>
      <p:sp>
        <p:nvSpPr>
          <p:cNvPr id="3" name="Content Placeholder 2">
            <a:extLst>
              <a:ext uri="{FF2B5EF4-FFF2-40B4-BE49-F238E27FC236}">
                <a16:creationId xmlns:a16="http://schemas.microsoft.com/office/drawing/2014/main" xmlns="" id="{C98853A7-60D4-49DF-8A7B-89FB759F1061}"/>
              </a:ext>
            </a:extLst>
          </p:cNvPr>
          <p:cNvSpPr>
            <a:spLocks noGrp="1"/>
          </p:cNvSpPr>
          <p:nvPr>
            <p:ph idx="1"/>
          </p:nvPr>
        </p:nvSpPr>
        <p:spPr>
          <a:xfrm>
            <a:off x="1032510" y="808354"/>
            <a:ext cx="10515600" cy="5946775"/>
          </a:xfrm>
        </p:spPr>
        <p:txBody>
          <a:bodyPr>
            <a:normAutofit lnSpcReduction="10000"/>
          </a:bodyPr>
          <a:lstStyle/>
          <a:p>
            <a:r>
              <a:rPr lang="en-US" dirty="0"/>
              <a:t>Cultural Universals are features common to all cultures</a:t>
            </a:r>
          </a:p>
          <a:p>
            <a:pPr lvl="1"/>
            <a:r>
              <a:rPr lang="en-US" dirty="0"/>
              <a:t>Arts and leisure</a:t>
            </a:r>
          </a:p>
          <a:p>
            <a:pPr lvl="1"/>
            <a:r>
              <a:rPr lang="en-US" dirty="0"/>
              <a:t>Basic Needs</a:t>
            </a:r>
          </a:p>
          <a:p>
            <a:pPr lvl="1"/>
            <a:r>
              <a:rPr lang="en-US" dirty="0"/>
              <a:t>Beliefs</a:t>
            </a:r>
          </a:p>
          <a:p>
            <a:pPr lvl="1"/>
            <a:r>
              <a:rPr lang="en-US" dirty="0"/>
              <a:t>Communication and Education</a:t>
            </a:r>
          </a:p>
          <a:p>
            <a:pPr lvl="1"/>
            <a:r>
              <a:rPr lang="en-US" dirty="0"/>
              <a:t>Family </a:t>
            </a:r>
          </a:p>
          <a:p>
            <a:pPr lvl="1"/>
            <a:r>
              <a:rPr lang="en-US" dirty="0"/>
              <a:t>Government and Economy</a:t>
            </a:r>
          </a:p>
          <a:p>
            <a:pPr lvl="1"/>
            <a:r>
              <a:rPr lang="en-US" dirty="0"/>
              <a:t>Technology </a:t>
            </a:r>
          </a:p>
          <a:p>
            <a:r>
              <a:rPr lang="en-US" dirty="0"/>
              <a:t>Cultural Variation is the differences between societies and groups within societies. </a:t>
            </a:r>
          </a:p>
          <a:p>
            <a:r>
              <a:rPr lang="en-US" dirty="0"/>
              <a:t>Ethnocentrism is the belief that one’s own group is superior to all others</a:t>
            </a:r>
          </a:p>
          <a:p>
            <a:r>
              <a:rPr lang="en-US" dirty="0"/>
              <a:t>Cultural Relativism: the belief that cultures should be judged by their own standards rather than by applying the standards of another culture</a:t>
            </a:r>
          </a:p>
          <a:p>
            <a:pPr lvl="1"/>
            <a:endParaRPr lang="en-US" dirty="0"/>
          </a:p>
          <a:p>
            <a:endParaRPr lang="en-US" dirty="0"/>
          </a:p>
        </p:txBody>
      </p:sp>
    </p:spTree>
    <p:extLst>
      <p:ext uri="{BB962C8B-B14F-4D97-AF65-F5344CB8AC3E}">
        <p14:creationId xmlns:p14="http://schemas.microsoft.com/office/powerpoint/2010/main" val="989934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1664</Words>
  <Application>Microsoft Office PowerPoint</Application>
  <PresentationFormat>Custom</PresentationFormat>
  <Paragraphs>173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Sociology Test 1 Study Guide</vt:lpstr>
      <vt:lpstr>Ch. 1, Section 1 </vt:lpstr>
      <vt:lpstr>Ch. 1, section 2</vt:lpstr>
      <vt:lpstr>Ch. 1, section 2</vt:lpstr>
      <vt:lpstr>Ch. 1, Section 3 </vt:lpstr>
      <vt:lpstr>Ch. 1, Section 4  </vt:lpstr>
      <vt:lpstr>Ch. 1, Section 4</vt:lpstr>
      <vt:lpstr>Ch. 2, Section 1 </vt:lpstr>
      <vt:lpstr>Ch. 2, Section 2 </vt:lpstr>
      <vt:lpstr>Ch. 2, Section 2 </vt:lpstr>
      <vt:lpstr>Ch. 2, Section 3 </vt:lpstr>
      <vt:lpstr>Ch. 3, Section 1 </vt:lpstr>
      <vt:lpstr>PowerPoint Presentation</vt:lpstr>
      <vt:lpstr>PowerPoint Presentation</vt:lpstr>
      <vt:lpstr>Social Institutions</vt:lpstr>
      <vt:lpstr>Ch, 3, Section 2 </vt:lpstr>
      <vt:lpstr>Accommodation </vt:lpstr>
      <vt:lpstr>Ch. 3, Section 3 </vt:lpstr>
      <vt:lpstr>Ch. 4, Section 4  </vt:lpstr>
      <vt:lpstr>Ch. 3, Section 4 </vt:lpstr>
      <vt:lpstr>PowerPoint Presentation</vt:lpstr>
      <vt:lpstr>Ch. 3, Section 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Sociology Test 1 Study Guide</dc:title>
  <dc:creator>Kaitlyn McCombe</dc:creator>
  <cp:lastModifiedBy>Windows User</cp:lastModifiedBy>
  <cp:revision>18</cp:revision>
  <dcterms:created xsi:type="dcterms:W3CDTF">2018-03-05T20:42:17Z</dcterms:created>
  <dcterms:modified xsi:type="dcterms:W3CDTF">2018-03-06T12:51:35Z</dcterms:modified>
</cp:coreProperties>
</file>