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BCF9-CC27-4839-85EA-4517E14BEF5B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E5C5-1A60-403A-9FBD-E62D932CB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62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BCF9-CC27-4839-85EA-4517E14BEF5B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E5C5-1A60-403A-9FBD-E62D932CB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07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BCF9-CC27-4839-85EA-4517E14BEF5B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E5C5-1A60-403A-9FBD-E62D932CB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0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BCF9-CC27-4839-85EA-4517E14BEF5B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E5C5-1A60-403A-9FBD-E62D932CB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6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BCF9-CC27-4839-85EA-4517E14BEF5B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E5C5-1A60-403A-9FBD-E62D932CB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84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BCF9-CC27-4839-85EA-4517E14BEF5B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E5C5-1A60-403A-9FBD-E62D932CB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910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BCF9-CC27-4839-85EA-4517E14BEF5B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E5C5-1A60-403A-9FBD-E62D932CB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407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BCF9-CC27-4839-85EA-4517E14BEF5B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E5C5-1A60-403A-9FBD-E62D932CB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6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BCF9-CC27-4839-85EA-4517E14BEF5B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E5C5-1A60-403A-9FBD-E62D932CB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8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BCF9-CC27-4839-85EA-4517E14BEF5B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E5C5-1A60-403A-9FBD-E62D932CB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967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BCF9-CC27-4839-85EA-4517E14BEF5B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E5C5-1A60-403A-9FBD-E62D932CB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3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DBCF9-CC27-4839-85EA-4517E14BEF5B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FE5C5-1A60-403A-9FBD-E62D932CB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021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8D013A-4CF1-4775-A9D0-63CC40B24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510" y="985366"/>
            <a:ext cx="7886700" cy="4351338"/>
          </a:xfrm>
        </p:spPr>
        <p:txBody>
          <a:bodyPr>
            <a:normAutofit fontScale="92500"/>
          </a:bodyPr>
          <a:lstStyle/>
          <a:p>
            <a:r>
              <a:rPr lang="en-US" sz="8000" b="1" dirty="0"/>
              <a:t>Test retake: Tomorrow, March 20</a:t>
            </a:r>
            <a:r>
              <a:rPr lang="en-US" sz="8000" b="1" baseline="30000" dirty="0"/>
              <a:t>th</a:t>
            </a:r>
            <a:r>
              <a:rPr lang="en-US" sz="8000" b="1" dirty="0"/>
              <a:t> after school</a:t>
            </a:r>
          </a:p>
        </p:txBody>
      </p:sp>
    </p:spTree>
    <p:extLst>
      <p:ext uri="{BB962C8B-B14F-4D97-AF65-F5344CB8AC3E}">
        <p14:creationId xmlns:p14="http://schemas.microsoft.com/office/powerpoint/2010/main" val="70141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57BDED-BDBA-45EA-B202-12142F51D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803" y="442595"/>
            <a:ext cx="7886700" cy="6152515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/>
              <a:t>Findings in the study also found that dating was typically only limited to those in fraternities and sororities </a:t>
            </a:r>
          </a:p>
          <a:p>
            <a:r>
              <a:rPr lang="en-US" sz="3600" b="1" dirty="0"/>
              <a:t>Those in fraternities and sororities dated those who were of similar social status</a:t>
            </a:r>
          </a:p>
          <a:p>
            <a:r>
              <a:rPr lang="en-US" sz="3600" b="1" dirty="0"/>
              <a:t>This means those in what was considered the best fraternity dated members of the best sorority. </a:t>
            </a:r>
          </a:p>
          <a:p>
            <a:r>
              <a:rPr lang="en-US" sz="3600" b="1" dirty="0"/>
              <a:t>Those in the “worst” fraternities and sororities dated one another as well </a:t>
            </a:r>
          </a:p>
          <a:p>
            <a:r>
              <a:rPr lang="en-US" sz="3600" b="1" dirty="0"/>
              <a:t>Women ranked looks, money, clothes, cars and dancing ability as desirable traits </a:t>
            </a:r>
          </a:p>
        </p:txBody>
      </p:sp>
    </p:spTree>
    <p:extLst>
      <p:ext uri="{BB962C8B-B14F-4D97-AF65-F5344CB8AC3E}">
        <p14:creationId xmlns:p14="http://schemas.microsoft.com/office/powerpoint/2010/main" val="196492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2BE640-4CC5-4844-B42F-F76A06445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14045"/>
            <a:ext cx="7886700" cy="5866765"/>
          </a:xfrm>
        </p:spPr>
        <p:txBody>
          <a:bodyPr>
            <a:normAutofit fontScale="92500" lnSpcReduction="10000"/>
          </a:bodyPr>
          <a:lstStyle/>
          <a:p>
            <a:r>
              <a:rPr lang="en-US" sz="4000" b="1" dirty="0"/>
              <a:t>Later research tended to challenge the study’s findings</a:t>
            </a:r>
          </a:p>
          <a:p>
            <a:r>
              <a:rPr lang="en-US" sz="4000" b="1" dirty="0"/>
              <a:t>Yes, people valued the casual aspect of dating and considered a form of entertainment</a:t>
            </a:r>
          </a:p>
          <a:p>
            <a:r>
              <a:rPr lang="en-US" sz="4000" b="1" dirty="0"/>
              <a:t>However, people also valued character and personality</a:t>
            </a:r>
          </a:p>
          <a:p>
            <a:r>
              <a:rPr lang="en-US" sz="4000" b="1" dirty="0"/>
              <a:t>A lot of the attributes of a partner for casual dating and attributes of a good spouse tended to overlap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9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A3827A-2F0B-4E84-B240-E621E8E45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172085"/>
            <a:ext cx="7886700" cy="1325563"/>
          </a:xfrm>
        </p:spPr>
        <p:txBody>
          <a:bodyPr/>
          <a:lstStyle/>
          <a:p>
            <a:r>
              <a:rPr lang="en-US" dirty="0"/>
              <a:t>Functions of Dating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4C0F78-8170-4309-AF86-A6FA6A0BD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48385"/>
            <a:ext cx="7886700" cy="5592445"/>
          </a:xfrm>
        </p:spPr>
        <p:txBody>
          <a:bodyPr>
            <a:normAutofit fontScale="92500"/>
          </a:bodyPr>
          <a:lstStyle/>
          <a:p>
            <a:r>
              <a:rPr lang="en-US" sz="3600" b="1" dirty="0"/>
              <a:t>There are several functions dating serves:</a:t>
            </a:r>
          </a:p>
          <a:p>
            <a:r>
              <a:rPr lang="en-US" sz="3600" b="1" dirty="0"/>
              <a:t>It is a form of entertainment. </a:t>
            </a:r>
          </a:p>
          <a:p>
            <a:pPr lvl="1"/>
            <a:r>
              <a:rPr lang="en-US" sz="3200" b="1" dirty="0"/>
              <a:t>It allows people to go out and have fun</a:t>
            </a:r>
          </a:p>
          <a:p>
            <a:r>
              <a:rPr lang="en-US" sz="3600" b="1" dirty="0"/>
              <a:t>It is a form of socialization. </a:t>
            </a:r>
          </a:p>
          <a:p>
            <a:pPr lvl="1"/>
            <a:r>
              <a:rPr lang="en-US" sz="3200" b="1" dirty="0"/>
              <a:t>It teaches people how to behave in social situations </a:t>
            </a:r>
          </a:p>
          <a:p>
            <a:r>
              <a:rPr lang="en-US" sz="3600" b="1" dirty="0"/>
              <a:t>It fulfills basic psychological needs </a:t>
            </a:r>
          </a:p>
          <a:p>
            <a:pPr lvl="1"/>
            <a:r>
              <a:rPr lang="en-US" sz="3200" b="1" dirty="0"/>
              <a:t>These include things like conversation, companionship and understanding </a:t>
            </a:r>
          </a:p>
          <a:p>
            <a:r>
              <a:rPr lang="en-US" sz="3600" b="1" dirty="0"/>
              <a:t>Dating helps people attain status </a:t>
            </a:r>
          </a:p>
        </p:txBody>
      </p:sp>
    </p:spTree>
    <p:extLst>
      <p:ext uri="{BB962C8B-B14F-4D97-AF65-F5344CB8AC3E}">
        <p14:creationId xmlns:p14="http://schemas.microsoft.com/office/powerpoint/2010/main" val="158151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8BF7DA-81B9-4732-A700-1751C9692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210186"/>
            <a:ext cx="7886700" cy="1325563"/>
          </a:xfrm>
        </p:spPr>
        <p:txBody>
          <a:bodyPr/>
          <a:lstStyle/>
          <a:p>
            <a:r>
              <a:rPr lang="en-US" dirty="0"/>
              <a:t>Dating Patterns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F079D3-0CB3-4DD1-95C0-679C61D1A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54074"/>
            <a:ext cx="7886700" cy="6095366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These can also be considered on a continuum as well </a:t>
            </a:r>
          </a:p>
          <a:p>
            <a:pPr marL="0" indent="0" algn="ctr">
              <a:buNone/>
            </a:pPr>
            <a:r>
              <a:rPr lang="en-US" b="1" u="sng" dirty="0"/>
              <a:t>Traditional Dating patterns</a:t>
            </a:r>
          </a:p>
          <a:p>
            <a:r>
              <a:rPr lang="en-US" b="1" dirty="0"/>
              <a:t>Typically found in small towns </a:t>
            </a:r>
          </a:p>
          <a:p>
            <a:r>
              <a:rPr lang="en-US" b="1" dirty="0"/>
              <a:t>Dating patterns similar to those of the 40’s and 50’s </a:t>
            </a:r>
          </a:p>
          <a:p>
            <a:r>
              <a:rPr lang="en-US" b="1" dirty="0"/>
              <a:t>Responsibility fell on the man </a:t>
            </a:r>
          </a:p>
          <a:p>
            <a:r>
              <a:rPr lang="en-US" b="1" dirty="0"/>
              <a:t>Both parties knew what was expected of them </a:t>
            </a:r>
          </a:p>
          <a:p>
            <a:r>
              <a:rPr lang="en-US" b="1" dirty="0"/>
              <a:t>Peer pressure guided conformity to the rules </a:t>
            </a:r>
          </a:p>
          <a:p>
            <a:r>
              <a:rPr lang="en-US" b="1" dirty="0"/>
              <a:t>Example: Wednesday is the typical day to ask a girl on a date for Saturday. If a boy asked on a Thursday, the girl would typically reject him</a:t>
            </a:r>
          </a:p>
          <a:p>
            <a:r>
              <a:rPr lang="en-US" b="1" dirty="0"/>
              <a:t>If a girl accepted a date on a Thursday, she was basically accepting the fact that she was not the boy’s first choice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93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54F25E-C558-48C0-82F9-FBB0E5233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658" y="-332105"/>
            <a:ext cx="7886700" cy="1325563"/>
          </a:xfrm>
        </p:spPr>
        <p:txBody>
          <a:bodyPr/>
          <a:lstStyle/>
          <a:p>
            <a:r>
              <a:rPr lang="en-US" dirty="0"/>
              <a:t>Traditional Dating Patterns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0B6350-AB39-43F7-B4DD-EF099530C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643" y="762635"/>
            <a:ext cx="7886700" cy="5889625"/>
          </a:xfrm>
        </p:spPr>
        <p:txBody>
          <a:bodyPr>
            <a:normAutofit fontScale="77500" lnSpcReduction="20000"/>
          </a:bodyPr>
          <a:lstStyle/>
          <a:p>
            <a:r>
              <a:rPr lang="en-US" sz="3600" b="1" dirty="0"/>
              <a:t>Dating was so expected that if a young person did not have a date for Saturday night, they would hide in their room in shame </a:t>
            </a:r>
          </a:p>
          <a:p>
            <a:r>
              <a:rPr lang="en-US" sz="3600" b="1" dirty="0"/>
              <a:t>Typically the activity of the date was something like a movie or sporting event. This made it so that if the two did not click, they could focus on the activity instead </a:t>
            </a:r>
          </a:p>
          <a:p>
            <a:r>
              <a:rPr lang="en-US" sz="3600" b="1" dirty="0"/>
              <a:t>If the couple continued to date, they would be “going steady”.</a:t>
            </a:r>
          </a:p>
          <a:p>
            <a:r>
              <a:rPr lang="en-US" sz="3600" b="1" dirty="0"/>
              <a:t>The boy usually gave the girl something to identify that she was his girlfriend. These were things like a class ring or a varsity jacket </a:t>
            </a:r>
          </a:p>
          <a:p>
            <a:r>
              <a:rPr lang="en-US" sz="3600" b="1" dirty="0"/>
              <a:t>These couples were not expected to get married and could break up at any time </a:t>
            </a:r>
          </a:p>
        </p:txBody>
      </p:sp>
    </p:spTree>
    <p:extLst>
      <p:ext uri="{BB962C8B-B14F-4D97-AF65-F5344CB8AC3E}">
        <p14:creationId xmlns:p14="http://schemas.microsoft.com/office/powerpoint/2010/main" val="144855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FB5C3D-11DE-4AB2-BCB8-6E551F9D7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320675"/>
            <a:ext cx="7886700" cy="1325563"/>
          </a:xfrm>
        </p:spPr>
        <p:txBody>
          <a:bodyPr/>
          <a:lstStyle/>
          <a:p>
            <a:r>
              <a:rPr lang="en-US" dirty="0"/>
              <a:t>Contemporary Dating Patterns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214265-456E-40A7-BC84-D342ADDB0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22654"/>
            <a:ext cx="7886700" cy="568388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Dating today isn’t as strict as it was in the past </a:t>
            </a:r>
          </a:p>
          <a:p>
            <a:r>
              <a:rPr lang="en-US" b="1" dirty="0"/>
              <a:t>Modern dating started in the 1960’s </a:t>
            </a:r>
          </a:p>
          <a:p>
            <a:r>
              <a:rPr lang="en-US" b="1" dirty="0"/>
              <a:t>Today men and women can interact informally with no expectation of dating </a:t>
            </a:r>
          </a:p>
          <a:p>
            <a:r>
              <a:rPr lang="en-US" b="1" dirty="0"/>
              <a:t>Dating is much more equal since both men and women can initiate a date </a:t>
            </a:r>
          </a:p>
          <a:p>
            <a:r>
              <a:rPr lang="en-US" b="1" dirty="0"/>
              <a:t>This is a huge contrast to traditional dating </a:t>
            </a:r>
          </a:p>
          <a:p>
            <a:r>
              <a:rPr lang="en-US" b="1" dirty="0"/>
              <a:t>With traditional dating, the man had to basically “sell himself” to the woman </a:t>
            </a:r>
          </a:p>
          <a:p>
            <a:r>
              <a:rPr lang="en-US" b="1" dirty="0"/>
              <a:t>Today, that is not needed </a:t>
            </a:r>
          </a:p>
          <a:p>
            <a:r>
              <a:rPr lang="en-US" b="1" dirty="0"/>
              <a:t>The world today and all the technology available gives teens more freedom than ever before </a:t>
            </a:r>
          </a:p>
        </p:txBody>
      </p:sp>
    </p:spTree>
    <p:extLst>
      <p:ext uri="{BB962C8B-B14F-4D97-AF65-F5344CB8AC3E}">
        <p14:creationId xmlns:p14="http://schemas.microsoft.com/office/powerpoint/2010/main" val="318431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5FC30F-FBC3-4D86-B027-453B993D9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377825"/>
            <a:ext cx="7886700" cy="1325563"/>
          </a:xfrm>
        </p:spPr>
        <p:txBody>
          <a:bodyPr/>
          <a:lstStyle/>
          <a:p>
            <a:r>
              <a:rPr lang="en-US" dirty="0"/>
              <a:t>Amish Dating Patterns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FBF8D5-6C30-49E4-9D32-C51C3A653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59764"/>
            <a:ext cx="7886700" cy="5992496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The lives of Amish teens are completely different from most teenagers in the U.S. </a:t>
            </a:r>
          </a:p>
          <a:p>
            <a:r>
              <a:rPr lang="en-US" b="1" dirty="0"/>
              <a:t>However, despite all the things they have no access to, the Amish date just like high school students </a:t>
            </a:r>
          </a:p>
          <a:p>
            <a:r>
              <a:rPr lang="en-US" b="1" dirty="0"/>
              <a:t>Amish begin to date around 16 </a:t>
            </a:r>
          </a:p>
          <a:p>
            <a:r>
              <a:rPr lang="en-US" b="1" dirty="0"/>
              <a:t>They will typically receive a “courting buggy”, a horse drawn carriage </a:t>
            </a:r>
          </a:p>
          <a:p>
            <a:r>
              <a:rPr lang="en-US" b="1" dirty="0"/>
              <a:t>Formal events are primarily where Amish teens hang out </a:t>
            </a:r>
          </a:p>
          <a:p>
            <a:r>
              <a:rPr lang="en-US" b="1" dirty="0"/>
              <a:t>These are things like weddings, picnics, barn raisings </a:t>
            </a:r>
          </a:p>
          <a:p>
            <a:r>
              <a:rPr lang="en-US" b="1" dirty="0"/>
              <a:t>At events, men sit on side and women on another and they will talk and sing hymns</a:t>
            </a:r>
          </a:p>
          <a:p>
            <a:r>
              <a:rPr lang="en-US" b="1" dirty="0"/>
              <a:t>After this, they will get to mingle with one another. This ends up with the teens pairing off </a:t>
            </a:r>
          </a:p>
          <a:p>
            <a:r>
              <a:rPr lang="en-US" b="1" dirty="0"/>
              <a:t>An Amish boy will offer to take the girl home in his buggy </a:t>
            </a:r>
          </a:p>
        </p:txBody>
      </p:sp>
    </p:spTree>
    <p:extLst>
      <p:ext uri="{BB962C8B-B14F-4D97-AF65-F5344CB8AC3E}">
        <p14:creationId xmlns:p14="http://schemas.microsoft.com/office/powerpoint/2010/main" val="407282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C0B84F-A9D1-40AB-B53E-1A726A490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320675"/>
            <a:ext cx="7886700" cy="1325563"/>
          </a:xfrm>
        </p:spPr>
        <p:txBody>
          <a:bodyPr/>
          <a:lstStyle/>
          <a:p>
            <a:r>
              <a:rPr lang="en-US" dirty="0"/>
              <a:t>Amish Dating Patterns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78ADAD-D862-4BAB-B102-1F76E2A6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808355"/>
            <a:ext cx="7886700" cy="5535295"/>
          </a:xfrm>
        </p:spPr>
        <p:txBody>
          <a:bodyPr>
            <a:normAutofit fontScale="92500"/>
          </a:bodyPr>
          <a:lstStyle/>
          <a:p>
            <a:r>
              <a:rPr lang="en-US" sz="4000" b="1" dirty="0"/>
              <a:t>If/when the couple decides to date, they usually will not tell anyone </a:t>
            </a:r>
          </a:p>
          <a:p>
            <a:r>
              <a:rPr lang="en-US" sz="4000" b="1" dirty="0"/>
              <a:t>They will go on dates every week or every other week</a:t>
            </a:r>
          </a:p>
          <a:p>
            <a:r>
              <a:rPr lang="en-US" sz="4000" b="1" dirty="0"/>
              <a:t>When they decide to get married, only then will they tell everyone </a:t>
            </a:r>
          </a:p>
          <a:p>
            <a:r>
              <a:rPr lang="en-US" sz="4000" b="1" dirty="0"/>
              <a:t>The Amish do not believe in divorce so because of that dating is taken very seriously </a:t>
            </a:r>
          </a:p>
        </p:txBody>
      </p:sp>
    </p:spTree>
    <p:extLst>
      <p:ext uri="{BB962C8B-B14F-4D97-AF65-F5344CB8AC3E}">
        <p14:creationId xmlns:p14="http://schemas.microsoft.com/office/powerpoint/2010/main" val="332383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11275"/>
            <a:ext cx="7886700" cy="4351338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On a sheet of loose leaf, answer questions 1-7 on page 120. You will be turning these in tomorrow for points.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30155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F96CFB-9A77-4211-9241-9266DC5DD7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Ch. 4, Section 2: Teenagers and Dating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B4955C8-E7CD-4CC5-A63C-27C547C9C9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6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FEB3B7-27DB-4A63-89CE-E64979AF3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240665"/>
            <a:ext cx="7886700" cy="1325563"/>
          </a:xfrm>
        </p:spPr>
        <p:txBody>
          <a:bodyPr/>
          <a:lstStyle/>
          <a:p>
            <a:r>
              <a:rPr lang="en-US" dirty="0"/>
              <a:t>Dating And Courtship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6FC319-52DC-402F-BE4D-BD95704F8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4085"/>
            <a:ext cx="7886700" cy="5649595"/>
          </a:xfrm>
        </p:spPr>
        <p:txBody>
          <a:bodyPr>
            <a:normAutofit fontScale="85000" lnSpcReduction="20000"/>
          </a:bodyPr>
          <a:lstStyle/>
          <a:p>
            <a:r>
              <a:rPr lang="en-US" sz="3200" b="1" dirty="0"/>
              <a:t>Many Americans are familiar with dating, however, dating is not a universal thing</a:t>
            </a:r>
          </a:p>
          <a:p>
            <a:r>
              <a:rPr lang="en-US" sz="3200" b="1" dirty="0"/>
              <a:t>Dating: The meeting of people as a romantic engagement </a:t>
            </a:r>
          </a:p>
          <a:p>
            <a:r>
              <a:rPr lang="en-US" sz="3200" b="1" dirty="0"/>
              <a:t>Most common in places where people are free to choose their own partners </a:t>
            </a:r>
          </a:p>
          <a:p>
            <a:r>
              <a:rPr lang="en-US" sz="3200" b="1" dirty="0"/>
              <a:t>Some societies do not allow dating and instead, enforce marriages that are arranged by parents</a:t>
            </a:r>
          </a:p>
          <a:p>
            <a:r>
              <a:rPr lang="en-US" sz="3200" b="1" dirty="0"/>
              <a:t>Dating is relatively new for Americans </a:t>
            </a:r>
          </a:p>
          <a:p>
            <a:r>
              <a:rPr lang="en-US" sz="3200" b="1" dirty="0"/>
              <a:t>Most of history shows that courtship was primarily the way young people interested in marriage interacted </a:t>
            </a:r>
          </a:p>
          <a:p>
            <a:r>
              <a:rPr lang="en-US" sz="3200" b="1" dirty="0"/>
              <a:t>Courtship: Different from dating because its sole purpose is marriage </a:t>
            </a:r>
          </a:p>
        </p:txBody>
      </p:sp>
    </p:spTree>
    <p:extLst>
      <p:ext uri="{BB962C8B-B14F-4D97-AF65-F5344CB8AC3E}">
        <p14:creationId xmlns:p14="http://schemas.microsoft.com/office/powerpoint/2010/main" val="394061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555033-DB17-4FAB-900D-46FDFA8A0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343535"/>
            <a:ext cx="7886700" cy="1325563"/>
          </a:xfrm>
        </p:spPr>
        <p:txBody>
          <a:bodyPr/>
          <a:lstStyle/>
          <a:p>
            <a:r>
              <a:rPr lang="en-US" dirty="0"/>
              <a:t>Dating And Courtship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12014D-B1EB-412A-B046-2EACE5424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88364"/>
            <a:ext cx="7886700" cy="5615305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Dating did not emerge until after WWI </a:t>
            </a:r>
          </a:p>
          <a:p>
            <a:r>
              <a:rPr lang="en-US" b="1" dirty="0"/>
              <a:t>Dating’s main purpose is entertainment and amusement </a:t>
            </a:r>
          </a:p>
          <a:p>
            <a:r>
              <a:rPr lang="en-US" b="1" dirty="0"/>
              <a:t>In modern America, most people meet their eventual spouse through dating </a:t>
            </a:r>
          </a:p>
          <a:p>
            <a:r>
              <a:rPr lang="en-US" b="1" dirty="0"/>
              <a:t>The process of dating is a continuum </a:t>
            </a:r>
          </a:p>
          <a:p>
            <a:r>
              <a:rPr lang="en-US" b="1" dirty="0"/>
              <a:t>Continuum: A coherent whole characterized as a collection, sequence or progression </a:t>
            </a:r>
          </a:p>
          <a:p>
            <a:r>
              <a:rPr lang="en-US" b="1" dirty="0"/>
              <a:t>Steps to the continuum of dating: </a:t>
            </a:r>
          </a:p>
          <a:p>
            <a:r>
              <a:rPr lang="en-US" b="1" dirty="0" smtClean="0"/>
              <a:t>1. Casual </a:t>
            </a:r>
            <a:r>
              <a:rPr lang="en-US" b="1" dirty="0"/>
              <a:t>dating </a:t>
            </a:r>
          </a:p>
          <a:p>
            <a:r>
              <a:rPr lang="en-US" b="1" dirty="0" smtClean="0"/>
              <a:t>2. Steady </a:t>
            </a:r>
            <a:r>
              <a:rPr lang="en-US" b="1" dirty="0"/>
              <a:t>dating </a:t>
            </a:r>
          </a:p>
          <a:p>
            <a:r>
              <a:rPr lang="en-US" b="1" dirty="0" smtClean="0"/>
              <a:t>3. Engagement </a:t>
            </a:r>
            <a:endParaRPr lang="en-US" b="1" dirty="0"/>
          </a:p>
          <a:p>
            <a:r>
              <a:rPr lang="en-US" b="1" dirty="0" smtClean="0"/>
              <a:t>4. Marriage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673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863A23-7312-4293-B8FD-65BF294BC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643" y="-286385"/>
            <a:ext cx="7886700" cy="1325563"/>
          </a:xfrm>
        </p:spPr>
        <p:txBody>
          <a:bodyPr/>
          <a:lstStyle/>
          <a:p>
            <a:r>
              <a:rPr lang="en-US" dirty="0"/>
              <a:t>Dating And Courtship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444C30-B339-410B-B5C0-846037D79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643" y="819785"/>
            <a:ext cx="7886700" cy="5501005"/>
          </a:xfrm>
        </p:spPr>
        <p:txBody>
          <a:bodyPr>
            <a:normAutofit fontScale="70000" lnSpcReduction="20000"/>
          </a:bodyPr>
          <a:lstStyle/>
          <a:p>
            <a:r>
              <a:rPr lang="en-US" sz="4300" b="1" dirty="0"/>
              <a:t>As people move throughout the steps of the continuum, the relationship gets more and more serious. The commitment to the relationship increases as well </a:t>
            </a:r>
          </a:p>
          <a:p>
            <a:r>
              <a:rPr lang="en-US" sz="4300" b="1" dirty="0"/>
              <a:t>Courtship prior to dating was a very strict process </a:t>
            </a:r>
          </a:p>
          <a:p>
            <a:r>
              <a:rPr lang="en-US" sz="4300" b="1" dirty="0"/>
              <a:t>A man had to meet with the parent’s of the woman and get their permission </a:t>
            </a:r>
          </a:p>
          <a:p>
            <a:r>
              <a:rPr lang="en-US" sz="4300" b="1" dirty="0"/>
              <a:t>Courtship always took place within the watchful eye of someone. The couple was never left alone </a:t>
            </a:r>
          </a:p>
          <a:p>
            <a:r>
              <a:rPr lang="en-US" sz="4300" b="1" dirty="0"/>
              <a:t>Marriage was always the end goal</a:t>
            </a:r>
          </a:p>
          <a:p>
            <a:r>
              <a:rPr lang="en-US" sz="4300" b="1" dirty="0"/>
              <a:t>Modern dating comes from this process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77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3F8BD7-7DBA-4E42-88BC-2119AD4C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309245"/>
            <a:ext cx="7886700" cy="1325563"/>
          </a:xfrm>
        </p:spPr>
        <p:txBody>
          <a:bodyPr/>
          <a:lstStyle/>
          <a:p>
            <a:r>
              <a:rPr lang="en-US" dirty="0"/>
              <a:t>The Emergence of Dating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D33491-A717-4331-9716-84FC60781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" y="592773"/>
            <a:ext cx="7886700" cy="5672455"/>
          </a:xfrm>
        </p:spPr>
        <p:txBody>
          <a:bodyPr>
            <a:noAutofit/>
          </a:bodyPr>
          <a:lstStyle/>
          <a:p>
            <a:r>
              <a:rPr lang="en-US" sz="3200" b="1" dirty="0"/>
              <a:t>Industrialization helped dating to emerge within America </a:t>
            </a:r>
          </a:p>
          <a:p>
            <a:r>
              <a:rPr lang="en-US" sz="3200" b="1" dirty="0"/>
              <a:t>Agriculture had primarily been the economy within the United States.</a:t>
            </a:r>
          </a:p>
          <a:p>
            <a:r>
              <a:rPr lang="en-US" sz="3200" b="1" dirty="0"/>
              <a:t>It played a huge role with courtship, as well as marriage   </a:t>
            </a:r>
          </a:p>
          <a:p>
            <a:r>
              <a:rPr lang="en-US" sz="3200" b="1" dirty="0"/>
              <a:t>This meant parents had a lot of say within their child’s marriage since most men of marrying age waited to get married until their parent’s transferred the land into their name </a:t>
            </a:r>
          </a:p>
          <a:p>
            <a:r>
              <a:rPr lang="en-US" sz="3200" b="1" dirty="0"/>
              <a:t>Throughout the Industrial Revolution, people moved away from their families to seek work</a:t>
            </a:r>
          </a:p>
          <a:p>
            <a:r>
              <a:rPr lang="en-US" sz="3200" b="1" dirty="0"/>
              <a:t>They were able to make their own money and as a result, they were less dependent on their parents </a:t>
            </a:r>
          </a:p>
        </p:txBody>
      </p:sp>
    </p:spTree>
    <p:extLst>
      <p:ext uri="{BB962C8B-B14F-4D97-AF65-F5344CB8AC3E}">
        <p14:creationId xmlns:p14="http://schemas.microsoft.com/office/powerpoint/2010/main" val="392942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4E9BB9-D078-4DF5-A50A-DAAA4B69F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98" y="171450"/>
            <a:ext cx="7886700" cy="6686550"/>
          </a:xfrm>
        </p:spPr>
        <p:txBody>
          <a:bodyPr>
            <a:noAutofit/>
          </a:bodyPr>
          <a:lstStyle/>
          <a:p>
            <a:r>
              <a:rPr lang="en-US" sz="4000" b="1" dirty="0"/>
              <a:t>Because of this newfound freedom young people had, modern dating as began to take form </a:t>
            </a:r>
          </a:p>
          <a:p>
            <a:r>
              <a:rPr lang="en-US" sz="4000" b="1" dirty="0"/>
              <a:t>Another event that helped modern dating form was the invention of free public secondary education </a:t>
            </a:r>
          </a:p>
          <a:p>
            <a:r>
              <a:rPr lang="en-US" sz="4000" b="1" dirty="0"/>
              <a:t>Public schools had both young men and young women, unlike private schools of the time </a:t>
            </a:r>
          </a:p>
          <a:p>
            <a:r>
              <a:rPr lang="en-US" sz="4000" b="1" dirty="0"/>
              <a:t>This allowed them to interact with one another  </a:t>
            </a:r>
          </a:p>
        </p:txBody>
      </p:sp>
    </p:spTree>
    <p:extLst>
      <p:ext uri="{BB962C8B-B14F-4D97-AF65-F5344CB8AC3E}">
        <p14:creationId xmlns:p14="http://schemas.microsoft.com/office/powerpoint/2010/main" val="292962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788AD2-B100-40F4-BA83-AA3D0482D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49897"/>
            <a:ext cx="7886700" cy="5958206"/>
          </a:xfrm>
        </p:spPr>
        <p:txBody>
          <a:bodyPr>
            <a:normAutofit fontScale="85000" lnSpcReduction="20000"/>
          </a:bodyPr>
          <a:lstStyle/>
          <a:p>
            <a:r>
              <a:rPr lang="en-US" sz="4000" b="1" dirty="0"/>
              <a:t>After WWI, many new developments helped dating to form.</a:t>
            </a:r>
          </a:p>
          <a:p>
            <a:r>
              <a:rPr lang="en-US" sz="4000" b="1" dirty="0"/>
              <a:t>Things like telephones and cars helped young people to feel even more free </a:t>
            </a:r>
          </a:p>
          <a:p>
            <a:r>
              <a:rPr lang="en-US" sz="4000" b="1" dirty="0"/>
              <a:t>The equality women experienced in the 1920’s helped them to enter the workforce and work side by side with men </a:t>
            </a:r>
          </a:p>
          <a:p>
            <a:r>
              <a:rPr lang="en-US" sz="4000" b="1" dirty="0"/>
              <a:t>This allowed much more interaction amongst single men and single women </a:t>
            </a:r>
          </a:p>
          <a:p>
            <a:r>
              <a:rPr lang="en-US" sz="4000" b="1" dirty="0"/>
              <a:t>Dating was turning out to be much more practical than courtship had been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15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BB1941-B0A4-488E-AE20-8846398CB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398463"/>
            <a:ext cx="7886700" cy="6061075"/>
          </a:xfrm>
        </p:spPr>
        <p:txBody>
          <a:bodyPr>
            <a:normAutofit fontScale="85000" lnSpcReduction="10000"/>
          </a:bodyPr>
          <a:lstStyle/>
          <a:p>
            <a:r>
              <a:rPr lang="en-US" sz="3600" b="1" dirty="0"/>
              <a:t>A study was done in the late 1920’s and early 1930’s on American dating patterns </a:t>
            </a:r>
          </a:p>
          <a:p>
            <a:r>
              <a:rPr lang="en-US" sz="3600" b="1" dirty="0"/>
              <a:t>It took place at Pennsylvania State University and studied the student’s dating habits </a:t>
            </a:r>
          </a:p>
          <a:p>
            <a:r>
              <a:rPr lang="en-US" sz="3600" b="1" dirty="0"/>
              <a:t>He found that casual dating was just something the students did for fun and that it typically did not lead to finding a spouse</a:t>
            </a:r>
          </a:p>
          <a:p>
            <a:r>
              <a:rPr lang="en-US" sz="3600" b="1" dirty="0"/>
              <a:t>He also found that people selected their partners based on things like: popularity, clothing and good looks </a:t>
            </a:r>
          </a:p>
          <a:p>
            <a:r>
              <a:rPr lang="en-US" sz="3600" b="1" dirty="0"/>
              <a:t>This was a contrast from courtship where honesty and dependability were valued  </a:t>
            </a:r>
          </a:p>
        </p:txBody>
      </p:sp>
    </p:spTree>
    <p:extLst>
      <p:ext uri="{BB962C8B-B14F-4D97-AF65-F5344CB8AC3E}">
        <p14:creationId xmlns:p14="http://schemas.microsoft.com/office/powerpoint/2010/main" val="16526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1276</Words>
  <Application>Microsoft Office PowerPoint</Application>
  <PresentationFormat>On-screen Show (4:3)</PresentationFormat>
  <Paragraphs>108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Ch. 4, Section 2: Teenagers and Dating </vt:lpstr>
      <vt:lpstr>Dating And Courtship </vt:lpstr>
      <vt:lpstr>Dating And Courtship </vt:lpstr>
      <vt:lpstr>Dating And Courtship </vt:lpstr>
      <vt:lpstr>The Emergence of Dating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Functions of Dating </vt:lpstr>
      <vt:lpstr>Dating Patterns </vt:lpstr>
      <vt:lpstr>Traditional Dating Patterns </vt:lpstr>
      <vt:lpstr>Contemporary Dating Patterns </vt:lpstr>
      <vt:lpstr>Amish Dating Patterns </vt:lpstr>
      <vt:lpstr>Amish Dating Patterns 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2018-03-19T12:10:23Z</dcterms:created>
  <dcterms:modified xsi:type="dcterms:W3CDTF">2018-03-19T12:10:44Z</dcterms:modified>
</cp:coreProperties>
</file>