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618C9-0FE7-4E79-9A0A-8B5D5E06A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8B1C0B-7500-4071-8DBD-9BFBDB437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D4417-76AB-4C43-8D9B-3DE4F57D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DE7FF-165D-4C6E-8C64-CF82E12CE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2021F-BE6B-4586-B360-9B885FC67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6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D6443-F5DF-44BA-A6F6-CE2F14830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E7656-8896-4089-B5F3-AE8BDA25B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20DAB-AE56-489D-9E83-FBFE877E0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E086D-1F8F-4BD1-9832-5D7520C4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52CA7-1593-431D-A6D6-5881F8DE4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9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049171-8F22-4A92-9A15-CC95023CB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33758-08DD-404C-AFC1-B178DE8C6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7EFEC-6D8C-4AC1-A6F3-289879CF2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D5175-0933-49FF-9C2D-7FEE2B8C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CCA16-66D6-48FE-B8E0-0E83964F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7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F0CD8-54AC-4563-B7CC-48C009597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0240A-FBA1-4E9F-B42F-71205D4B1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C9A90-17A3-4C44-BEA4-5223DE6A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D0C94-8B96-4DB8-885C-1A8D35EF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0F12D-47BA-4054-915A-D07FF03D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5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493B5-2FA3-4EE8-8B89-8F77896E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E9EB2-7EA5-4F92-BEBA-5CF45DC1F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03A5D-1E9D-4101-9FF1-54828EED0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7AA3-A870-444F-A44A-CE59DEE15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EB891-760D-4899-B037-E9D5267D2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5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79A9D-D99E-4F02-AFD5-0FDA5D6F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146B9-5EF8-44E0-BC0B-905B3E4FC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3833A-D3F4-4550-88E0-5A24C5827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28156-4A6F-4A50-9ED1-45E35847B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4BB02-E285-48D2-96B1-14B09AA2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B799C-E979-41E7-93AF-BA8E265EA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AA80-2347-49A4-B5D8-DE34DA6BC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12F22-AC3A-4F7C-A41B-4F5660D6F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2ABFB-D88E-483E-ACBF-541856484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EF45B-BEF2-434D-BED4-A90316F67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D97705-934C-40B4-BDDC-AD8F735EBF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D61E29-2280-4E4C-A4B5-3B1779220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3EB8BD-66E0-44BD-AC6F-A4D0C5D1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5C2661-1B01-40E6-8782-9C5353EE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4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263E-8FD5-4D3E-8E8C-E4AAF37EF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584A0-0E34-40DA-90C5-9CB5C31C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938927-A687-4549-9506-72B6FD1E9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54D839-66FF-4182-9765-4831C149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4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9450C-B4D9-44E3-A2AB-0AEC6B4D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292A97-E7B6-49BD-A281-C254B59E3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988E7-7929-495D-9E2A-A453D7043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3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8584A-ABAC-4203-AD0D-8B5FFC78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44ABD-18C5-4209-B0B9-D6C1866AB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A79A87-E98B-4F6F-BFD2-25BAC8451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A8D45-3B01-4856-9D4D-AE2E26374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5F6F4-DE03-4D31-8AD9-B9836222D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D6849-7397-440F-B03B-023CD962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7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24DEC-F602-425B-9E37-7FCF63EAC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15E52-0D1B-4C97-9D27-DBAFCFAE5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97A08-2657-4C48-9021-DADF51138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7CAFA-F1F4-43FB-9BA1-70E41EE36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80359-D792-4CF8-A05B-06ED2956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BCB56-4AF6-44A9-A35C-64FEE4B1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7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683C65-76A8-4C3C-94FE-DE6E69FE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65316-8BE8-4EC0-BCE2-C70A5DBF8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51083-F205-4C4D-9981-3F35B8550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3F5A-D3BF-4958-BE6B-07B0E621AB26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5B294-502B-4CBA-A784-61FDDCA73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83963-646C-4AD5-86ED-ECD056483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083B3-A8A4-4709-B376-7DCDE383D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8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0AD26-C40B-4560-8EED-0275FCDAA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" y="579754"/>
            <a:ext cx="10515600" cy="5809615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We are reviewing Ch. 17, Section 1 and Section 2 today and tomorrow. Section 3 on Wednesday. Thursday and Friday will be formatted a bit different. </a:t>
            </a:r>
          </a:p>
          <a:p>
            <a:r>
              <a:rPr lang="en-US" sz="4800" dirty="0"/>
              <a:t>Test is moved up to Wednesday, March 7</a:t>
            </a:r>
            <a:r>
              <a:rPr lang="en-US" sz="4800" baseline="30000" dirty="0"/>
              <a:t>th</a:t>
            </a:r>
            <a:r>
              <a:rPr lang="en-US" sz="4800" dirty="0"/>
              <a:t>!!!</a:t>
            </a:r>
          </a:p>
          <a:p>
            <a:r>
              <a:rPr lang="en-US" sz="4800" dirty="0"/>
              <a:t>Test Review will be Tuesday, March 6</a:t>
            </a:r>
            <a:r>
              <a:rPr lang="en-US" sz="4800" baseline="30000" dirty="0"/>
              <a:t>th</a:t>
            </a:r>
          </a:p>
          <a:p>
            <a:r>
              <a:rPr lang="en-US" sz="6000" baseline="30000" dirty="0"/>
              <a:t>Study guide will be passed out this Friday or Monday </a:t>
            </a:r>
          </a:p>
        </p:txBody>
      </p:sp>
    </p:spTree>
    <p:extLst>
      <p:ext uri="{BB962C8B-B14F-4D97-AF65-F5344CB8AC3E}">
        <p14:creationId xmlns:p14="http://schemas.microsoft.com/office/powerpoint/2010/main" val="842016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B750A-932F-4222-85DD-684DBC09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90" y="-320675"/>
            <a:ext cx="10515600" cy="1325563"/>
          </a:xfrm>
        </p:spPr>
        <p:txBody>
          <a:bodyPr/>
          <a:lstStyle/>
          <a:p>
            <a:r>
              <a:rPr lang="en-US" dirty="0"/>
              <a:t>A Production Miracle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948B-74D8-4238-87E2-98F7333E8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5504"/>
            <a:ext cx="10515600" cy="5695315"/>
          </a:xfrm>
        </p:spPr>
        <p:txBody>
          <a:bodyPr>
            <a:normAutofit lnSpcReduction="10000"/>
          </a:bodyPr>
          <a:lstStyle/>
          <a:p>
            <a:r>
              <a:rPr lang="en-US" sz="4400" dirty="0"/>
              <a:t>February 1942: Automobile production for private use vehicles ended. </a:t>
            </a:r>
          </a:p>
          <a:p>
            <a:r>
              <a:rPr lang="en-US" sz="4400" dirty="0"/>
              <a:t>After this was announced, it was only a matter of weeks before auto plants had been transformed into plants to produce tanks, planes, boats and command cars. </a:t>
            </a:r>
          </a:p>
          <a:p>
            <a:r>
              <a:rPr lang="en-US" sz="4400" dirty="0"/>
              <a:t>All over the country, other factories and plants turned in to places to produce goods for the war.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5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CFD0E-E7EB-4F86-BA0A-D20A3B42D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13056"/>
            <a:ext cx="10515600" cy="1325563"/>
          </a:xfrm>
        </p:spPr>
        <p:txBody>
          <a:bodyPr/>
          <a:lstStyle/>
          <a:p>
            <a:r>
              <a:rPr lang="en-US" dirty="0"/>
              <a:t>Labor’s Contribution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A5B5D-99FE-456A-83DF-0007F3C1B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190" y="762634"/>
            <a:ext cx="10515600" cy="5786755"/>
          </a:xfrm>
        </p:spPr>
        <p:txBody>
          <a:bodyPr>
            <a:normAutofit/>
          </a:bodyPr>
          <a:lstStyle/>
          <a:p>
            <a:r>
              <a:rPr lang="en-US" dirty="0"/>
              <a:t>Soon after the war began, it was apparent that there were not nearly enough workers to produce what was needed for the military and the rest of the country</a:t>
            </a:r>
          </a:p>
          <a:p>
            <a:r>
              <a:rPr lang="en-US" dirty="0"/>
              <a:t>By 1944, nearly 18 million workers were working to produce what was needed. This was more than 3 times as many as just 3 years prior. </a:t>
            </a:r>
          </a:p>
          <a:p>
            <a:r>
              <a:rPr lang="en-US" dirty="0"/>
              <a:t>6 million of the new workers were women. At first, it was thought women would not be able to last working in factories.</a:t>
            </a:r>
          </a:p>
          <a:p>
            <a:r>
              <a:rPr lang="en-US" dirty="0"/>
              <a:t>Women proved they could handle working with tools and working long hours in factories. </a:t>
            </a:r>
          </a:p>
          <a:p>
            <a:r>
              <a:rPr lang="en-US" dirty="0"/>
              <a:t>2 million women from minority groups were hired as well </a:t>
            </a:r>
          </a:p>
          <a:p>
            <a:r>
              <a:rPr lang="en-US" dirty="0"/>
              <a:t>Before the war, 75% of defense contractors refused to hire African Americans. Those that did hire them, only let them work menial jobs like janitors.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87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9284D-5F0D-4559-A71B-35B10EB2A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Labor’s 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D6C1A-33E5-4E76-AEC9-C98467E9B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A. Phillip Randolph: President and founder of the Brotherhood of Sleeping Car Porters</a:t>
            </a:r>
          </a:p>
          <a:p>
            <a:r>
              <a:rPr lang="en-US" dirty="0"/>
              <a:t>He was also the nation’s most respected African- American labor leader. He organized a march with the nation’s African Americans in D.C.</a:t>
            </a:r>
          </a:p>
          <a:p>
            <a:r>
              <a:rPr lang="en-US" dirty="0"/>
              <a:t>They wanted the right to work and to fight for the country alongside white men</a:t>
            </a:r>
          </a:p>
          <a:p>
            <a:r>
              <a:rPr lang="en-US" dirty="0"/>
              <a:t>Roosevelt and Randolph met and Randolph said he was bringing more than D.C. could handle </a:t>
            </a:r>
          </a:p>
          <a:p>
            <a:r>
              <a:rPr lang="en-US" dirty="0"/>
              <a:t>Roosevelt backed down and issued an executive order that allowed African Americans to participate just as white men were able 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0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44E5-82DD-4093-96D4-BDC1AEFB6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2105"/>
            <a:ext cx="10515600" cy="1325563"/>
          </a:xfrm>
        </p:spPr>
        <p:txBody>
          <a:bodyPr/>
          <a:lstStyle/>
          <a:p>
            <a:r>
              <a:rPr lang="en-US" dirty="0"/>
              <a:t>Mobilization Of Scientists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65311-E86C-4E6F-A8A5-A0B9FBCC8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751204"/>
            <a:ext cx="10515600" cy="5866765"/>
          </a:xfrm>
        </p:spPr>
        <p:txBody>
          <a:bodyPr>
            <a:normAutofit/>
          </a:bodyPr>
          <a:lstStyle/>
          <a:p>
            <a:r>
              <a:rPr lang="en-US" sz="3200" dirty="0"/>
              <a:t>1941: Roosevelt created the Office of Scientific Research and Development (OSRD) </a:t>
            </a:r>
          </a:p>
          <a:p>
            <a:r>
              <a:rPr lang="en-US" sz="3200" dirty="0"/>
              <a:t>This allowed scientists to be brought into the war effort. </a:t>
            </a:r>
          </a:p>
          <a:p>
            <a:r>
              <a:rPr lang="en-US" sz="3200" dirty="0"/>
              <a:t>OSRD: created new technologies in radar and sonar, submarines and new technology to fight insects.</a:t>
            </a:r>
          </a:p>
          <a:p>
            <a:r>
              <a:rPr lang="en-US" sz="3200" dirty="0"/>
              <a:t>DDT: A pesticide created to kill bugs. Allowed U.S soldiers to be free of lice, the first soldiers in history to do so.</a:t>
            </a:r>
          </a:p>
          <a:p>
            <a:r>
              <a:rPr lang="en-US" sz="3200" dirty="0"/>
              <a:t>OSRD: Created the first atomic bomb, initially thought it would take 3-5 years </a:t>
            </a:r>
          </a:p>
          <a:p>
            <a:r>
              <a:rPr lang="en-US" sz="3200" dirty="0"/>
              <a:t>Shortened the time</a:t>
            </a:r>
          </a:p>
          <a:p>
            <a:r>
              <a:rPr lang="en-US" sz="3200" dirty="0"/>
              <a:t>Development of bomb was called the Manhattan Project </a:t>
            </a:r>
          </a:p>
        </p:txBody>
      </p:sp>
    </p:spTree>
    <p:extLst>
      <p:ext uri="{BB962C8B-B14F-4D97-AF65-F5344CB8AC3E}">
        <p14:creationId xmlns:p14="http://schemas.microsoft.com/office/powerpoint/2010/main" val="4103194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688F8-2072-4F81-8F55-47373B40A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820" y="-263525"/>
            <a:ext cx="10515600" cy="1325563"/>
          </a:xfrm>
        </p:spPr>
        <p:txBody>
          <a:bodyPr/>
          <a:lstStyle/>
          <a:p>
            <a:r>
              <a:rPr lang="en-US" dirty="0"/>
              <a:t>The Federal Government Takes Control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24877-E2F6-438D-AE61-530CE9869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062038"/>
            <a:ext cx="10515600" cy="56930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Fewer consumer products were available due to the war effort </a:t>
            </a:r>
          </a:p>
          <a:p>
            <a:r>
              <a:rPr lang="en-US" dirty="0"/>
              <a:t>Factory production was primarily towards the war effort</a:t>
            </a:r>
          </a:p>
          <a:p>
            <a:r>
              <a:rPr lang="en-US" dirty="0"/>
              <a:t>Prices of goods for purchase went up due to less being produced for consumers </a:t>
            </a:r>
          </a:p>
          <a:p>
            <a:r>
              <a:rPr lang="en-US" dirty="0"/>
              <a:t>Roosevelt created the Office of Price Administration(OPA). </a:t>
            </a:r>
          </a:p>
          <a:p>
            <a:r>
              <a:rPr lang="en-US" dirty="0"/>
              <a:t>OPA fought inflation by freezing prices on goods </a:t>
            </a:r>
          </a:p>
          <a:p>
            <a:r>
              <a:rPr lang="en-US" dirty="0"/>
              <a:t>Congress raised income tax rates and extended the tax to millions of people </a:t>
            </a:r>
          </a:p>
          <a:p>
            <a:r>
              <a:rPr lang="en-US" dirty="0"/>
              <a:t>Higher taxes reduced consumer demand on scarce goods because consumers had less money to spend </a:t>
            </a:r>
          </a:p>
          <a:p>
            <a:r>
              <a:rPr lang="en-US" dirty="0"/>
              <a:t>Government encouraged people to buy war bonds </a:t>
            </a:r>
          </a:p>
          <a:p>
            <a:r>
              <a:rPr lang="en-US" dirty="0"/>
              <a:t>The government needed to ensure that the armed forces and war industries received resources they needed to win war </a:t>
            </a:r>
          </a:p>
        </p:txBody>
      </p:sp>
    </p:spTree>
    <p:extLst>
      <p:ext uri="{BB962C8B-B14F-4D97-AF65-F5344CB8AC3E}">
        <p14:creationId xmlns:p14="http://schemas.microsoft.com/office/powerpoint/2010/main" val="3311750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A0AC4-887C-4B3B-8727-CD5ECA149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9148"/>
            <a:ext cx="10515600" cy="5704522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The War Production Board (WPB) assumed the responsibility to ensure everyone got what they needed to win the war </a:t>
            </a:r>
          </a:p>
          <a:p>
            <a:r>
              <a:rPr lang="en-US" sz="3600" dirty="0"/>
              <a:t>They decided which companies would convert from peacetime industries to war time industries </a:t>
            </a:r>
          </a:p>
          <a:p>
            <a:r>
              <a:rPr lang="en-US" sz="3600" dirty="0"/>
              <a:t>They also organized nationwide drives to collect things like scrap tin cans, paper, rags and cooking fat. </a:t>
            </a:r>
          </a:p>
          <a:p>
            <a:r>
              <a:rPr lang="en-US" sz="3600" dirty="0"/>
              <a:t>These were able to be used for wartime products </a:t>
            </a:r>
          </a:p>
          <a:p>
            <a:r>
              <a:rPr lang="en-US" sz="3600" dirty="0"/>
              <a:t>Children would participate in these drives as well </a:t>
            </a:r>
          </a:p>
          <a:p>
            <a:r>
              <a:rPr lang="en-US" sz="3600" dirty="0"/>
              <a:t>In Chicago, children were able to collect 36 million pounds of old paper over the course of five months.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8E8D2F9-8BB5-4672-BD03-AAA406CC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860" y="-297815"/>
            <a:ext cx="10515600" cy="1325563"/>
          </a:xfrm>
        </p:spPr>
        <p:txBody>
          <a:bodyPr/>
          <a:lstStyle/>
          <a:p>
            <a:r>
              <a:rPr lang="en-US" dirty="0"/>
              <a:t>The Federal Government Takes Control </a:t>
            </a:r>
          </a:p>
        </p:txBody>
      </p:sp>
    </p:spTree>
    <p:extLst>
      <p:ext uri="{BB962C8B-B14F-4D97-AF65-F5344CB8AC3E}">
        <p14:creationId xmlns:p14="http://schemas.microsoft.com/office/powerpoint/2010/main" val="4029885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910E1-B96A-4023-88AD-A8210F10B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289877"/>
            <a:ext cx="10515600" cy="6278245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Rationing: Establishing fixed allotments of goods deemed essential under the military </a:t>
            </a:r>
          </a:p>
          <a:p>
            <a:r>
              <a:rPr lang="en-US" sz="3200" dirty="0"/>
              <a:t>Each household would receive a booklet that allowed them to buy a certain number of products like meat, shoes, sugar, coffee and gasoline. </a:t>
            </a:r>
          </a:p>
          <a:p>
            <a:r>
              <a:rPr lang="en-US" sz="3200" dirty="0"/>
              <a:t>Gas rationing was probably the hardest for people to abide by </a:t>
            </a:r>
          </a:p>
          <a:p>
            <a:r>
              <a:rPr lang="en-US" sz="3200" dirty="0"/>
              <a:t>Most Americans accepted rationing as doing their part for the war </a:t>
            </a:r>
          </a:p>
          <a:p>
            <a:r>
              <a:rPr lang="en-US" sz="3200" dirty="0"/>
              <a:t>Families did what they could to abide by the rationing </a:t>
            </a:r>
          </a:p>
          <a:p>
            <a:r>
              <a:rPr lang="en-US" sz="3200" dirty="0"/>
              <a:t>However, some people would cheat the rationing by hoarding goods or purchasing through the black market. This allowed people to buy goods that were rationed at extremely inflated prices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1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5DF7F8-E324-4E33-9E22-6045351569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21634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80F5CF-058E-440A-8563-83448ECE3611}"/>
              </a:ext>
            </a:extLst>
          </p:cNvPr>
          <p:cNvSpPr txBox="1"/>
          <p:nvPr/>
        </p:nvSpPr>
        <p:spPr>
          <a:xfrm>
            <a:off x="1382133" y="1770141"/>
            <a:ext cx="73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1.)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4408CA-8EA4-4780-BE90-0D3A2695550C}"/>
              </a:ext>
            </a:extLst>
          </p:cNvPr>
          <p:cNvSpPr txBox="1"/>
          <p:nvPr/>
        </p:nvSpPr>
        <p:spPr>
          <a:xfrm>
            <a:off x="1950346" y="1722876"/>
            <a:ext cx="243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Monday 2-26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1A76CB-E795-4D6C-A938-284FA358D6E7}"/>
              </a:ext>
            </a:extLst>
          </p:cNvPr>
          <p:cNvSpPr txBox="1"/>
          <p:nvPr/>
        </p:nvSpPr>
        <p:spPr>
          <a:xfrm>
            <a:off x="1748032" y="2201972"/>
            <a:ext cx="6453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One thing I need to do to prepare for the test is…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1D701F-03DA-43D7-8284-C006FB643FB6}"/>
              </a:ext>
            </a:extLst>
          </p:cNvPr>
          <p:cNvSpPr txBox="1"/>
          <p:nvPr/>
        </p:nvSpPr>
        <p:spPr>
          <a:xfrm>
            <a:off x="922697" y="399437"/>
            <a:ext cx="16506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Name </a:t>
            </a:r>
          </a:p>
          <a:p>
            <a:r>
              <a:rPr lang="en-US" sz="2000" b="1" dirty="0"/>
              <a:t>McCombe </a:t>
            </a:r>
          </a:p>
          <a:p>
            <a:r>
              <a:rPr lang="en-US" sz="2000" b="1" dirty="0"/>
              <a:t>Hour </a:t>
            </a:r>
          </a:p>
          <a:p>
            <a:r>
              <a:rPr lang="en-US" sz="2000" b="1" dirty="0"/>
              <a:t>Date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6CB01-030B-4DD2-A276-7AF0F97432F2}"/>
              </a:ext>
            </a:extLst>
          </p:cNvPr>
          <p:cNvSpPr txBox="1"/>
          <p:nvPr/>
        </p:nvSpPr>
        <p:spPr>
          <a:xfrm>
            <a:off x="2422566" y="105911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Bellwork</a:t>
            </a:r>
            <a:endParaRPr lang="en-US" sz="4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42A7B8-2D94-4A53-BACB-0A06DF051F7E}"/>
              </a:ext>
            </a:extLst>
          </p:cNvPr>
          <p:cNvSpPr txBox="1"/>
          <p:nvPr/>
        </p:nvSpPr>
        <p:spPr>
          <a:xfrm>
            <a:off x="8166264" y="1243780"/>
            <a:ext cx="3768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Week of 2-26 to 3-02</a:t>
            </a:r>
          </a:p>
        </p:txBody>
      </p:sp>
    </p:spTree>
    <p:extLst>
      <p:ext uri="{BB962C8B-B14F-4D97-AF65-F5344CB8AC3E}">
        <p14:creationId xmlns:p14="http://schemas.microsoft.com/office/powerpoint/2010/main" val="249713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BC83E-93E0-449A-9E7A-1C6EEDEF1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-244476"/>
            <a:ext cx="10515600" cy="1325563"/>
          </a:xfrm>
        </p:spPr>
        <p:txBody>
          <a:bodyPr/>
          <a:lstStyle/>
          <a:p>
            <a:r>
              <a:rPr lang="en-US" dirty="0"/>
              <a:t>Ch.17, Section 1: Mobilizing For Defense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D1E3A-F527-4943-A9E5-275012925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1086"/>
            <a:ext cx="10515600" cy="5285423"/>
          </a:xfrm>
        </p:spPr>
        <p:txBody>
          <a:bodyPr>
            <a:normAutofit/>
          </a:bodyPr>
          <a:lstStyle/>
          <a:p>
            <a:r>
              <a:rPr lang="en-US" sz="4400" dirty="0"/>
              <a:t>The Japanese expected that the attack on Pearl Harbor would make America pull back and not cause any conflict.</a:t>
            </a:r>
          </a:p>
          <a:p>
            <a:r>
              <a:rPr lang="en-US" sz="4400" dirty="0"/>
              <a:t>A Japanese paper said that the attack had caused America to “tremble in her shoes”</a:t>
            </a:r>
          </a:p>
          <a:p>
            <a:r>
              <a:rPr lang="en-US" sz="4400" dirty="0"/>
              <a:t>However, America was trembling with rage, not fear </a:t>
            </a:r>
          </a:p>
        </p:txBody>
      </p:sp>
    </p:spTree>
    <p:extLst>
      <p:ext uri="{BB962C8B-B14F-4D97-AF65-F5344CB8AC3E}">
        <p14:creationId xmlns:p14="http://schemas.microsoft.com/office/powerpoint/2010/main" val="258143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3F696-7457-4DD3-BE6D-602FAE74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070" y="-240665"/>
            <a:ext cx="10515600" cy="1325563"/>
          </a:xfrm>
        </p:spPr>
        <p:txBody>
          <a:bodyPr/>
          <a:lstStyle/>
          <a:p>
            <a:r>
              <a:rPr lang="en-US" dirty="0"/>
              <a:t>Selective Service And The GI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3CBFE-23A9-4097-B8CE-7FBA23442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8364"/>
            <a:ext cx="10515600" cy="6061075"/>
          </a:xfrm>
        </p:spPr>
        <p:txBody>
          <a:bodyPr>
            <a:normAutofit lnSpcReduction="10000"/>
          </a:bodyPr>
          <a:lstStyle/>
          <a:p>
            <a:r>
              <a:rPr lang="en-US" sz="4400" dirty="0"/>
              <a:t>After Pearl Harbor, many young people rushed to enlist to help the country </a:t>
            </a:r>
          </a:p>
          <a:p>
            <a:r>
              <a:rPr lang="en-US" sz="4400" dirty="0"/>
              <a:t>5 million volunteered for the war effort, but this was not enough people to defeat the two fronts</a:t>
            </a:r>
          </a:p>
          <a:p>
            <a:r>
              <a:rPr lang="en-US" sz="4400" dirty="0"/>
              <a:t>The Selective Service System expanded the draft and this lead to 10 million more soldiers enlisting </a:t>
            </a:r>
          </a:p>
          <a:p>
            <a:r>
              <a:rPr lang="en-US" sz="4400" dirty="0"/>
              <a:t>Draftees and volunteers had eight weeks of basic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6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BCC2-43C2-4C6A-8D1C-B15292047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4965"/>
            <a:ext cx="10515600" cy="1325563"/>
          </a:xfrm>
        </p:spPr>
        <p:txBody>
          <a:bodyPr/>
          <a:lstStyle/>
          <a:p>
            <a:r>
              <a:rPr lang="en-US" dirty="0"/>
              <a:t>Expanding The Military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1C2AC-5DF5-4EB9-8323-8C03EDC9C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214"/>
            <a:ext cx="10515600" cy="5866765"/>
          </a:xfrm>
        </p:spPr>
        <p:txBody>
          <a:bodyPr/>
          <a:lstStyle/>
          <a:p>
            <a:r>
              <a:rPr lang="en-US" sz="3600" dirty="0"/>
              <a:t>The military’s work force needs were so great that they needed more expansion. </a:t>
            </a:r>
          </a:p>
          <a:p>
            <a:r>
              <a:rPr lang="en-US" sz="3600" dirty="0"/>
              <a:t>Army Chief of Staff General George Marshall wanted women to be involved </a:t>
            </a:r>
          </a:p>
          <a:p>
            <a:r>
              <a:rPr lang="en-US" sz="3600" dirty="0"/>
              <a:t>He pushed for the creation of Women’s Auxiliary Army Corps(WAAC)</a:t>
            </a:r>
          </a:p>
          <a:p>
            <a:r>
              <a:rPr lang="en-US" sz="3600" dirty="0"/>
              <a:t>Under this, women could volunteer for noncombat positions</a:t>
            </a:r>
          </a:p>
          <a:p>
            <a:r>
              <a:rPr lang="en-US" sz="3600" dirty="0"/>
              <a:t>Many in Congress thought it was “silly”, but it still passed on May 15, 1942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61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C54F8-0AE0-429E-81DC-1CB8BE2AA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6385"/>
            <a:ext cx="10515600" cy="1325563"/>
          </a:xfrm>
        </p:spPr>
        <p:txBody>
          <a:bodyPr/>
          <a:lstStyle/>
          <a:p>
            <a:r>
              <a:rPr lang="en-US" dirty="0"/>
              <a:t>Expanding the Military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FE4D9-4BCE-40A0-A0F3-17C6E6A1F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9178"/>
            <a:ext cx="10515600" cy="5137785"/>
          </a:xfrm>
        </p:spPr>
        <p:txBody>
          <a:bodyPr>
            <a:normAutofit/>
          </a:bodyPr>
          <a:lstStyle/>
          <a:p>
            <a:r>
              <a:rPr lang="en-US" sz="3600" dirty="0"/>
              <a:t>Gave the women in the WAAC status and a salary, but not as many benefits as males were given </a:t>
            </a:r>
          </a:p>
          <a:p>
            <a:r>
              <a:rPr lang="en-US" sz="3600" dirty="0"/>
              <a:t>By 1943, thousands of women had joined and the auxiliary status had been dropped and women were able to get full Army benefits</a:t>
            </a:r>
          </a:p>
          <a:p>
            <a:r>
              <a:rPr lang="en-US" sz="3600" dirty="0"/>
              <a:t>WAC’s worked in positions like nurses, electricians, radio operators, ambulance drivers and pilots. </a:t>
            </a:r>
          </a:p>
        </p:txBody>
      </p:sp>
    </p:spTree>
    <p:extLst>
      <p:ext uri="{BB962C8B-B14F-4D97-AF65-F5344CB8AC3E}">
        <p14:creationId xmlns:p14="http://schemas.microsoft.com/office/powerpoint/2010/main" val="274833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E8669-C7BC-4D01-83AA-A240D455E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0675"/>
            <a:ext cx="10515600" cy="1325563"/>
          </a:xfrm>
        </p:spPr>
        <p:txBody>
          <a:bodyPr/>
          <a:lstStyle/>
          <a:p>
            <a:r>
              <a:rPr lang="en-US" dirty="0"/>
              <a:t>Recruiting and Discrimination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52EA3-3043-4F79-B262-A5D7DB28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9785"/>
            <a:ext cx="10515600" cy="4351338"/>
          </a:xfrm>
        </p:spPr>
        <p:txBody>
          <a:bodyPr>
            <a:noAutofit/>
          </a:bodyPr>
          <a:lstStyle/>
          <a:p>
            <a:r>
              <a:rPr lang="en-US" sz="4000" dirty="0"/>
              <a:t>Many minorities felt that the war had caused a dilemma.</a:t>
            </a:r>
          </a:p>
          <a:p>
            <a:r>
              <a:rPr lang="en-US" sz="4000" dirty="0"/>
              <a:t>This included groups like Mexican Americans, Native Americans, African Americans and Asian Americans</a:t>
            </a:r>
          </a:p>
          <a:p>
            <a:r>
              <a:rPr lang="en-US" sz="4000" dirty="0"/>
              <a:t>They were confined to racially segregated neighborhoods and reservations. Many were even denied citizenship.</a:t>
            </a:r>
          </a:p>
          <a:p>
            <a:r>
              <a:rPr lang="en-US" sz="4000" dirty="0"/>
              <a:t>This being said, many felt it was not their war to fight. </a:t>
            </a:r>
          </a:p>
        </p:txBody>
      </p:sp>
    </p:spTree>
    <p:extLst>
      <p:ext uri="{BB962C8B-B14F-4D97-AF65-F5344CB8AC3E}">
        <p14:creationId xmlns:p14="http://schemas.microsoft.com/office/powerpoint/2010/main" val="320175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6C0E-DA57-47A3-ACE2-39EA30FBC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6385"/>
            <a:ext cx="10515600" cy="1325563"/>
          </a:xfrm>
        </p:spPr>
        <p:txBody>
          <a:bodyPr/>
          <a:lstStyle/>
          <a:p>
            <a:r>
              <a:rPr lang="en-US" dirty="0"/>
              <a:t>Dramatic Contributions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2F38-6573-471A-B092-57083A5E5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4074"/>
            <a:ext cx="10515600" cy="5581016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More than 300,000 Mexican Americans joined the Armed Forces, despite the discrimination they faced. </a:t>
            </a:r>
          </a:p>
          <a:p>
            <a:r>
              <a:rPr lang="en-US" sz="3600" dirty="0"/>
              <a:t>One million African Americans joined as well. Despite the large number who joined, they were confined to segregated units and noncombat roles. </a:t>
            </a:r>
          </a:p>
          <a:p>
            <a:r>
              <a:rPr lang="en-US" sz="3600" dirty="0"/>
              <a:t>Eventually, they were able to take combat roles starting around April of 1943</a:t>
            </a:r>
          </a:p>
          <a:p>
            <a:r>
              <a:rPr lang="en-US" sz="3600" dirty="0"/>
              <a:t>More than 13,000 Chinese Americans joined as well. 33,000 Japanese Americans joined.</a:t>
            </a:r>
          </a:p>
          <a:p>
            <a:r>
              <a:rPr lang="en-US" sz="3600" dirty="0"/>
              <a:t>Out of all of the Asian Americans, several thousand volunteered as spies and interpreters.</a:t>
            </a:r>
          </a:p>
        </p:txBody>
      </p:sp>
    </p:spTree>
    <p:extLst>
      <p:ext uri="{BB962C8B-B14F-4D97-AF65-F5344CB8AC3E}">
        <p14:creationId xmlns:p14="http://schemas.microsoft.com/office/powerpoint/2010/main" val="1625724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21C13-0A27-44A0-9DD2-3D5E86DA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90" y="-332105"/>
            <a:ext cx="10515600" cy="1325563"/>
          </a:xfrm>
        </p:spPr>
        <p:txBody>
          <a:bodyPr/>
          <a:lstStyle/>
          <a:p>
            <a:r>
              <a:rPr lang="en-US" dirty="0"/>
              <a:t>Dramatic Contributions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445F4-08E7-4CF3-9E8B-5EA5C0CFF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4055"/>
            <a:ext cx="10515600" cy="4351338"/>
          </a:xfrm>
        </p:spPr>
        <p:txBody>
          <a:bodyPr/>
          <a:lstStyle/>
          <a:p>
            <a:r>
              <a:rPr lang="en-US" sz="5400" dirty="0"/>
              <a:t>Over 25,000 Native Americans volunteered for the war effort as well.</a:t>
            </a:r>
          </a:p>
          <a:p>
            <a:r>
              <a:rPr lang="en-US" sz="5400" dirty="0"/>
              <a:t>Of this 25,000, over 800 women were involved.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36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1223</Words>
  <Application>Microsoft Office PowerPoint</Application>
  <PresentationFormat>Widescreen</PresentationFormat>
  <Paragraphs>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Ch.17, Section 1: Mobilizing For Defense</vt:lpstr>
      <vt:lpstr>Selective Service And The GI </vt:lpstr>
      <vt:lpstr>Expanding The Military </vt:lpstr>
      <vt:lpstr>Expanding the Military </vt:lpstr>
      <vt:lpstr>Recruiting and Discrimination </vt:lpstr>
      <vt:lpstr>Dramatic Contributions </vt:lpstr>
      <vt:lpstr>Dramatic Contributions </vt:lpstr>
      <vt:lpstr>A Production Miracle </vt:lpstr>
      <vt:lpstr>Labor’s Contribution </vt:lpstr>
      <vt:lpstr>Labor’s Contribution</vt:lpstr>
      <vt:lpstr>Mobilization Of Scientists </vt:lpstr>
      <vt:lpstr>The Federal Government Takes Control </vt:lpstr>
      <vt:lpstr>The Federal Government Takes Control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McCombe</dc:creator>
  <cp:lastModifiedBy>Kaitlyn McCombe</cp:lastModifiedBy>
  <cp:revision>12</cp:revision>
  <dcterms:created xsi:type="dcterms:W3CDTF">2018-02-25T16:28:52Z</dcterms:created>
  <dcterms:modified xsi:type="dcterms:W3CDTF">2018-02-26T13:54:44Z</dcterms:modified>
</cp:coreProperties>
</file>