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69" r:id="rId3"/>
    <p:sldId id="256" r:id="rId4"/>
    <p:sldId id="257" r:id="rId5"/>
    <p:sldId id="258" r:id="rId6"/>
    <p:sldId id="259" r:id="rId7"/>
    <p:sldId id="260" r:id="rId8"/>
    <p:sldId id="261" r:id="rId9"/>
    <p:sldId id="262" r:id="rId10"/>
    <p:sldId id="263" r:id="rId11"/>
    <p:sldId id="264" r:id="rId12"/>
    <p:sldId id="265" r:id="rId13"/>
    <p:sldId id="266" r:id="rId14"/>
    <p:sldId id="26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88C317A-B149-4628-93F0-9A3074DADE1A}">
          <p14:sldIdLst>
            <p14:sldId id="268"/>
            <p14:sldId id="269"/>
            <p14:sldId id="256"/>
            <p14:sldId id="257"/>
            <p14:sldId id="258"/>
            <p14:sldId id="259"/>
            <p14:sldId id="260"/>
            <p14:sldId id="261"/>
            <p14:sldId id="262"/>
            <p14:sldId id="263"/>
            <p14:sldId id="264"/>
            <p14:sldId id="265"/>
            <p14:sldId id="266"/>
            <p14:sldId id="267"/>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77" d="100"/>
          <a:sy n="77" d="100"/>
        </p:scale>
        <p:origin x="-564" y="-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B07E0A6-AFF0-4BB8-A21C-0DDE686CA2B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3B99B3F3-43DD-4114-8103-7D27E463069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181017DA-D349-46DB-BE08-C1C057A54B2C}"/>
              </a:ext>
            </a:extLst>
          </p:cNvPr>
          <p:cNvSpPr>
            <a:spLocks noGrp="1"/>
          </p:cNvSpPr>
          <p:nvPr>
            <p:ph type="dt" sz="half" idx="10"/>
          </p:nvPr>
        </p:nvSpPr>
        <p:spPr/>
        <p:txBody>
          <a:bodyPr/>
          <a:lstStyle/>
          <a:p>
            <a:fld id="{0D8BB75D-DBDF-4E2E-8F0D-55E6F359E946}" type="datetimeFigureOut">
              <a:rPr lang="en-US" smtClean="0"/>
              <a:t>2/26/2018</a:t>
            </a:fld>
            <a:endParaRPr lang="en-US"/>
          </a:p>
        </p:txBody>
      </p:sp>
      <p:sp>
        <p:nvSpPr>
          <p:cNvPr id="5" name="Footer Placeholder 4">
            <a:extLst>
              <a:ext uri="{FF2B5EF4-FFF2-40B4-BE49-F238E27FC236}">
                <a16:creationId xmlns:a16="http://schemas.microsoft.com/office/drawing/2014/main" xmlns="" id="{54FA63A8-A204-4E90-B1AE-45CDE429DB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C805B75-911E-47C3-B482-537104AB2809}"/>
              </a:ext>
            </a:extLst>
          </p:cNvPr>
          <p:cNvSpPr>
            <a:spLocks noGrp="1"/>
          </p:cNvSpPr>
          <p:nvPr>
            <p:ph type="sldNum" sz="quarter" idx="12"/>
          </p:nvPr>
        </p:nvSpPr>
        <p:spPr/>
        <p:txBody>
          <a:bodyPr/>
          <a:lstStyle/>
          <a:p>
            <a:fld id="{9F469224-692C-4174-BD5B-3AD65ED3EE66}" type="slidenum">
              <a:rPr lang="en-US" smtClean="0"/>
              <a:t>‹#›</a:t>
            </a:fld>
            <a:endParaRPr lang="en-US"/>
          </a:p>
        </p:txBody>
      </p:sp>
    </p:spTree>
    <p:extLst>
      <p:ext uri="{BB962C8B-B14F-4D97-AF65-F5344CB8AC3E}">
        <p14:creationId xmlns:p14="http://schemas.microsoft.com/office/powerpoint/2010/main" val="3671630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0839C9F-4109-492E-8A6E-7A61CC83DAE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985CA31B-0B2F-4DD7-9B61-85D0235BD01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B8D5EFE-FD75-423E-9E1A-E69501948BAF}"/>
              </a:ext>
            </a:extLst>
          </p:cNvPr>
          <p:cNvSpPr>
            <a:spLocks noGrp="1"/>
          </p:cNvSpPr>
          <p:nvPr>
            <p:ph type="dt" sz="half" idx="10"/>
          </p:nvPr>
        </p:nvSpPr>
        <p:spPr/>
        <p:txBody>
          <a:bodyPr/>
          <a:lstStyle/>
          <a:p>
            <a:fld id="{0D8BB75D-DBDF-4E2E-8F0D-55E6F359E946}" type="datetimeFigureOut">
              <a:rPr lang="en-US" smtClean="0"/>
              <a:t>2/26/2018</a:t>
            </a:fld>
            <a:endParaRPr lang="en-US"/>
          </a:p>
        </p:txBody>
      </p:sp>
      <p:sp>
        <p:nvSpPr>
          <p:cNvPr id="5" name="Footer Placeholder 4">
            <a:extLst>
              <a:ext uri="{FF2B5EF4-FFF2-40B4-BE49-F238E27FC236}">
                <a16:creationId xmlns:a16="http://schemas.microsoft.com/office/drawing/2014/main" xmlns="" id="{B44B4A84-3E8C-4CDC-B141-B76B94FA9A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411BD420-694B-457F-8C25-93734784EE08}"/>
              </a:ext>
            </a:extLst>
          </p:cNvPr>
          <p:cNvSpPr>
            <a:spLocks noGrp="1"/>
          </p:cNvSpPr>
          <p:nvPr>
            <p:ph type="sldNum" sz="quarter" idx="12"/>
          </p:nvPr>
        </p:nvSpPr>
        <p:spPr/>
        <p:txBody>
          <a:bodyPr/>
          <a:lstStyle/>
          <a:p>
            <a:fld id="{9F469224-692C-4174-BD5B-3AD65ED3EE66}" type="slidenum">
              <a:rPr lang="en-US" smtClean="0"/>
              <a:t>‹#›</a:t>
            </a:fld>
            <a:endParaRPr lang="en-US"/>
          </a:p>
        </p:txBody>
      </p:sp>
    </p:spTree>
    <p:extLst>
      <p:ext uri="{BB962C8B-B14F-4D97-AF65-F5344CB8AC3E}">
        <p14:creationId xmlns:p14="http://schemas.microsoft.com/office/powerpoint/2010/main" val="2658453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23869BDF-1A75-473E-B8E7-C2C0543A374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9D74CE6C-5201-4887-8E36-F50459E3E3F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546EEE42-9693-4722-8992-923037F86EAB}"/>
              </a:ext>
            </a:extLst>
          </p:cNvPr>
          <p:cNvSpPr>
            <a:spLocks noGrp="1"/>
          </p:cNvSpPr>
          <p:nvPr>
            <p:ph type="dt" sz="half" idx="10"/>
          </p:nvPr>
        </p:nvSpPr>
        <p:spPr/>
        <p:txBody>
          <a:bodyPr/>
          <a:lstStyle/>
          <a:p>
            <a:fld id="{0D8BB75D-DBDF-4E2E-8F0D-55E6F359E946}" type="datetimeFigureOut">
              <a:rPr lang="en-US" smtClean="0"/>
              <a:t>2/26/2018</a:t>
            </a:fld>
            <a:endParaRPr lang="en-US"/>
          </a:p>
        </p:txBody>
      </p:sp>
      <p:sp>
        <p:nvSpPr>
          <p:cNvPr id="5" name="Footer Placeholder 4">
            <a:extLst>
              <a:ext uri="{FF2B5EF4-FFF2-40B4-BE49-F238E27FC236}">
                <a16:creationId xmlns:a16="http://schemas.microsoft.com/office/drawing/2014/main" xmlns="" id="{1AE927C6-1220-4D35-95CB-1BAB57AC4B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6B5B9F66-B70D-4571-B122-A8861F48ADC7}"/>
              </a:ext>
            </a:extLst>
          </p:cNvPr>
          <p:cNvSpPr>
            <a:spLocks noGrp="1"/>
          </p:cNvSpPr>
          <p:nvPr>
            <p:ph type="sldNum" sz="quarter" idx="12"/>
          </p:nvPr>
        </p:nvSpPr>
        <p:spPr/>
        <p:txBody>
          <a:bodyPr/>
          <a:lstStyle/>
          <a:p>
            <a:fld id="{9F469224-692C-4174-BD5B-3AD65ED3EE66}" type="slidenum">
              <a:rPr lang="en-US" smtClean="0"/>
              <a:t>‹#›</a:t>
            </a:fld>
            <a:endParaRPr lang="en-US"/>
          </a:p>
        </p:txBody>
      </p:sp>
    </p:spTree>
    <p:extLst>
      <p:ext uri="{BB962C8B-B14F-4D97-AF65-F5344CB8AC3E}">
        <p14:creationId xmlns:p14="http://schemas.microsoft.com/office/powerpoint/2010/main" val="2628436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3CEF15-86D3-4238-A429-65217AF96F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2791179F-2C68-43A5-93A5-6C8E6CBD60C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47D696E-3E2E-4FB1-A7FD-62BFFBCE5485}"/>
              </a:ext>
            </a:extLst>
          </p:cNvPr>
          <p:cNvSpPr>
            <a:spLocks noGrp="1"/>
          </p:cNvSpPr>
          <p:nvPr>
            <p:ph type="dt" sz="half" idx="10"/>
          </p:nvPr>
        </p:nvSpPr>
        <p:spPr/>
        <p:txBody>
          <a:bodyPr/>
          <a:lstStyle/>
          <a:p>
            <a:fld id="{0D8BB75D-DBDF-4E2E-8F0D-55E6F359E946}" type="datetimeFigureOut">
              <a:rPr lang="en-US" smtClean="0"/>
              <a:t>2/26/2018</a:t>
            </a:fld>
            <a:endParaRPr lang="en-US"/>
          </a:p>
        </p:txBody>
      </p:sp>
      <p:sp>
        <p:nvSpPr>
          <p:cNvPr id="5" name="Footer Placeholder 4">
            <a:extLst>
              <a:ext uri="{FF2B5EF4-FFF2-40B4-BE49-F238E27FC236}">
                <a16:creationId xmlns:a16="http://schemas.microsoft.com/office/drawing/2014/main" xmlns="" id="{5542D75C-EE04-4DDB-8672-13D696713D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5F541C3C-8F34-48EB-8EED-EDF233C12404}"/>
              </a:ext>
            </a:extLst>
          </p:cNvPr>
          <p:cNvSpPr>
            <a:spLocks noGrp="1"/>
          </p:cNvSpPr>
          <p:nvPr>
            <p:ph type="sldNum" sz="quarter" idx="12"/>
          </p:nvPr>
        </p:nvSpPr>
        <p:spPr/>
        <p:txBody>
          <a:bodyPr/>
          <a:lstStyle/>
          <a:p>
            <a:fld id="{9F469224-692C-4174-BD5B-3AD65ED3EE66}" type="slidenum">
              <a:rPr lang="en-US" smtClean="0"/>
              <a:t>‹#›</a:t>
            </a:fld>
            <a:endParaRPr lang="en-US"/>
          </a:p>
        </p:txBody>
      </p:sp>
    </p:spTree>
    <p:extLst>
      <p:ext uri="{BB962C8B-B14F-4D97-AF65-F5344CB8AC3E}">
        <p14:creationId xmlns:p14="http://schemas.microsoft.com/office/powerpoint/2010/main" val="3435179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B1B7955-BDC3-4589-9BDD-64B02734C7B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B409582E-D115-484F-B7E2-1DE1338FC02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686FE079-DEE6-407F-A56B-2BFC47AB7139}"/>
              </a:ext>
            </a:extLst>
          </p:cNvPr>
          <p:cNvSpPr>
            <a:spLocks noGrp="1"/>
          </p:cNvSpPr>
          <p:nvPr>
            <p:ph type="dt" sz="half" idx="10"/>
          </p:nvPr>
        </p:nvSpPr>
        <p:spPr/>
        <p:txBody>
          <a:bodyPr/>
          <a:lstStyle/>
          <a:p>
            <a:fld id="{0D8BB75D-DBDF-4E2E-8F0D-55E6F359E946}" type="datetimeFigureOut">
              <a:rPr lang="en-US" smtClean="0"/>
              <a:t>2/26/2018</a:t>
            </a:fld>
            <a:endParaRPr lang="en-US"/>
          </a:p>
        </p:txBody>
      </p:sp>
      <p:sp>
        <p:nvSpPr>
          <p:cNvPr id="5" name="Footer Placeholder 4">
            <a:extLst>
              <a:ext uri="{FF2B5EF4-FFF2-40B4-BE49-F238E27FC236}">
                <a16:creationId xmlns:a16="http://schemas.microsoft.com/office/drawing/2014/main" xmlns="" id="{AC45C6DE-2298-4DFB-8576-6ADC1F89C0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1F5DEB07-E453-459A-A41D-1261D500FC3C}"/>
              </a:ext>
            </a:extLst>
          </p:cNvPr>
          <p:cNvSpPr>
            <a:spLocks noGrp="1"/>
          </p:cNvSpPr>
          <p:nvPr>
            <p:ph type="sldNum" sz="quarter" idx="12"/>
          </p:nvPr>
        </p:nvSpPr>
        <p:spPr/>
        <p:txBody>
          <a:bodyPr/>
          <a:lstStyle/>
          <a:p>
            <a:fld id="{9F469224-692C-4174-BD5B-3AD65ED3EE66}" type="slidenum">
              <a:rPr lang="en-US" smtClean="0"/>
              <a:t>‹#›</a:t>
            </a:fld>
            <a:endParaRPr lang="en-US"/>
          </a:p>
        </p:txBody>
      </p:sp>
    </p:spTree>
    <p:extLst>
      <p:ext uri="{BB962C8B-B14F-4D97-AF65-F5344CB8AC3E}">
        <p14:creationId xmlns:p14="http://schemas.microsoft.com/office/powerpoint/2010/main" val="775743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E11EA64-6257-4355-8C51-95410DC96A6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1FB88015-91AD-491E-BCCB-70F868F092C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87B77753-0CAE-4C62-A86F-4BE8D102CE7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CB69A57B-01BF-4521-BD5B-649F53869B8E}"/>
              </a:ext>
            </a:extLst>
          </p:cNvPr>
          <p:cNvSpPr>
            <a:spLocks noGrp="1"/>
          </p:cNvSpPr>
          <p:nvPr>
            <p:ph type="dt" sz="half" idx="10"/>
          </p:nvPr>
        </p:nvSpPr>
        <p:spPr/>
        <p:txBody>
          <a:bodyPr/>
          <a:lstStyle/>
          <a:p>
            <a:fld id="{0D8BB75D-DBDF-4E2E-8F0D-55E6F359E946}" type="datetimeFigureOut">
              <a:rPr lang="en-US" smtClean="0"/>
              <a:t>2/26/2018</a:t>
            </a:fld>
            <a:endParaRPr lang="en-US"/>
          </a:p>
        </p:txBody>
      </p:sp>
      <p:sp>
        <p:nvSpPr>
          <p:cNvPr id="6" name="Footer Placeholder 5">
            <a:extLst>
              <a:ext uri="{FF2B5EF4-FFF2-40B4-BE49-F238E27FC236}">
                <a16:creationId xmlns:a16="http://schemas.microsoft.com/office/drawing/2014/main" xmlns="" id="{9F748216-5747-415B-96A6-D8BE083E6AD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C1D590E4-9BA0-479A-A753-A1D07442CDD7}"/>
              </a:ext>
            </a:extLst>
          </p:cNvPr>
          <p:cNvSpPr>
            <a:spLocks noGrp="1"/>
          </p:cNvSpPr>
          <p:nvPr>
            <p:ph type="sldNum" sz="quarter" idx="12"/>
          </p:nvPr>
        </p:nvSpPr>
        <p:spPr/>
        <p:txBody>
          <a:bodyPr/>
          <a:lstStyle/>
          <a:p>
            <a:fld id="{9F469224-692C-4174-BD5B-3AD65ED3EE66}" type="slidenum">
              <a:rPr lang="en-US" smtClean="0"/>
              <a:t>‹#›</a:t>
            </a:fld>
            <a:endParaRPr lang="en-US"/>
          </a:p>
        </p:txBody>
      </p:sp>
    </p:spTree>
    <p:extLst>
      <p:ext uri="{BB962C8B-B14F-4D97-AF65-F5344CB8AC3E}">
        <p14:creationId xmlns:p14="http://schemas.microsoft.com/office/powerpoint/2010/main" val="3283710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088B302-A1C0-4086-B979-FAB2500B611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4EF1B3C2-CA9B-4DFE-945E-1BDFD1DDC0D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87EAABC2-94AD-49B8-A63F-24DA717BA1C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7F9BD36C-5071-4B70-BB3B-7924FBA80F7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6A5A0B1E-08E8-4940-B82E-330EF589BF4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BE5AAB44-F394-4139-8B34-D4C287E2EEF1}"/>
              </a:ext>
            </a:extLst>
          </p:cNvPr>
          <p:cNvSpPr>
            <a:spLocks noGrp="1"/>
          </p:cNvSpPr>
          <p:nvPr>
            <p:ph type="dt" sz="half" idx="10"/>
          </p:nvPr>
        </p:nvSpPr>
        <p:spPr/>
        <p:txBody>
          <a:bodyPr/>
          <a:lstStyle/>
          <a:p>
            <a:fld id="{0D8BB75D-DBDF-4E2E-8F0D-55E6F359E946}" type="datetimeFigureOut">
              <a:rPr lang="en-US" smtClean="0"/>
              <a:t>2/26/2018</a:t>
            </a:fld>
            <a:endParaRPr lang="en-US"/>
          </a:p>
        </p:txBody>
      </p:sp>
      <p:sp>
        <p:nvSpPr>
          <p:cNvPr id="8" name="Footer Placeholder 7">
            <a:extLst>
              <a:ext uri="{FF2B5EF4-FFF2-40B4-BE49-F238E27FC236}">
                <a16:creationId xmlns:a16="http://schemas.microsoft.com/office/drawing/2014/main" xmlns="" id="{F5D0727E-CD56-4AD7-9C3D-03FED23D2F7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2003FB70-C757-4C60-8713-8525A4A59253}"/>
              </a:ext>
            </a:extLst>
          </p:cNvPr>
          <p:cNvSpPr>
            <a:spLocks noGrp="1"/>
          </p:cNvSpPr>
          <p:nvPr>
            <p:ph type="sldNum" sz="quarter" idx="12"/>
          </p:nvPr>
        </p:nvSpPr>
        <p:spPr/>
        <p:txBody>
          <a:bodyPr/>
          <a:lstStyle/>
          <a:p>
            <a:fld id="{9F469224-692C-4174-BD5B-3AD65ED3EE66}" type="slidenum">
              <a:rPr lang="en-US" smtClean="0"/>
              <a:t>‹#›</a:t>
            </a:fld>
            <a:endParaRPr lang="en-US"/>
          </a:p>
        </p:txBody>
      </p:sp>
    </p:spTree>
    <p:extLst>
      <p:ext uri="{BB962C8B-B14F-4D97-AF65-F5344CB8AC3E}">
        <p14:creationId xmlns:p14="http://schemas.microsoft.com/office/powerpoint/2010/main" val="1963957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E78063-691D-4155-A574-58D6CF84ACC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FCC38B59-9B97-4116-B450-C95FEEEAA625}"/>
              </a:ext>
            </a:extLst>
          </p:cNvPr>
          <p:cNvSpPr>
            <a:spLocks noGrp="1"/>
          </p:cNvSpPr>
          <p:nvPr>
            <p:ph type="dt" sz="half" idx="10"/>
          </p:nvPr>
        </p:nvSpPr>
        <p:spPr/>
        <p:txBody>
          <a:bodyPr/>
          <a:lstStyle/>
          <a:p>
            <a:fld id="{0D8BB75D-DBDF-4E2E-8F0D-55E6F359E946}" type="datetimeFigureOut">
              <a:rPr lang="en-US" smtClean="0"/>
              <a:t>2/26/2018</a:t>
            </a:fld>
            <a:endParaRPr lang="en-US"/>
          </a:p>
        </p:txBody>
      </p:sp>
      <p:sp>
        <p:nvSpPr>
          <p:cNvPr id="4" name="Footer Placeholder 3">
            <a:extLst>
              <a:ext uri="{FF2B5EF4-FFF2-40B4-BE49-F238E27FC236}">
                <a16:creationId xmlns:a16="http://schemas.microsoft.com/office/drawing/2014/main" xmlns="" id="{52316DD8-9541-43A4-8830-77B668D39DF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9EC0B678-6F4B-4EA1-BD43-C7DCB1B9BED2}"/>
              </a:ext>
            </a:extLst>
          </p:cNvPr>
          <p:cNvSpPr>
            <a:spLocks noGrp="1"/>
          </p:cNvSpPr>
          <p:nvPr>
            <p:ph type="sldNum" sz="quarter" idx="12"/>
          </p:nvPr>
        </p:nvSpPr>
        <p:spPr/>
        <p:txBody>
          <a:bodyPr/>
          <a:lstStyle/>
          <a:p>
            <a:fld id="{9F469224-692C-4174-BD5B-3AD65ED3EE66}" type="slidenum">
              <a:rPr lang="en-US" smtClean="0"/>
              <a:t>‹#›</a:t>
            </a:fld>
            <a:endParaRPr lang="en-US"/>
          </a:p>
        </p:txBody>
      </p:sp>
    </p:spTree>
    <p:extLst>
      <p:ext uri="{BB962C8B-B14F-4D97-AF65-F5344CB8AC3E}">
        <p14:creationId xmlns:p14="http://schemas.microsoft.com/office/powerpoint/2010/main" val="1826985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35D1238A-3E7F-41E6-B0AE-4DC2A76C0C20}"/>
              </a:ext>
            </a:extLst>
          </p:cNvPr>
          <p:cNvSpPr>
            <a:spLocks noGrp="1"/>
          </p:cNvSpPr>
          <p:nvPr>
            <p:ph type="dt" sz="half" idx="10"/>
          </p:nvPr>
        </p:nvSpPr>
        <p:spPr/>
        <p:txBody>
          <a:bodyPr/>
          <a:lstStyle/>
          <a:p>
            <a:fld id="{0D8BB75D-DBDF-4E2E-8F0D-55E6F359E946}" type="datetimeFigureOut">
              <a:rPr lang="en-US" smtClean="0"/>
              <a:t>2/26/2018</a:t>
            </a:fld>
            <a:endParaRPr lang="en-US"/>
          </a:p>
        </p:txBody>
      </p:sp>
      <p:sp>
        <p:nvSpPr>
          <p:cNvPr id="3" name="Footer Placeholder 2">
            <a:extLst>
              <a:ext uri="{FF2B5EF4-FFF2-40B4-BE49-F238E27FC236}">
                <a16:creationId xmlns:a16="http://schemas.microsoft.com/office/drawing/2014/main" xmlns="" id="{A50E6EAF-EA99-426F-8CD4-A7DEA24AC42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0257074C-0F69-417E-8C67-7C4305CD6FEE}"/>
              </a:ext>
            </a:extLst>
          </p:cNvPr>
          <p:cNvSpPr>
            <a:spLocks noGrp="1"/>
          </p:cNvSpPr>
          <p:nvPr>
            <p:ph type="sldNum" sz="quarter" idx="12"/>
          </p:nvPr>
        </p:nvSpPr>
        <p:spPr/>
        <p:txBody>
          <a:bodyPr/>
          <a:lstStyle/>
          <a:p>
            <a:fld id="{9F469224-692C-4174-BD5B-3AD65ED3EE66}" type="slidenum">
              <a:rPr lang="en-US" smtClean="0"/>
              <a:t>‹#›</a:t>
            </a:fld>
            <a:endParaRPr lang="en-US"/>
          </a:p>
        </p:txBody>
      </p:sp>
    </p:spTree>
    <p:extLst>
      <p:ext uri="{BB962C8B-B14F-4D97-AF65-F5344CB8AC3E}">
        <p14:creationId xmlns:p14="http://schemas.microsoft.com/office/powerpoint/2010/main" val="2388476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D4ED129-27B6-480F-A898-1C54263D540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F9DE6A71-7D06-4829-A967-D7FEB213A7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46570B5A-081B-4E4A-A5C9-AA04578C76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C766E30E-EF2D-4E94-A037-F0CDD9C34082}"/>
              </a:ext>
            </a:extLst>
          </p:cNvPr>
          <p:cNvSpPr>
            <a:spLocks noGrp="1"/>
          </p:cNvSpPr>
          <p:nvPr>
            <p:ph type="dt" sz="half" idx="10"/>
          </p:nvPr>
        </p:nvSpPr>
        <p:spPr/>
        <p:txBody>
          <a:bodyPr/>
          <a:lstStyle/>
          <a:p>
            <a:fld id="{0D8BB75D-DBDF-4E2E-8F0D-55E6F359E946}" type="datetimeFigureOut">
              <a:rPr lang="en-US" smtClean="0"/>
              <a:t>2/26/2018</a:t>
            </a:fld>
            <a:endParaRPr lang="en-US"/>
          </a:p>
        </p:txBody>
      </p:sp>
      <p:sp>
        <p:nvSpPr>
          <p:cNvPr id="6" name="Footer Placeholder 5">
            <a:extLst>
              <a:ext uri="{FF2B5EF4-FFF2-40B4-BE49-F238E27FC236}">
                <a16:creationId xmlns:a16="http://schemas.microsoft.com/office/drawing/2014/main" xmlns="" id="{4110A15C-2600-49DF-AB9A-A450DAF7CC4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8989B52D-4A9E-4715-A6DC-9D13A6C4521B}"/>
              </a:ext>
            </a:extLst>
          </p:cNvPr>
          <p:cNvSpPr>
            <a:spLocks noGrp="1"/>
          </p:cNvSpPr>
          <p:nvPr>
            <p:ph type="sldNum" sz="quarter" idx="12"/>
          </p:nvPr>
        </p:nvSpPr>
        <p:spPr/>
        <p:txBody>
          <a:bodyPr/>
          <a:lstStyle/>
          <a:p>
            <a:fld id="{9F469224-692C-4174-BD5B-3AD65ED3EE66}" type="slidenum">
              <a:rPr lang="en-US" smtClean="0"/>
              <a:t>‹#›</a:t>
            </a:fld>
            <a:endParaRPr lang="en-US"/>
          </a:p>
        </p:txBody>
      </p:sp>
    </p:spTree>
    <p:extLst>
      <p:ext uri="{BB962C8B-B14F-4D97-AF65-F5344CB8AC3E}">
        <p14:creationId xmlns:p14="http://schemas.microsoft.com/office/powerpoint/2010/main" val="528730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4E1D65D-5F4E-4A38-BF72-B514E309ACF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DA3836AA-7249-4066-B239-D6BC4BE56AC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FC2163FE-EA02-46DB-8A52-133D9D2CFD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A6A050D4-719B-406A-95E9-C2B7EB47DFF1}"/>
              </a:ext>
            </a:extLst>
          </p:cNvPr>
          <p:cNvSpPr>
            <a:spLocks noGrp="1"/>
          </p:cNvSpPr>
          <p:nvPr>
            <p:ph type="dt" sz="half" idx="10"/>
          </p:nvPr>
        </p:nvSpPr>
        <p:spPr/>
        <p:txBody>
          <a:bodyPr/>
          <a:lstStyle/>
          <a:p>
            <a:fld id="{0D8BB75D-DBDF-4E2E-8F0D-55E6F359E946}" type="datetimeFigureOut">
              <a:rPr lang="en-US" smtClean="0"/>
              <a:t>2/26/2018</a:t>
            </a:fld>
            <a:endParaRPr lang="en-US"/>
          </a:p>
        </p:txBody>
      </p:sp>
      <p:sp>
        <p:nvSpPr>
          <p:cNvPr id="6" name="Footer Placeholder 5">
            <a:extLst>
              <a:ext uri="{FF2B5EF4-FFF2-40B4-BE49-F238E27FC236}">
                <a16:creationId xmlns:a16="http://schemas.microsoft.com/office/drawing/2014/main" xmlns="" id="{8C3BF2E1-906C-4F9C-9A7F-1BF5AC8E89F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0EAFF44F-86D8-479D-93BB-8A4F9FA52346}"/>
              </a:ext>
            </a:extLst>
          </p:cNvPr>
          <p:cNvSpPr>
            <a:spLocks noGrp="1"/>
          </p:cNvSpPr>
          <p:nvPr>
            <p:ph type="sldNum" sz="quarter" idx="12"/>
          </p:nvPr>
        </p:nvSpPr>
        <p:spPr/>
        <p:txBody>
          <a:bodyPr/>
          <a:lstStyle/>
          <a:p>
            <a:fld id="{9F469224-692C-4174-BD5B-3AD65ED3EE66}" type="slidenum">
              <a:rPr lang="en-US" smtClean="0"/>
              <a:t>‹#›</a:t>
            </a:fld>
            <a:endParaRPr lang="en-US"/>
          </a:p>
        </p:txBody>
      </p:sp>
    </p:spTree>
    <p:extLst>
      <p:ext uri="{BB962C8B-B14F-4D97-AF65-F5344CB8AC3E}">
        <p14:creationId xmlns:p14="http://schemas.microsoft.com/office/powerpoint/2010/main" val="695949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7CAA37DA-446C-4104-AAF6-56018B93B69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F10AE2EA-5977-4228-BA43-FC25021396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FE197D97-56BB-499F-9860-7E3BDB9F83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8BB75D-DBDF-4E2E-8F0D-55E6F359E946}" type="datetimeFigureOut">
              <a:rPr lang="en-US" smtClean="0"/>
              <a:t>2/26/2018</a:t>
            </a:fld>
            <a:endParaRPr lang="en-US"/>
          </a:p>
        </p:txBody>
      </p:sp>
      <p:sp>
        <p:nvSpPr>
          <p:cNvPr id="5" name="Footer Placeholder 4">
            <a:extLst>
              <a:ext uri="{FF2B5EF4-FFF2-40B4-BE49-F238E27FC236}">
                <a16:creationId xmlns:a16="http://schemas.microsoft.com/office/drawing/2014/main" xmlns="" id="{8ECA6811-870A-4101-B4B7-D267763B84D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7BAFBF41-A1DD-4C94-B18F-2331142A038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469224-692C-4174-BD5B-3AD65ED3EE66}" type="slidenum">
              <a:rPr lang="en-US" smtClean="0"/>
              <a:t>‹#›</a:t>
            </a:fld>
            <a:endParaRPr lang="en-US"/>
          </a:p>
        </p:txBody>
      </p:sp>
    </p:spTree>
    <p:extLst>
      <p:ext uri="{BB962C8B-B14F-4D97-AF65-F5344CB8AC3E}">
        <p14:creationId xmlns:p14="http://schemas.microsoft.com/office/powerpoint/2010/main" val="30974580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3246743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FEDB5D4-852A-44F8-BFAE-5C316B98CEC1}"/>
              </a:ext>
            </a:extLst>
          </p:cNvPr>
          <p:cNvSpPr>
            <a:spLocks noGrp="1"/>
          </p:cNvSpPr>
          <p:nvPr>
            <p:ph type="title"/>
          </p:nvPr>
        </p:nvSpPr>
        <p:spPr>
          <a:xfrm>
            <a:off x="1043940" y="-320675"/>
            <a:ext cx="10515600" cy="1325563"/>
          </a:xfrm>
        </p:spPr>
        <p:txBody>
          <a:bodyPr/>
          <a:lstStyle/>
          <a:p>
            <a:r>
              <a:rPr lang="en-US" dirty="0"/>
              <a:t>Role Expectations and Role Performance</a:t>
            </a:r>
          </a:p>
        </p:txBody>
      </p:sp>
      <p:sp>
        <p:nvSpPr>
          <p:cNvPr id="3" name="Content Placeholder 2">
            <a:extLst>
              <a:ext uri="{FF2B5EF4-FFF2-40B4-BE49-F238E27FC236}">
                <a16:creationId xmlns:a16="http://schemas.microsoft.com/office/drawing/2014/main" xmlns="" id="{85D68F73-8B79-4AEE-A81F-DE112FDA8BEA}"/>
              </a:ext>
            </a:extLst>
          </p:cNvPr>
          <p:cNvSpPr>
            <a:spLocks noGrp="1"/>
          </p:cNvSpPr>
          <p:nvPr>
            <p:ph idx="1"/>
          </p:nvPr>
        </p:nvSpPr>
        <p:spPr>
          <a:xfrm>
            <a:off x="1043940" y="831214"/>
            <a:ext cx="10515600" cy="5741035"/>
          </a:xfrm>
        </p:spPr>
        <p:txBody>
          <a:bodyPr>
            <a:normAutofit fontScale="92500" lnSpcReduction="20000"/>
          </a:bodyPr>
          <a:lstStyle/>
          <a:p>
            <a:r>
              <a:rPr lang="en-US" sz="3200" dirty="0"/>
              <a:t>When people interact, their behavior corresponds to the particular role they are playing. </a:t>
            </a:r>
          </a:p>
          <a:p>
            <a:r>
              <a:rPr lang="en-US" sz="3200" dirty="0"/>
              <a:t>Socially determined behaviors of a person performing a role are called role expectations.</a:t>
            </a:r>
          </a:p>
          <a:p>
            <a:r>
              <a:rPr lang="en-US" sz="3200" dirty="0"/>
              <a:t>Doctors are expected to treat parents with care and respect. Employers are expected to treat employees respectfully and equally. </a:t>
            </a:r>
          </a:p>
          <a:p>
            <a:r>
              <a:rPr lang="en-US" sz="3200" dirty="0"/>
              <a:t>Sometimes role behavior does not meet the behavior expected by society. </a:t>
            </a:r>
          </a:p>
          <a:p>
            <a:r>
              <a:rPr lang="en-US" sz="3200" dirty="0"/>
              <a:t>Police officers break the law, parents don’t provide children with emotional and physical security. </a:t>
            </a:r>
          </a:p>
          <a:p>
            <a:r>
              <a:rPr lang="en-US" sz="3200" dirty="0"/>
              <a:t>This can happen because part of society sees behaviors as appropriate whereas a majority of society sees it as inappropriate. </a:t>
            </a:r>
          </a:p>
          <a:p>
            <a:pPr marL="0" indent="0">
              <a:buNone/>
            </a:pPr>
            <a:r>
              <a:rPr lang="en-US" dirty="0"/>
              <a:t> </a:t>
            </a:r>
          </a:p>
        </p:txBody>
      </p:sp>
    </p:spTree>
    <p:extLst>
      <p:ext uri="{BB962C8B-B14F-4D97-AF65-F5344CB8AC3E}">
        <p14:creationId xmlns:p14="http://schemas.microsoft.com/office/powerpoint/2010/main" val="4856840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D888D71-0F26-494B-A258-AF72AF1D1E4F}"/>
              </a:ext>
            </a:extLst>
          </p:cNvPr>
          <p:cNvSpPr>
            <a:spLocks noGrp="1"/>
          </p:cNvSpPr>
          <p:nvPr>
            <p:ph idx="1"/>
          </p:nvPr>
        </p:nvSpPr>
        <p:spPr>
          <a:xfrm>
            <a:off x="838200" y="148590"/>
            <a:ext cx="10515600" cy="6549389"/>
          </a:xfrm>
        </p:spPr>
        <p:txBody>
          <a:bodyPr>
            <a:normAutofit fontScale="92500" lnSpcReduction="10000"/>
          </a:bodyPr>
          <a:lstStyle/>
          <a:p>
            <a:r>
              <a:rPr lang="en-US" sz="4000" dirty="0"/>
              <a:t>Even when a person fulfills a role to the best of their ability, it may not meet the expectations of society. </a:t>
            </a:r>
          </a:p>
          <a:p>
            <a:r>
              <a:rPr lang="en-US" sz="4000" dirty="0"/>
              <a:t>For example, think of the Olympics. Athletes are considered the best from their country, but often their performance does not meet the judge’s expectations.</a:t>
            </a:r>
          </a:p>
          <a:p>
            <a:r>
              <a:rPr lang="en-US" sz="4000" dirty="0"/>
              <a:t>Sometimes people fall short to meet their expectations because of all the roles they play. Sometimes roles are contradictory. </a:t>
            </a:r>
          </a:p>
          <a:p>
            <a:pPr lvl="2"/>
            <a:r>
              <a:rPr lang="en-US" sz="3200" dirty="0"/>
              <a:t>Example: Someone at work calls in sick but you need to work on a paper that is due for class the following day. You decide to work but will not have enough time to work on your paper as much as you would have liked. Because of this, your paper is not your best work.  </a:t>
            </a:r>
          </a:p>
          <a:p>
            <a:endParaRPr lang="en-US" dirty="0"/>
          </a:p>
        </p:txBody>
      </p:sp>
    </p:spTree>
    <p:extLst>
      <p:ext uri="{BB962C8B-B14F-4D97-AF65-F5344CB8AC3E}">
        <p14:creationId xmlns:p14="http://schemas.microsoft.com/office/powerpoint/2010/main" val="14058172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D0E0B0-55CD-44AE-BA61-BE3F90FE28E1}"/>
              </a:ext>
            </a:extLst>
          </p:cNvPr>
          <p:cNvSpPr>
            <a:spLocks noGrp="1"/>
          </p:cNvSpPr>
          <p:nvPr>
            <p:ph type="title"/>
          </p:nvPr>
        </p:nvSpPr>
        <p:spPr>
          <a:xfrm>
            <a:off x="838200" y="-343535"/>
            <a:ext cx="10515600" cy="1325563"/>
          </a:xfrm>
        </p:spPr>
        <p:txBody>
          <a:bodyPr/>
          <a:lstStyle/>
          <a:p>
            <a:r>
              <a:rPr lang="en-US" dirty="0"/>
              <a:t>Role Conflict, Role Strain and Role Exit </a:t>
            </a:r>
          </a:p>
        </p:txBody>
      </p:sp>
      <p:sp>
        <p:nvSpPr>
          <p:cNvPr id="3" name="Content Placeholder 2">
            <a:extLst>
              <a:ext uri="{FF2B5EF4-FFF2-40B4-BE49-F238E27FC236}">
                <a16:creationId xmlns:a16="http://schemas.microsoft.com/office/drawing/2014/main" xmlns="" id="{D33F00FB-ECF8-4F35-A7DE-3C45D14733DF}"/>
              </a:ext>
            </a:extLst>
          </p:cNvPr>
          <p:cNvSpPr>
            <a:spLocks noGrp="1"/>
          </p:cNvSpPr>
          <p:nvPr>
            <p:ph idx="1"/>
          </p:nvPr>
        </p:nvSpPr>
        <p:spPr>
          <a:xfrm>
            <a:off x="838200" y="659764"/>
            <a:ext cx="10515600" cy="6049645"/>
          </a:xfrm>
        </p:spPr>
        <p:txBody>
          <a:bodyPr>
            <a:normAutofit lnSpcReduction="10000"/>
          </a:bodyPr>
          <a:lstStyle/>
          <a:p>
            <a:r>
              <a:rPr lang="en-US" dirty="0"/>
              <a:t>Within one status, there are several roles to perform.</a:t>
            </a:r>
          </a:p>
          <a:p>
            <a:r>
              <a:rPr lang="en-US" dirty="0"/>
              <a:t>The different roles assigned to a single status: Role Set</a:t>
            </a:r>
          </a:p>
          <a:p>
            <a:r>
              <a:rPr lang="en-US" dirty="0"/>
              <a:t>Because all people hold several statuses, all people deal with several role sets.</a:t>
            </a:r>
          </a:p>
          <a:p>
            <a:r>
              <a:rPr lang="en-US" dirty="0"/>
              <a:t>Role conflict and role strain comes from all the contradictory expectations from the different roles. </a:t>
            </a:r>
          </a:p>
          <a:p>
            <a:r>
              <a:rPr lang="en-US" dirty="0"/>
              <a:t>Role Conflict: Occurs when fulfilling the role expectations of one status makes it difficult to fulfill the role expectations of another status. </a:t>
            </a:r>
          </a:p>
          <a:p>
            <a:r>
              <a:rPr lang="en-US" dirty="0"/>
              <a:t>To be a good employee, you must go to work everyday. However, in order to be a good parent, you need to take off work to take care of your child. </a:t>
            </a:r>
          </a:p>
          <a:p>
            <a:r>
              <a:rPr lang="en-US" dirty="0"/>
              <a:t>Role strain: occurs when a person difficulty meeting the expectations of a single status. </a:t>
            </a:r>
          </a:p>
        </p:txBody>
      </p:sp>
    </p:spTree>
    <p:extLst>
      <p:ext uri="{BB962C8B-B14F-4D97-AF65-F5344CB8AC3E}">
        <p14:creationId xmlns:p14="http://schemas.microsoft.com/office/powerpoint/2010/main" val="9213974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2875CEEB-FE56-42E8-A3D0-C6E2D87E50ED}"/>
              </a:ext>
            </a:extLst>
          </p:cNvPr>
          <p:cNvSpPr>
            <a:spLocks noGrp="1"/>
          </p:cNvSpPr>
          <p:nvPr>
            <p:ph idx="1"/>
          </p:nvPr>
        </p:nvSpPr>
        <p:spPr>
          <a:xfrm>
            <a:off x="838200" y="739774"/>
            <a:ext cx="10515600" cy="6026785"/>
          </a:xfrm>
        </p:spPr>
        <p:txBody>
          <a:bodyPr/>
          <a:lstStyle/>
          <a:p>
            <a:r>
              <a:rPr lang="en-US" dirty="0"/>
              <a:t>Role Exit: Process people go through to detach from a role that is central to their self- identity.</a:t>
            </a:r>
          </a:p>
          <a:p>
            <a:r>
              <a:rPr lang="en-US" dirty="0"/>
              <a:t>People who have gone through role exit include ex-nuns, ex-convicts, divorced women/men.</a:t>
            </a:r>
          </a:p>
          <a:p>
            <a:r>
              <a:rPr lang="en-US" dirty="0"/>
              <a:t>There are stages people go through when trying to detach from old role.</a:t>
            </a:r>
          </a:p>
          <a:p>
            <a:r>
              <a:rPr lang="en-US" dirty="0"/>
              <a:t>Process goes as follows according to sociologist Rose </a:t>
            </a:r>
            <a:r>
              <a:rPr lang="en-US" dirty="0" err="1"/>
              <a:t>Ebaugh</a:t>
            </a:r>
            <a:endParaRPr lang="en-US" dirty="0"/>
          </a:p>
          <a:p>
            <a:pPr lvl="1"/>
            <a:r>
              <a:rPr lang="en-US" dirty="0"/>
              <a:t>First:  People experience disillusionment with old role</a:t>
            </a:r>
          </a:p>
          <a:p>
            <a:pPr lvl="1"/>
            <a:r>
              <a:rPr lang="en-US" dirty="0"/>
              <a:t>Second: The person begins to search for a new role</a:t>
            </a:r>
          </a:p>
          <a:p>
            <a:pPr lvl="1"/>
            <a:r>
              <a:rPr lang="en-US" dirty="0"/>
              <a:t>Third: The person reaches a turning point and decide to depart from the old role </a:t>
            </a:r>
          </a:p>
          <a:p>
            <a:r>
              <a:rPr lang="en-US" dirty="0"/>
              <a:t>Conflict occurs because society expects the person to still according to behaviors relating to their old role.</a:t>
            </a:r>
          </a:p>
          <a:p>
            <a:endParaRPr lang="en-US" dirty="0"/>
          </a:p>
        </p:txBody>
      </p:sp>
      <p:sp>
        <p:nvSpPr>
          <p:cNvPr id="4" name="Title 1">
            <a:extLst>
              <a:ext uri="{FF2B5EF4-FFF2-40B4-BE49-F238E27FC236}">
                <a16:creationId xmlns:a16="http://schemas.microsoft.com/office/drawing/2014/main" xmlns="" id="{9BEB2828-C3D7-4B76-ABF2-2A52725FBAF1}"/>
              </a:ext>
            </a:extLst>
          </p:cNvPr>
          <p:cNvSpPr>
            <a:spLocks noGrp="1"/>
          </p:cNvSpPr>
          <p:nvPr>
            <p:ph type="title"/>
          </p:nvPr>
        </p:nvSpPr>
        <p:spPr>
          <a:xfrm>
            <a:off x="838200" y="-332105"/>
            <a:ext cx="10515600" cy="1325563"/>
          </a:xfrm>
        </p:spPr>
        <p:txBody>
          <a:bodyPr/>
          <a:lstStyle/>
          <a:p>
            <a:r>
              <a:rPr lang="en-US" dirty="0"/>
              <a:t>Role Conflict, Role Strain and Role Exit </a:t>
            </a:r>
          </a:p>
        </p:txBody>
      </p:sp>
    </p:spTree>
    <p:extLst>
      <p:ext uri="{BB962C8B-B14F-4D97-AF65-F5344CB8AC3E}">
        <p14:creationId xmlns:p14="http://schemas.microsoft.com/office/powerpoint/2010/main" val="27943927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522A2EA-D6CE-4E8C-8D35-872545589FD5}"/>
              </a:ext>
            </a:extLst>
          </p:cNvPr>
          <p:cNvSpPr>
            <a:spLocks noGrp="1"/>
          </p:cNvSpPr>
          <p:nvPr>
            <p:ph type="title"/>
          </p:nvPr>
        </p:nvSpPr>
        <p:spPr>
          <a:xfrm>
            <a:off x="838200" y="-366395"/>
            <a:ext cx="10515600" cy="1325563"/>
          </a:xfrm>
        </p:spPr>
        <p:txBody>
          <a:bodyPr/>
          <a:lstStyle/>
          <a:p>
            <a:r>
              <a:rPr lang="en-US" dirty="0"/>
              <a:t>Social Institutions</a:t>
            </a:r>
          </a:p>
        </p:txBody>
      </p:sp>
      <p:sp>
        <p:nvSpPr>
          <p:cNvPr id="3" name="Content Placeholder 2">
            <a:extLst>
              <a:ext uri="{FF2B5EF4-FFF2-40B4-BE49-F238E27FC236}">
                <a16:creationId xmlns:a16="http://schemas.microsoft.com/office/drawing/2014/main" xmlns="" id="{DBECCFA2-3A76-4A91-A322-ED14A084EF8D}"/>
              </a:ext>
            </a:extLst>
          </p:cNvPr>
          <p:cNvSpPr>
            <a:spLocks noGrp="1"/>
          </p:cNvSpPr>
          <p:nvPr>
            <p:ph idx="1"/>
          </p:nvPr>
        </p:nvSpPr>
        <p:spPr>
          <a:xfrm>
            <a:off x="746760" y="648334"/>
            <a:ext cx="10515600" cy="6026785"/>
          </a:xfrm>
        </p:spPr>
        <p:txBody>
          <a:bodyPr>
            <a:normAutofit fontScale="92500" lnSpcReduction="20000"/>
          </a:bodyPr>
          <a:lstStyle/>
          <a:p>
            <a:r>
              <a:rPr lang="en-US" sz="3900" dirty="0"/>
              <a:t>Statuses and their roles determine the structure of various groups within society.</a:t>
            </a:r>
          </a:p>
          <a:p>
            <a:r>
              <a:rPr lang="en-US" sz="3900" dirty="0"/>
              <a:t>Social Institution: When statuses and roles are organized to satisfy one or more of the basic needs of society</a:t>
            </a:r>
          </a:p>
          <a:p>
            <a:r>
              <a:rPr lang="en-US" sz="3900" dirty="0"/>
              <a:t>Basic needs of society include things like: physical and emotional support for members, transmitting knowledge, producing goods and services, </a:t>
            </a:r>
            <a:r>
              <a:rPr lang="en-US" sz="3900" dirty="0" err="1"/>
              <a:t>etc</a:t>
            </a:r>
            <a:endParaRPr lang="en-US" sz="3900" dirty="0"/>
          </a:p>
          <a:p>
            <a:pPr lvl="1"/>
            <a:r>
              <a:rPr lang="en-US" sz="3500" dirty="0"/>
              <a:t>Most important social institutions include:</a:t>
            </a:r>
          </a:p>
          <a:p>
            <a:pPr lvl="2"/>
            <a:r>
              <a:rPr lang="en-US" sz="3000" dirty="0"/>
              <a:t>Family </a:t>
            </a:r>
          </a:p>
          <a:p>
            <a:pPr lvl="2"/>
            <a:r>
              <a:rPr lang="en-US" sz="3000" dirty="0"/>
              <a:t>Economic institution</a:t>
            </a:r>
          </a:p>
          <a:p>
            <a:pPr lvl="2"/>
            <a:r>
              <a:rPr lang="en-US" sz="3000" dirty="0"/>
              <a:t>Political institutions</a:t>
            </a:r>
          </a:p>
          <a:p>
            <a:pPr lvl="2"/>
            <a:r>
              <a:rPr lang="en-US" sz="3000" dirty="0"/>
              <a:t>Education</a:t>
            </a:r>
          </a:p>
          <a:p>
            <a:pPr lvl="2"/>
            <a:r>
              <a:rPr lang="en-US" sz="3000" dirty="0"/>
              <a:t>Religion</a:t>
            </a:r>
          </a:p>
          <a:p>
            <a:pPr lvl="2"/>
            <a:endParaRPr lang="en-US" dirty="0"/>
          </a:p>
        </p:txBody>
      </p:sp>
    </p:spTree>
    <p:extLst>
      <p:ext uri="{BB962C8B-B14F-4D97-AF65-F5344CB8AC3E}">
        <p14:creationId xmlns:p14="http://schemas.microsoft.com/office/powerpoint/2010/main" val="1659266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 xmlns:a16="http://schemas.microsoft.com/office/drawing/2014/main" id="{6D5DF7F8-E324-4E33-9E22-60453515690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8216348"/>
          </a:xfrm>
        </p:spPr>
      </p:pic>
      <p:sp>
        <p:nvSpPr>
          <p:cNvPr id="2" name="Title 1">
            <a:extLst>
              <a:ext uri="{FF2B5EF4-FFF2-40B4-BE49-F238E27FC236}">
                <a16:creationId xmlns="" xmlns:a16="http://schemas.microsoft.com/office/drawing/2014/main" id="{64AD6ECC-5474-4852-8655-C538854E2392}"/>
              </a:ext>
            </a:extLst>
          </p:cNvPr>
          <p:cNvSpPr>
            <a:spLocks noGrp="1"/>
          </p:cNvSpPr>
          <p:nvPr>
            <p:ph type="title"/>
          </p:nvPr>
        </p:nvSpPr>
        <p:spPr>
          <a:xfrm>
            <a:off x="1905797" y="982018"/>
            <a:ext cx="10515600" cy="1325563"/>
          </a:xfrm>
        </p:spPr>
        <p:txBody>
          <a:bodyPr>
            <a:normAutofit/>
          </a:bodyPr>
          <a:lstStyle/>
          <a:p>
            <a:r>
              <a:rPr lang="en-US" sz="4000" dirty="0"/>
              <a:t>Bell Work  				Week of </a:t>
            </a:r>
            <a:r>
              <a:rPr lang="en-US" sz="4000" dirty="0" smtClean="0"/>
              <a:t>2-26- 3-02</a:t>
            </a:r>
            <a:endParaRPr lang="en-US" sz="4000" dirty="0"/>
          </a:p>
        </p:txBody>
      </p:sp>
      <p:sp>
        <p:nvSpPr>
          <p:cNvPr id="6" name="TextBox 5">
            <a:extLst>
              <a:ext uri="{FF2B5EF4-FFF2-40B4-BE49-F238E27FC236}">
                <a16:creationId xmlns="" xmlns:a16="http://schemas.microsoft.com/office/drawing/2014/main" id="{9566C6F9-C8B8-4DFB-8DAC-99F6D99A956D}"/>
              </a:ext>
            </a:extLst>
          </p:cNvPr>
          <p:cNvSpPr txBox="1"/>
          <p:nvPr/>
        </p:nvSpPr>
        <p:spPr>
          <a:xfrm>
            <a:off x="890024" y="74076"/>
            <a:ext cx="1853176" cy="1815882"/>
          </a:xfrm>
          <a:prstGeom prst="rect">
            <a:avLst/>
          </a:prstGeom>
          <a:noFill/>
        </p:spPr>
        <p:txBody>
          <a:bodyPr wrap="square" rtlCol="0">
            <a:spAutoFit/>
          </a:bodyPr>
          <a:lstStyle/>
          <a:p>
            <a:r>
              <a:rPr lang="en-US" sz="2800" dirty="0"/>
              <a:t>Name</a:t>
            </a:r>
          </a:p>
          <a:p>
            <a:r>
              <a:rPr lang="en-US" sz="2800" dirty="0" err="1" smtClean="0"/>
              <a:t>McCombe</a:t>
            </a:r>
            <a:r>
              <a:rPr lang="en-US" sz="2800" dirty="0" smtClean="0"/>
              <a:t> </a:t>
            </a:r>
            <a:endParaRPr lang="en-US" sz="2800" dirty="0"/>
          </a:p>
          <a:p>
            <a:r>
              <a:rPr lang="en-US" sz="2800" dirty="0"/>
              <a:t>Hour </a:t>
            </a:r>
          </a:p>
          <a:p>
            <a:r>
              <a:rPr lang="en-US" sz="2800" dirty="0"/>
              <a:t>Date</a:t>
            </a:r>
          </a:p>
        </p:txBody>
      </p:sp>
      <p:sp>
        <p:nvSpPr>
          <p:cNvPr id="7" name="TextBox 6">
            <a:extLst>
              <a:ext uri="{FF2B5EF4-FFF2-40B4-BE49-F238E27FC236}">
                <a16:creationId xmlns="" xmlns:a16="http://schemas.microsoft.com/office/drawing/2014/main" id="{6F80F5CF-058E-440A-8563-83448ECE3611}"/>
              </a:ext>
            </a:extLst>
          </p:cNvPr>
          <p:cNvSpPr txBox="1"/>
          <p:nvPr/>
        </p:nvSpPr>
        <p:spPr>
          <a:xfrm>
            <a:off x="1310502" y="1826406"/>
            <a:ext cx="731799" cy="461665"/>
          </a:xfrm>
          <a:prstGeom prst="rect">
            <a:avLst/>
          </a:prstGeom>
          <a:noFill/>
        </p:spPr>
        <p:txBody>
          <a:bodyPr wrap="square" rtlCol="0">
            <a:spAutoFit/>
          </a:bodyPr>
          <a:lstStyle/>
          <a:p>
            <a:r>
              <a:rPr lang="en-US" sz="2400" dirty="0"/>
              <a:t>1.)</a:t>
            </a:r>
          </a:p>
        </p:txBody>
      </p:sp>
      <p:sp>
        <p:nvSpPr>
          <p:cNvPr id="8" name="TextBox 7">
            <a:extLst>
              <a:ext uri="{FF2B5EF4-FFF2-40B4-BE49-F238E27FC236}">
                <a16:creationId xmlns="" xmlns:a16="http://schemas.microsoft.com/office/drawing/2014/main" id="{274408CA-8EA4-4780-BE90-0D3A2695550C}"/>
              </a:ext>
            </a:extLst>
          </p:cNvPr>
          <p:cNvSpPr txBox="1"/>
          <p:nvPr/>
        </p:nvSpPr>
        <p:spPr>
          <a:xfrm>
            <a:off x="1905798" y="1785893"/>
            <a:ext cx="2209003" cy="523220"/>
          </a:xfrm>
          <a:prstGeom prst="rect">
            <a:avLst/>
          </a:prstGeom>
          <a:noFill/>
        </p:spPr>
        <p:txBody>
          <a:bodyPr wrap="none" rtlCol="0">
            <a:spAutoFit/>
          </a:bodyPr>
          <a:lstStyle/>
          <a:p>
            <a:r>
              <a:rPr lang="en-US" sz="2800" dirty="0"/>
              <a:t>Monday </a:t>
            </a:r>
            <a:r>
              <a:rPr lang="en-US" sz="2800" dirty="0" smtClean="0"/>
              <a:t>2-26</a:t>
            </a:r>
            <a:r>
              <a:rPr lang="en-US" sz="2800" dirty="0" smtClean="0"/>
              <a:t> </a:t>
            </a:r>
            <a:endParaRPr lang="en-US" sz="2800" dirty="0"/>
          </a:p>
        </p:txBody>
      </p:sp>
      <p:sp>
        <p:nvSpPr>
          <p:cNvPr id="9" name="TextBox 8">
            <a:extLst>
              <a:ext uri="{FF2B5EF4-FFF2-40B4-BE49-F238E27FC236}">
                <a16:creationId xmlns="" xmlns:a16="http://schemas.microsoft.com/office/drawing/2014/main" id="{FA1C5C30-6E2F-415B-8AF5-7EBB35D03E31}"/>
              </a:ext>
            </a:extLst>
          </p:cNvPr>
          <p:cNvSpPr txBox="1"/>
          <p:nvPr/>
        </p:nvSpPr>
        <p:spPr>
          <a:xfrm>
            <a:off x="1798874" y="2179788"/>
            <a:ext cx="7664919" cy="584775"/>
          </a:xfrm>
          <a:prstGeom prst="rect">
            <a:avLst/>
          </a:prstGeom>
          <a:noFill/>
        </p:spPr>
        <p:txBody>
          <a:bodyPr wrap="none" rtlCol="0">
            <a:spAutoFit/>
          </a:bodyPr>
          <a:lstStyle/>
          <a:p>
            <a:r>
              <a:rPr lang="en-US" sz="3200" dirty="0" smtClean="0"/>
              <a:t>I think the phrase “</a:t>
            </a:r>
            <a:r>
              <a:rPr lang="en-US" sz="3200" smtClean="0"/>
              <a:t>Social Structure” means…</a:t>
            </a:r>
            <a:endParaRPr lang="en-US" sz="3200" dirty="0"/>
          </a:p>
        </p:txBody>
      </p:sp>
    </p:spTree>
    <p:extLst>
      <p:ext uri="{BB962C8B-B14F-4D97-AF65-F5344CB8AC3E}">
        <p14:creationId xmlns:p14="http://schemas.microsoft.com/office/powerpoint/2010/main" val="34142452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DBC8E3F-4D6A-4FD5-89CF-BC7137B9C555}"/>
              </a:ext>
            </a:extLst>
          </p:cNvPr>
          <p:cNvSpPr>
            <a:spLocks noGrp="1"/>
          </p:cNvSpPr>
          <p:nvPr>
            <p:ph type="ctrTitle"/>
          </p:nvPr>
        </p:nvSpPr>
        <p:spPr/>
        <p:txBody>
          <a:bodyPr/>
          <a:lstStyle/>
          <a:p>
            <a:r>
              <a:rPr lang="en-US" dirty="0"/>
              <a:t>The Building Blocks of Social Structure</a:t>
            </a:r>
          </a:p>
        </p:txBody>
      </p:sp>
      <p:sp>
        <p:nvSpPr>
          <p:cNvPr id="3" name="Subtitle 2">
            <a:extLst>
              <a:ext uri="{FF2B5EF4-FFF2-40B4-BE49-F238E27FC236}">
                <a16:creationId xmlns:a16="http://schemas.microsoft.com/office/drawing/2014/main" xmlns="" id="{F5EF767A-9DC8-4902-9272-44ADD29DEAAF}"/>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0391460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617ECA3-CC4D-4409-BB6C-BFA3D01ADF3A}"/>
              </a:ext>
            </a:extLst>
          </p:cNvPr>
          <p:cNvSpPr>
            <a:spLocks noGrp="1"/>
          </p:cNvSpPr>
          <p:nvPr>
            <p:ph type="title"/>
          </p:nvPr>
        </p:nvSpPr>
        <p:spPr>
          <a:xfrm>
            <a:off x="838200" y="-332105"/>
            <a:ext cx="10515600" cy="1325563"/>
          </a:xfrm>
        </p:spPr>
        <p:txBody>
          <a:bodyPr>
            <a:normAutofit/>
          </a:bodyPr>
          <a:lstStyle/>
          <a:p>
            <a:r>
              <a:rPr lang="en-US" sz="6000" dirty="0"/>
              <a:t>Status </a:t>
            </a:r>
          </a:p>
        </p:txBody>
      </p:sp>
      <p:sp>
        <p:nvSpPr>
          <p:cNvPr id="3" name="Content Placeholder 2">
            <a:extLst>
              <a:ext uri="{FF2B5EF4-FFF2-40B4-BE49-F238E27FC236}">
                <a16:creationId xmlns:a16="http://schemas.microsoft.com/office/drawing/2014/main" xmlns="" id="{24BA8FB4-5542-4699-B380-3280763A589E}"/>
              </a:ext>
            </a:extLst>
          </p:cNvPr>
          <p:cNvSpPr>
            <a:spLocks noGrp="1"/>
          </p:cNvSpPr>
          <p:nvPr>
            <p:ph idx="1"/>
          </p:nvPr>
        </p:nvSpPr>
        <p:spPr>
          <a:xfrm>
            <a:off x="678180" y="808354"/>
            <a:ext cx="10515600" cy="6301105"/>
          </a:xfrm>
        </p:spPr>
        <p:txBody>
          <a:bodyPr>
            <a:normAutofit/>
          </a:bodyPr>
          <a:lstStyle/>
          <a:p>
            <a:r>
              <a:rPr lang="en-US" sz="4400" dirty="0"/>
              <a:t>Sociologists take the view that society is a system where everything is interrelated and interdependent-as we have seen in previous chapters. This is very defined. </a:t>
            </a:r>
          </a:p>
          <a:p>
            <a:r>
              <a:rPr lang="en-US" sz="4400" dirty="0"/>
              <a:t>Within social structure, however, the meaning is a bit more loosely defined.</a:t>
            </a:r>
          </a:p>
          <a:p>
            <a:r>
              <a:rPr lang="en-US" sz="4400" dirty="0"/>
              <a:t>Social structure: all the statuses and roles that are interrelated and help to make up and guide human interaction. </a:t>
            </a:r>
          </a:p>
        </p:txBody>
      </p:sp>
    </p:spTree>
    <p:extLst>
      <p:ext uri="{BB962C8B-B14F-4D97-AF65-F5344CB8AC3E}">
        <p14:creationId xmlns:p14="http://schemas.microsoft.com/office/powerpoint/2010/main" val="3569252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18D41A-23DF-4473-AB7D-C12B61EA3965}"/>
              </a:ext>
            </a:extLst>
          </p:cNvPr>
          <p:cNvSpPr>
            <a:spLocks noGrp="1"/>
          </p:cNvSpPr>
          <p:nvPr>
            <p:ph type="title"/>
          </p:nvPr>
        </p:nvSpPr>
        <p:spPr>
          <a:xfrm>
            <a:off x="758190" y="-332105"/>
            <a:ext cx="10515600" cy="1943735"/>
          </a:xfrm>
        </p:spPr>
        <p:txBody>
          <a:bodyPr>
            <a:normAutofit/>
          </a:bodyPr>
          <a:lstStyle/>
          <a:p>
            <a:r>
              <a:rPr lang="en-US" sz="6600" dirty="0"/>
              <a:t>Status </a:t>
            </a:r>
          </a:p>
        </p:txBody>
      </p:sp>
      <p:sp>
        <p:nvSpPr>
          <p:cNvPr id="3" name="Content Placeholder 2">
            <a:extLst>
              <a:ext uri="{FF2B5EF4-FFF2-40B4-BE49-F238E27FC236}">
                <a16:creationId xmlns:a16="http://schemas.microsoft.com/office/drawing/2014/main" xmlns="" id="{11A9A7E8-8F05-42E6-B321-EE1786C25892}"/>
              </a:ext>
            </a:extLst>
          </p:cNvPr>
          <p:cNvSpPr>
            <a:spLocks noGrp="1"/>
          </p:cNvSpPr>
          <p:nvPr>
            <p:ph idx="1"/>
          </p:nvPr>
        </p:nvSpPr>
        <p:spPr>
          <a:xfrm>
            <a:off x="758190" y="1448435"/>
            <a:ext cx="10515600" cy="4351338"/>
          </a:xfrm>
        </p:spPr>
        <p:txBody>
          <a:bodyPr>
            <a:normAutofit lnSpcReduction="10000"/>
          </a:bodyPr>
          <a:lstStyle/>
          <a:p>
            <a:r>
              <a:rPr lang="en-US" sz="4400" dirty="0"/>
              <a:t>Status: A socially defined position in a group or in a society. </a:t>
            </a:r>
          </a:p>
          <a:p>
            <a:pPr lvl="1"/>
            <a:r>
              <a:rPr lang="en-US" sz="4000" dirty="0"/>
              <a:t>Every status has one or more roles </a:t>
            </a:r>
          </a:p>
          <a:p>
            <a:r>
              <a:rPr lang="en-US" sz="4400" dirty="0"/>
              <a:t>Role: The behavior expected of someone occupying a particular status.</a:t>
            </a:r>
          </a:p>
          <a:p>
            <a:r>
              <a:rPr lang="en-US" sz="4400" dirty="0"/>
              <a:t>Think about your role as a student. What is expected of you as a student?</a:t>
            </a:r>
          </a:p>
          <a:p>
            <a:endParaRPr lang="en-US" dirty="0"/>
          </a:p>
        </p:txBody>
      </p:sp>
    </p:spTree>
    <p:extLst>
      <p:ext uri="{BB962C8B-B14F-4D97-AF65-F5344CB8AC3E}">
        <p14:creationId xmlns:p14="http://schemas.microsoft.com/office/powerpoint/2010/main" val="63978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581388A-F9C2-4F6D-AAAB-996A2EFA6E79}"/>
              </a:ext>
            </a:extLst>
          </p:cNvPr>
          <p:cNvSpPr>
            <a:spLocks noGrp="1"/>
          </p:cNvSpPr>
          <p:nvPr>
            <p:ph type="title"/>
          </p:nvPr>
        </p:nvSpPr>
        <p:spPr>
          <a:xfrm>
            <a:off x="666750" y="-252095"/>
            <a:ext cx="10515600" cy="1325563"/>
          </a:xfrm>
        </p:spPr>
        <p:txBody>
          <a:bodyPr/>
          <a:lstStyle/>
          <a:p>
            <a:r>
              <a:rPr lang="en-US" dirty="0"/>
              <a:t>Ascribed and Achieved Status </a:t>
            </a:r>
          </a:p>
        </p:txBody>
      </p:sp>
      <p:sp>
        <p:nvSpPr>
          <p:cNvPr id="3" name="Content Placeholder 2">
            <a:extLst>
              <a:ext uri="{FF2B5EF4-FFF2-40B4-BE49-F238E27FC236}">
                <a16:creationId xmlns:a16="http://schemas.microsoft.com/office/drawing/2014/main" xmlns="" id="{5F1758FC-0DD3-41E4-B350-8B2B293FB9F6}"/>
              </a:ext>
            </a:extLst>
          </p:cNvPr>
          <p:cNvSpPr>
            <a:spLocks noGrp="1"/>
          </p:cNvSpPr>
          <p:nvPr>
            <p:ph idx="1"/>
          </p:nvPr>
        </p:nvSpPr>
        <p:spPr>
          <a:xfrm>
            <a:off x="666750" y="854074"/>
            <a:ext cx="10515600" cy="6141086"/>
          </a:xfrm>
        </p:spPr>
        <p:txBody>
          <a:bodyPr>
            <a:normAutofit lnSpcReduction="10000"/>
          </a:bodyPr>
          <a:lstStyle/>
          <a:p>
            <a:r>
              <a:rPr lang="en-US" dirty="0"/>
              <a:t>Everyone within society has several statuses they occupy. Think of yourself. You are a student, but you are also a son/daughter, brother/sister, niece/nephew. You may even be an employee, a member of a sports team, etc.</a:t>
            </a:r>
          </a:p>
          <a:p>
            <a:r>
              <a:rPr lang="en-US" dirty="0"/>
              <a:t>Statuses help us to define where each person fits in within society. This also helps us to understand how they may relate to others within society. </a:t>
            </a:r>
          </a:p>
          <a:p>
            <a:r>
              <a:rPr lang="en-US" dirty="0"/>
              <a:t>Some statuses are assigned and others are earned through effort. </a:t>
            </a:r>
          </a:p>
          <a:p>
            <a:r>
              <a:rPr lang="en-US" dirty="0"/>
              <a:t>Ascribed Status: A status assigned based on qualities a person is unable to control. They are not based on abilities, efforts or accomplishments.</a:t>
            </a:r>
          </a:p>
          <a:p>
            <a:r>
              <a:rPr lang="en-US" dirty="0"/>
              <a:t>Instead, they are based on inherited traits or things assigned when a person reaches a certain age. </a:t>
            </a:r>
          </a:p>
          <a:p>
            <a:r>
              <a:rPr lang="en-US" dirty="0"/>
              <a:t>You are a teenager/young adult now, but when you reach 18, you are considered an adult </a:t>
            </a:r>
          </a:p>
        </p:txBody>
      </p:sp>
    </p:spTree>
    <p:extLst>
      <p:ext uri="{BB962C8B-B14F-4D97-AF65-F5344CB8AC3E}">
        <p14:creationId xmlns:p14="http://schemas.microsoft.com/office/powerpoint/2010/main" val="3638642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768FD9E-B9B0-407F-A0D6-2330C0ACF0B3}"/>
              </a:ext>
            </a:extLst>
          </p:cNvPr>
          <p:cNvSpPr>
            <a:spLocks noGrp="1"/>
          </p:cNvSpPr>
          <p:nvPr>
            <p:ph type="title"/>
          </p:nvPr>
        </p:nvSpPr>
        <p:spPr>
          <a:xfrm>
            <a:off x="838200" y="-240665"/>
            <a:ext cx="10515600" cy="1325563"/>
          </a:xfrm>
        </p:spPr>
        <p:txBody>
          <a:bodyPr/>
          <a:lstStyle/>
          <a:p>
            <a:r>
              <a:rPr lang="en-US" dirty="0"/>
              <a:t>Ascribed and Achieved Status </a:t>
            </a:r>
          </a:p>
        </p:txBody>
      </p:sp>
      <p:sp>
        <p:nvSpPr>
          <p:cNvPr id="3" name="Content Placeholder 2">
            <a:extLst>
              <a:ext uri="{FF2B5EF4-FFF2-40B4-BE49-F238E27FC236}">
                <a16:creationId xmlns:a16="http://schemas.microsoft.com/office/drawing/2014/main" xmlns="" id="{B50CA9B1-6A96-486B-83B6-2A3D42AE753E}"/>
              </a:ext>
            </a:extLst>
          </p:cNvPr>
          <p:cNvSpPr>
            <a:spLocks noGrp="1"/>
          </p:cNvSpPr>
          <p:nvPr>
            <p:ph idx="1"/>
          </p:nvPr>
        </p:nvSpPr>
        <p:spPr>
          <a:xfrm>
            <a:off x="838200" y="854074"/>
            <a:ext cx="10515600" cy="5821045"/>
          </a:xfrm>
        </p:spPr>
        <p:txBody>
          <a:bodyPr>
            <a:normAutofit fontScale="92500"/>
          </a:bodyPr>
          <a:lstStyle/>
          <a:p>
            <a:r>
              <a:rPr lang="en-US" sz="4000" dirty="0"/>
              <a:t>Achieved Status: status attained from their own effort.</a:t>
            </a:r>
          </a:p>
          <a:p>
            <a:r>
              <a:rPr lang="en-US" sz="4000" dirty="0"/>
              <a:t>These include things like special skills, knowledge or ability. You may be considered a dancer based on your knowledge of various aspects of dance and your ability to dance. You gain the status of wife or husband when you marry.</a:t>
            </a:r>
          </a:p>
          <a:p>
            <a:r>
              <a:rPr lang="en-US" sz="4000" dirty="0"/>
              <a:t>Achieved status allows more control than ascribed. The United States is so complex that it allows an almost endless list of achieved statuses. </a:t>
            </a:r>
          </a:p>
          <a:p>
            <a:endParaRPr lang="en-US" dirty="0"/>
          </a:p>
        </p:txBody>
      </p:sp>
    </p:spTree>
    <p:extLst>
      <p:ext uri="{BB962C8B-B14F-4D97-AF65-F5344CB8AC3E}">
        <p14:creationId xmlns:p14="http://schemas.microsoft.com/office/powerpoint/2010/main" val="16993971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7F4A1E4-E8AF-4D2A-BAFB-1750CD1E9405}"/>
              </a:ext>
            </a:extLst>
          </p:cNvPr>
          <p:cNvSpPr>
            <a:spLocks noGrp="1"/>
          </p:cNvSpPr>
          <p:nvPr>
            <p:ph type="title"/>
          </p:nvPr>
        </p:nvSpPr>
        <p:spPr>
          <a:xfrm>
            <a:off x="838200" y="-343535"/>
            <a:ext cx="10515600" cy="1325563"/>
          </a:xfrm>
        </p:spPr>
        <p:txBody>
          <a:bodyPr/>
          <a:lstStyle/>
          <a:p>
            <a:r>
              <a:rPr lang="en-US" dirty="0"/>
              <a:t>Master Status</a:t>
            </a:r>
          </a:p>
        </p:txBody>
      </p:sp>
      <p:sp>
        <p:nvSpPr>
          <p:cNvPr id="3" name="Content Placeholder 2">
            <a:extLst>
              <a:ext uri="{FF2B5EF4-FFF2-40B4-BE49-F238E27FC236}">
                <a16:creationId xmlns:a16="http://schemas.microsoft.com/office/drawing/2014/main" xmlns="" id="{5AD5A4B6-FE70-4E9A-A00D-0CCFBFFD77A0}"/>
              </a:ext>
            </a:extLst>
          </p:cNvPr>
          <p:cNvSpPr>
            <a:spLocks noGrp="1"/>
          </p:cNvSpPr>
          <p:nvPr>
            <p:ph idx="1"/>
          </p:nvPr>
        </p:nvSpPr>
        <p:spPr>
          <a:xfrm>
            <a:off x="838200" y="648334"/>
            <a:ext cx="10515600" cy="6106795"/>
          </a:xfrm>
        </p:spPr>
        <p:txBody>
          <a:bodyPr>
            <a:normAutofit/>
          </a:bodyPr>
          <a:lstStyle/>
          <a:p>
            <a:r>
              <a:rPr lang="en-US" sz="3600" dirty="0"/>
              <a:t>Everyone has a large list of statuses they hold, but not all statuses are equal. </a:t>
            </a:r>
          </a:p>
          <a:p>
            <a:r>
              <a:rPr lang="en-US" sz="3600" dirty="0"/>
              <a:t>Master Status: The greatest role in shaping a person’s life and determining his or her social identity. </a:t>
            </a:r>
          </a:p>
          <a:p>
            <a:r>
              <a:rPr lang="en-US" sz="3600" dirty="0"/>
              <a:t>This can be achieved or ascribed.</a:t>
            </a:r>
          </a:p>
          <a:p>
            <a:r>
              <a:rPr lang="en-US" sz="3600" dirty="0"/>
              <a:t>Usually, in the United States, an adult’s master status is their occupation. A teenager’s master status is usually their occupation-student.</a:t>
            </a:r>
          </a:p>
          <a:p>
            <a:r>
              <a:rPr lang="en-US" sz="3600" dirty="0"/>
              <a:t>Master status can change over time. For example, when you retire from working your status could change from grandparent or volunteer. </a:t>
            </a:r>
          </a:p>
        </p:txBody>
      </p:sp>
    </p:spTree>
    <p:extLst>
      <p:ext uri="{BB962C8B-B14F-4D97-AF65-F5344CB8AC3E}">
        <p14:creationId xmlns:p14="http://schemas.microsoft.com/office/powerpoint/2010/main" val="1267221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B2A39E-EDFF-438E-A322-F090F597531A}"/>
              </a:ext>
            </a:extLst>
          </p:cNvPr>
          <p:cNvSpPr>
            <a:spLocks noGrp="1"/>
          </p:cNvSpPr>
          <p:nvPr>
            <p:ph type="title"/>
          </p:nvPr>
        </p:nvSpPr>
        <p:spPr>
          <a:xfrm>
            <a:off x="666750" y="-309245"/>
            <a:ext cx="10515600" cy="1325563"/>
          </a:xfrm>
        </p:spPr>
        <p:txBody>
          <a:bodyPr/>
          <a:lstStyle/>
          <a:p>
            <a:r>
              <a:rPr lang="en-US" dirty="0"/>
              <a:t>Roles </a:t>
            </a:r>
          </a:p>
        </p:txBody>
      </p:sp>
      <p:sp>
        <p:nvSpPr>
          <p:cNvPr id="3" name="Content Placeholder 2">
            <a:extLst>
              <a:ext uri="{FF2B5EF4-FFF2-40B4-BE49-F238E27FC236}">
                <a16:creationId xmlns:a16="http://schemas.microsoft.com/office/drawing/2014/main" xmlns="" id="{6DC0A900-8447-4D45-A00B-CFD333A55D2A}"/>
              </a:ext>
            </a:extLst>
          </p:cNvPr>
          <p:cNvSpPr>
            <a:spLocks noGrp="1"/>
          </p:cNvSpPr>
          <p:nvPr>
            <p:ph idx="1"/>
          </p:nvPr>
        </p:nvSpPr>
        <p:spPr>
          <a:xfrm>
            <a:off x="666750" y="762634"/>
            <a:ext cx="10515600" cy="5832475"/>
          </a:xfrm>
        </p:spPr>
        <p:txBody>
          <a:bodyPr>
            <a:normAutofit fontScale="92500"/>
          </a:bodyPr>
          <a:lstStyle/>
          <a:p>
            <a:r>
              <a:rPr lang="en-US" sz="3600" dirty="0"/>
              <a:t>Statuses are social categories.</a:t>
            </a:r>
          </a:p>
          <a:p>
            <a:r>
              <a:rPr lang="en-US" sz="3600" dirty="0"/>
              <a:t>Roles are what brings statuses to life.</a:t>
            </a:r>
          </a:p>
          <a:p>
            <a:r>
              <a:rPr lang="en-US" sz="3600" dirty="0"/>
              <a:t>You occupy a status, but you play a role. </a:t>
            </a:r>
          </a:p>
          <a:p>
            <a:r>
              <a:rPr lang="en-US" sz="3600" dirty="0"/>
              <a:t>Most roles have a reciprocal role. This means that there are roles that correspond to your role and helps to define the pattern of interaction between related statuses. </a:t>
            </a:r>
          </a:p>
          <a:p>
            <a:r>
              <a:rPr lang="en-US" sz="3600" dirty="0"/>
              <a:t>If a woman is a mother, they need a child to fulfill the role of son/daughter and to help the woman fulfill her role as a mother.</a:t>
            </a:r>
          </a:p>
          <a:p>
            <a:r>
              <a:rPr lang="en-US" sz="3600" dirty="0"/>
              <a:t>Other reciprocal roles include: teacher-students, doctor-patient, employer-employee.</a:t>
            </a:r>
          </a:p>
        </p:txBody>
      </p:sp>
    </p:spTree>
    <p:extLst>
      <p:ext uri="{BB962C8B-B14F-4D97-AF65-F5344CB8AC3E}">
        <p14:creationId xmlns:p14="http://schemas.microsoft.com/office/powerpoint/2010/main" val="38254563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1437</TotalTime>
  <Words>1129</Words>
  <Application>Microsoft Office PowerPoint</Application>
  <PresentationFormat>Custom</PresentationFormat>
  <Paragraphs>81</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Bell Work      Week of 2-26- 3-02</vt:lpstr>
      <vt:lpstr>The Building Blocks of Social Structure</vt:lpstr>
      <vt:lpstr>Status </vt:lpstr>
      <vt:lpstr>Status </vt:lpstr>
      <vt:lpstr>Ascribed and Achieved Status </vt:lpstr>
      <vt:lpstr>Ascribed and Achieved Status </vt:lpstr>
      <vt:lpstr>Master Status</vt:lpstr>
      <vt:lpstr>Roles </vt:lpstr>
      <vt:lpstr>Role Expectations and Role Performance</vt:lpstr>
      <vt:lpstr>PowerPoint Presentation</vt:lpstr>
      <vt:lpstr>Role Conflict, Role Strain and Role Exit </vt:lpstr>
      <vt:lpstr>Role Conflict, Role Strain and Role Exit </vt:lpstr>
      <vt:lpstr>Social Institutions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Building Blocks of Social Structure</dc:title>
  <dc:creator>Kaitlyn McCombe</dc:creator>
  <cp:lastModifiedBy>Windows User</cp:lastModifiedBy>
  <cp:revision>11</cp:revision>
  <dcterms:created xsi:type="dcterms:W3CDTF">2018-02-24T17:48:40Z</dcterms:created>
  <dcterms:modified xsi:type="dcterms:W3CDTF">2018-02-26T11:39:40Z</dcterms:modified>
</cp:coreProperties>
</file>