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9" r:id="rId4"/>
    <p:sldId id="258" r:id="rId5"/>
    <p:sldId id="262" r:id="rId6"/>
    <p:sldId id="259" r:id="rId7"/>
    <p:sldId id="257" r:id="rId8"/>
    <p:sldId id="260" r:id="rId9"/>
    <p:sldId id="261" r:id="rId10"/>
    <p:sldId id="263" r:id="rId11"/>
    <p:sldId id="264" r:id="rId12"/>
    <p:sldId id="265"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9762BB-6AEF-4AFA-A5E5-B8F9E4DD6E21}"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4689E-C4DD-429B-8B73-B94C26741CBF}" type="slidenum">
              <a:rPr lang="en-US" smtClean="0"/>
              <a:t>‹#›</a:t>
            </a:fld>
            <a:endParaRPr lang="en-US"/>
          </a:p>
        </p:txBody>
      </p:sp>
    </p:spTree>
    <p:extLst>
      <p:ext uri="{BB962C8B-B14F-4D97-AF65-F5344CB8AC3E}">
        <p14:creationId xmlns:p14="http://schemas.microsoft.com/office/powerpoint/2010/main" val="3675037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9762BB-6AEF-4AFA-A5E5-B8F9E4DD6E21}"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4689E-C4DD-429B-8B73-B94C26741CBF}" type="slidenum">
              <a:rPr lang="en-US" smtClean="0"/>
              <a:t>‹#›</a:t>
            </a:fld>
            <a:endParaRPr lang="en-US"/>
          </a:p>
        </p:txBody>
      </p:sp>
    </p:spTree>
    <p:extLst>
      <p:ext uri="{BB962C8B-B14F-4D97-AF65-F5344CB8AC3E}">
        <p14:creationId xmlns:p14="http://schemas.microsoft.com/office/powerpoint/2010/main" val="1784861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9762BB-6AEF-4AFA-A5E5-B8F9E4DD6E21}"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4689E-C4DD-429B-8B73-B94C26741CBF}" type="slidenum">
              <a:rPr lang="en-US" smtClean="0"/>
              <a:t>‹#›</a:t>
            </a:fld>
            <a:endParaRPr lang="en-US"/>
          </a:p>
        </p:txBody>
      </p:sp>
    </p:spTree>
    <p:extLst>
      <p:ext uri="{BB962C8B-B14F-4D97-AF65-F5344CB8AC3E}">
        <p14:creationId xmlns:p14="http://schemas.microsoft.com/office/powerpoint/2010/main" val="9373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9762BB-6AEF-4AFA-A5E5-B8F9E4DD6E21}"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4689E-C4DD-429B-8B73-B94C26741CBF}" type="slidenum">
              <a:rPr lang="en-US" smtClean="0"/>
              <a:t>‹#›</a:t>
            </a:fld>
            <a:endParaRPr lang="en-US"/>
          </a:p>
        </p:txBody>
      </p:sp>
    </p:spTree>
    <p:extLst>
      <p:ext uri="{BB962C8B-B14F-4D97-AF65-F5344CB8AC3E}">
        <p14:creationId xmlns:p14="http://schemas.microsoft.com/office/powerpoint/2010/main" val="3797749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9762BB-6AEF-4AFA-A5E5-B8F9E4DD6E21}"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4689E-C4DD-429B-8B73-B94C26741CBF}" type="slidenum">
              <a:rPr lang="en-US" smtClean="0"/>
              <a:t>‹#›</a:t>
            </a:fld>
            <a:endParaRPr lang="en-US"/>
          </a:p>
        </p:txBody>
      </p:sp>
    </p:spTree>
    <p:extLst>
      <p:ext uri="{BB962C8B-B14F-4D97-AF65-F5344CB8AC3E}">
        <p14:creationId xmlns:p14="http://schemas.microsoft.com/office/powerpoint/2010/main" val="302711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9762BB-6AEF-4AFA-A5E5-B8F9E4DD6E21}"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4689E-C4DD-429B-8B73-B94C26741CBF}" type="slidenum">
              <a:rPr lang="en-US" smtClean="0"/>
              <a:t>‹#›</a:t>
            </a:fld>
            <a:endParaRPr lang="en-US"/>
          </a:p>
        </p:txBody>
      </p:sp>
    </p:spTree>
    <p:extLst>
      <p:ext uri="{BB962C8B-B14F-4D97-AF65-F5344CB8AC3E}">
        <p14:creationId xmlns:p14="http://schemas.microsoft.com/office/powerpoint/2010/main" val="186337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9762BB-6AEF-4AFA-A5E5-B8F9E4DD6E21}"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4689E-C4DD-429B-8B73-B94C26741CBF}" type="slidenum">
              <a:rPr lang="en-US" smtClean="0"/>
              <a:t>‹#›</a:t>
            </a:fld>
            <a:endParaRPr lang="en-US"/>
          </a:p>
        </p:txBody>
      </p:sp>
    </p:spTree>
    <p:extLst>
      <p:ext uri="{BB962C8B-B14F-4D97-AF65-F5344CB8AC3E}">
        <p14:creationId xmlns:p14="http://schemas.microsoft.com/office/powerpoint/2010/main" val="2199603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9762BB-6AEF-4AFA-A5E5-B8F9E4DD6E21}"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4689E-C4DD-429B-8B73-B94C26741CBF}" type="slidenum">
              <a:rPr lang="en-US" smtClean="0"/>
              <a:t>‹#›</a:t>
            </a:fld>
            <a:endParaRPr lang="en-US"/>
          </a:p>
        </p:txBody>
      </p:sp>
    </p:spTree>
    <p:extLst>
      <p:ext uri="{BB962C8B-B14F-4D97-AF65-F5344CB8AC3E}">
        <p14:creationId xmlns:p14="http://schemas.microsoft.com/office/powerpoint/2010/main" val="245415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762BB-6AEF-4AFA-A5E5-B8F9E4DD6E21}"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4689E-C4DD-429B-8B73-B94C26741CBF}" type="slidenum">
              <a:rPr lang="en-US" smtClean="0"/>
              <a:t>‹#›</a:t>
            </a:fld>
            <a:endParaRPr lang="en-US"/>
          </a:p>
        </p:txBody>
      </p:sp>
    </p:spTree>
    <p:extLst>
      <p:ext uri="{BB962C8B-B14F-4D97-AF65-F5344CB8AC3E}">
        <p14:creationId xmlns:p14="http://schemas.microsoft.com/office/powerpoint/2010/main" val="4121398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9762BB-6AEF-4AFA-A5E5-B8F9E4DD6E21}"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4689E-C4DD-429B-8B73-B94C26741CBF}" type="slidenum">
              <a:rPr lang="en-US" smtClean="0"/>
              <a:t>‹#›</a:t>
            </a:fld>
            <a:endParaRPr lang="en-US"/>
          </a:p>
        </p:txBody>
      </p:sp>
    </p:spTree>
    <p:extLst>
      <p:ext uri="{BB962C8B-B14F-4D97-AF65-F5344CB8AC3E}">
        <p14:creationId xmlns:p14="http://schemas.microsoft.com/office/powerpoint/2010/main" val="1458572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9762BB-6AEF-4AFA-A5E5-B8F9E4DD6E21}"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4689E-C4DD-429B-8B73-B94C26741CBF}" type="slidenum">
              <a:rPr lang="en-US" smtClean="0"/>
              <a:t>‹#›</a:t>
            </a:fld>
            <a:endParaRPr lang="en-US"/>
          </a:p>
        </p:txBody>
      </p:sp>
    </p:spTree>
    <p:extLst>
      <p:ext uri="{BB962C8B-B14F-4D97-AF65-F5344CB8AC3E}">
        <p14:creationId xmlns:p14="http://schemas.microsoft.com/office/powerpoint/2010/main" val="2007404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9762BB-6AEF-4AFA-A5E5-B8F9E4DD6E21}" type="datetimeFigureOut">
              <a:rPr lang="en-US" smtClean="0"/>
              <a:t>2/16/2018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4689E-C4DD-429B-8B73-B94C26741CBF}" type="slidenum">
              <a:rPr lang="en-US" smtClean="0"/>
              <a:t>‹#›</a:t>
            </a:fld>
            <a:endParaRPr lang="en-US"/>
          </a:p>
        </p:txBody>
      </p:sp>
    </p:spTree>
    <p:extLst>
      <p:ext uri="{BB962C8B-B14F-4D97-AF65-F5344CB8AC3E}">
        <p14:creationId xmlns:p14="http://schemas.microsoft.com/office/powerpoint/2010/main" val="1175662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676400"/>
            <a:ext cx="7772400" cy="1470025"/>
          </a:xfrm>
        </p:spPr>
        <p:txBody>
          <a:bodyPr>
            <a:normAutofit/>
          </a:bodyPr>
          <a:lstStyle/>
          <a:p>
            <a:r>
              <a:rPr lang="en-US" sz="8800" dirty="0" smtClean="0">
                <a:solidFill>
                  <a:schemeClr val="bg1"/>
                </a:solidFill>
              </a:rPr>
              <a:t>Azure</a:t>
            </a:r>
            <a:endParaRPr lang="en-US" sz="8800" dirty="0">
              <a:solidFill>
                <a:schemeClr val="bg1"/>
              </a:solidFill>
            </a:endParaRPr>
          </a:p>
        </p:txBody>
      </p:sp>
      <p:sp>
        <p:nvSpPr>
          <p:cNvPr id="3" name="Subtitle 2"/>
          <p:cNvSpPr>
            <a:spLocks noGrp="1"/>
          </p:cNvSpPr>
          <p:nvPr>
            <p:ph type="subTitle" idx="1"/>
          </p:nvPr>
        </p:nvSpPr>
        <p:spPr>
          <a:xfrm>
            <a:off x="1524000" y="3657600"/>
            <a:ext cx="6400800" cy="1752600"/>
          </a:xfrm>
        </p:spPr>
        <p:txBody>
          <a:bodyPr>
            <a:normAutofit/>
          </a:bodyPr>
          <a:lstStyle/>
          <a:p>
            <a:r>
              <a:rPr lang="en-US" sz="4800" dirty="0" smtClean="0">
                <a:solidFill>
                  <a:schemeClr val="bg1"/>
                </a:solidFill>
              </a:rPr>
              <a:t>By: Ms. </a:t>
            </a:r>
            <a:r>
              <a:rPr lang="en-US" sz="4800" dirty="0" err="1" smtClean="0">
                <a:solidFill>
                  <a:schemeClr val="bg1"/>
                </a:solidFill>
              </a:rPr>
              <a:t>McCombe</a:t>
            </a:r>
            <a:r>
              <a:rPr lang="en-US" sz="4800" dirty="0" smtClean="0">
                <a:solidFill>
                  <a:schemeClr val="bg1"/>
                </a:solidFill>
              </a:rPr>
              <a:t> </a:t>
            </a:r>
            <a:endParaRPr lang="en-US" sz="4800" dirty="0">
              <a:solidFill>
                <a:schemeClr val="bg1"/>
              </a:solidFill>
            </a:endParaRPr>
          </a:p>
        </p:txBody>
      </p:sp>
    </p:spTree>
    <p:extLst>
      <p:ext uri="{BB962C8B-B14F-4D97-AF65-F5344CB8AC3E}">
        <p14:creationId xmlns:p14="http://schemas.microsoft.com/office/powerpoint/2010/main" val="4293587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Nonmaterial Culture</a:t>
            </a:r>
            <a:endParaRPr lang="en-US" dirty="0"/>
          </a:p>
        </p:txBody>
      </p:sp>
      <p:sp>
        <p:nvSpPr>
          <p:cNvPr id="3" name="Content Placeholder 2"/>
          <p:cNvSpPr>
            <a:spLocks noGrp="1"/>
          </p:cNvSpPr>
          <p:nvPr>
            <p:ph idx="1"/>
          </p:nvPr>
        </p:nvSpPr>
        <p:spPr/>
        <p:txBody>
          <a:bodyPr/>
          <a:lstStyle/>
          <a:p>
            <a:pPr marL="0" indent="0">
              <a:buNone/>
            </a:pPr>
            <a:r>
              <a:rPr lang="en-US" dirty="0" smtClean="0"/>
              <a:t>One </a:t>
            </a:r>
            <a:r>
              <a:rPr lang="en-US" dirty="0" smtClean="0"/>
              <a:t>aspect of the nonmaterial culture of </a:t>
            </a:r>
            <a:r>
              <a:rPr lang="en-US" dirty="0" smtClean="0"/>
              <a:t>Azure </a:t>
            </a:r>
            <a:r>
              <a:rPr lang="en-US" dirty="0" smtClean="0"/>
              <a:t>is their belief in family and friendship above all. </a:t>
            </a:r>
            <a:endParaRPr lang="en-US" dirty="0" smtClean="0"/>
          </a:p>
          <a:p>
            <a:pPr marL="0" indent="0">
              <a:buNone/>
            </a:pPr>
            <a:r>
              <a:rPr lang="en-US" dirty="0" smtClean="0"/>
              <a:t>Their motto is even: “Family and friendship above </a:t>
            </a:r>
            <a:r>
              <a:rPr lang="en-US" smtClean="0"/>
              <a:t>all.”</a:t>
            </a:r>
            <a:endParaRPr lang="en-US" dirty="0"/>
          </a:p>
        </p:txBody>
      </p:sp>
    </p:spTree>
    <p:extLst>
      <p:ext uri="{BB962C8B-B14F-4D97-AF65-F5344CB8AC3E}">
        <p14:creationId xmlns:p14="http://schemas.microsoft.com/office/powerpoint/2010/main" val="3381796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76518"/>
            <a:ext cx="9067800" cy="6477000"/>
          </a:xfrm>
        </p:spPr>
        <p:txBody>
          <a:bodyPr>
            <a:normAutofit fontScale="92500" lnSpcReduction="20000"/>
          </a:bodyPr>
          <a:lstStyle/>
          <a:p>
            <a:r>
              <a:rPr lang="en-US" dirty="0" smtClean="0"/>
              <a:t>Another aspect of </a:t>
            </a:r>
            <a:r>
              <a:rPr lang="en-US" dirty="0" err="1" smtClean="0"/>
              <a:t>nomaterial</a:t>
            </a:r>
            <a:r>
              <a:rPr lang="en-US" dirty="0" smtClean="0"/>
              <a:t> culture is the religion of the people of Azure. The name stems from the god </a:t>
            </a:r>
            <a:r>
              <a:rPr lang="en-US" dirty="0" err="1" smtClean="0"/>
              <a:t>Azura</a:t>
            </a:r>
            <a:r>
              <a:rPr lang="en-US" dirty="0" smtClean="0"/>
              <a:t>. They believe </a:t>
            </a:r>
            <a:r>
              <a:rPr lang="en-US" dirty="0" err="1" smtClean="0"/>
              <a:t>Azura</a:t>
            </a:r>
            <a:r>
              <a:rPr lang="en-US" dirty="0" smtClean="0"/>
              <a:t> created everything from water. They worship </a:t>
            </a:r>
            <a:r>
              <a:rPr lang="en-US" dirty="0" err="1" smtClean="0"/>
              <a:t>Azura</a:t>
            </a:r>
            <a:r>
              <a:rPr lang="en-US" dirty="0" smtClean="0"/>
              <a:t> for all he has given them</a:t>
            </a:r>
            <a:r>
              <a:rPr lang="en-US" dirty="0" smtClean="0"/>
              <a:t>.</a:t>
            </a:r>
          </a:p>
          <a:p>
            <a:pPr marL="0" indent="0">
              <a:buNone/>
            </a:pPr>
            <a:r>
              <a:rPr lang="en-US" dirty="0" smtClean="0"/>
              <a:t> </a:t>
            </a:r>
            <a:endParaRPr lang="en-US" dirty="0" smtClean="0"/>
          </a:p>
          <a:p>
            <a:r>
              <a:rPr lang="en-US" dirty="0" smtClean="0"/>
              <a:t>They go to their place of worship, a </a:t>
            </a:r>
            <a:r>
              <a:rPr lang="en-US" dirty="0" err="1" smtClean="0"/>
              <a:t>laken</a:t>
            </a:r>
            <a:r>
              <a:rPr lang="en-US" dirty="0" smtClean="0"/>
              <a:t>, 3 times a week: Monday, Wednesday, Friday. While here, they sing and dance in rituals thanking </a:t>
            </a:r>
            <a:r>
              <a:rPr lang="en-US" dirty="0" err="1" smtClean="0"/>
              <a:t>Azura</a:t>
            </a:r>
            <a:r>
              <a:rPr lang="en-US" dirty="0" smtClean="0"/>
              <a:t> for all he has given them. </a:t>
            </a:r>
            <a:endParaRPr lang="en-US" dirty="0" smtClean="0"/>
          </a:p>
          <a:p>
            <a:endParaRPr lang="en-US" dirty="0" smtClean="0"/>
          </a:p>
          <a:p>
            <a:r>
              <a:rPr lang="en-US" dirty="0" smtClean="0"/>
              <a:t>During their rituals, everyone wears the color blue that coordinates with their status in life. Babies wear an extremely light shade of blue, children wear pastels. This goes all the way until midnight blue, which is worn by the elderly. </a:t>
            </a:r>
            <a:endParaRPr lang="en-US" dirty="0"/>
          </a:p>
        </p:txBody>
      </p:sp>
    </p:spTree>
    <p:extLst>
      <p:ext uri="{BB962C8B-B14F-4D97-AF65-F5344CB8AC3E}">
        <p14:creationId xmlns:p14="http://schemas.microsoft.com/office/powerpoint/2010/main" val="33846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5257800" cy="4525963"/>
          </a:xfrm>
        </p:spPr>
        <p:txBody>
          <a:bodyPr>
            <a:normAutofit lnSpcReduction="10000"/>
          </a:bodyPr>
          <a:lstStyle/>
          <a:p>
            <a:r>
              <a:rPr lang="en-US" dirty="0" smtClean="0"/>
              <a:t>The language of the people of </a:t>
            </a:r>
            <a:r>
              <a:rPr lang="en-US" dirty="0" err="1" smtClean="0"/>
              <a:t>Azura</a:t>
            </a:r>
            <a:r>
              <a:rPr lang="en-US" dirty="0" smtClean="0"/>
              <a:t> is called </a:t>
            </a:r>
            <a:r>
              <a:rPr lang="en-US" dirty="0" err="1" smtClean="0"/>
              <a:t>Aguana</a:t>
            </a:r>
            <a:r>
              <a:rPr lang="en-US" dirty="0" smtClean="0"/>
              <a:t>. There are different dialects throughout the country. The name </a:t>
            </a:r>
            <a:r>
              <a:rPr lang="en-US" dirty="0" err="1" smtClean="0"/>
              <a:t>Aquana</a:t>
            </a:r>
            <a:r>
              <a:rPr lang="en-US" dirty="0" smtClean="0"/>
              <a:t> comes from </a:t>
            </a:r>
            <a:r>
              <a:rPr lang="en-US" dirty="0" err="1" smtClean="0"/>
              <a:t>agua</a:t>
            </a:r>
            <a:r>
              <a:rPr lang="en-US" dirty="0" smtClean="0"/>
              <a:t>, which is the Spanish word for water. </a:t>
            </a:r>
            <a:r>
              <a:rPr lang="en-US" dirty="0" err="1" smtClean="0"/>
              <a:t>Aguana</a:t>
            </a:r>
            <a:r>
              <a:rPr lang="en-US" dirty="0" smtClean="0"/>
              <a:t> is similar to Spanish. In fact, some words within Spanish and </a:t>
            </a:r>
            <a:r>
              <a:rPr lang="en-US" dirty="0" err="1" smtClean="0"/>
              <a:t>Aguana</a:t>
            </a:r>
            <a:r>
              <a:rPr lang="en-US" dirty="0" smtClean="0"/>
              <a:t> are the same </a:t>
            </a:r>
            <a:endParaRPr lang="en-US" dirty="0"/>
          </a:p>
        </p:txBody>
      </p:sp>
    </p:spTree>
    <p:extLst>
      <p:ext uri="{BB962C8B-B14F-4D97-AF65-F5344CB8AC3E}">
        <p14:creationId xmlns:p14="http://schemas.microsoft.com/office/powerpoint/2010/main" val="28436562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4648200" cy="4525963"/>
          </a:xfrm>
        </p:spPr>
        <p:txBody>
          <a:bodyPr/>
          <a:lstStyle/>
          <a:p>
            <a:r>
              <a:rPr lang="en-US" dirty="0" smtClean="0"/>
              <a:t>Since water is so important to the people of Azure, it is no surprise that most of their food is primarily seafood. </a:t>
            </a:r>
          </a:p>
          <a:p>
            <a:r>
              <a:rPr lang="en-US" dirty="0" smtClean="0"/>
              <a:t>The diet of the </a:t>
            </a:r>
            <a:r>
              <a:rPr lang="en-US" dirty="0" err="1" smtClean="0"/>
              <a:t>Azurean</a:t>
            </a:r>
            <a:r>
              <a:rPr lang="en-US" dirty="0" smtClean="0"/>
              <a:t> people </a:t>
            </a:r>
            <a:endParaRPr lang="en-US" dirty="0"/>
          </a:p>
        </p:txBody>
      </p:sp>
    </p:spTree>
    <p:extLst>
      <p:ext uri="{BB962C8B-B14F-4D97-AF65-F5344CB8AC3E}">
        <p14:creationId xmlns:p14="http://schemas.microsoft.com/office/powerpoint/2010/main" val="3390149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Holidays in Azure</a:t>
            </a:r>
            <a:endParaRPr lang="en-US" dirty="0"/>
          </a:p>
        </p:txBody>
      </p:sp>
      <p:sp>
        <p:nvSpPr>
          <p:cNvPr id="3" name="Content Placeholder 2"/>
          <p:cNvSpPr>
            <a:spLocks noGrp="1"/>
          </p:cNvSpPr>
          <p:nvPr>
            <p:ph idx="1"/>
          </p:nvPr>
        </p:nvSpPr>
        <p:spPr/>
        <p:txBody>
          <a:bodyPr/>
          <a:lstStyle/>
          <a:p>
            <a:r>
              <a:rPr lang="en-US" dirty="0" smtClean="0"/>
              <a:t>There are multiple celebrations throughout the year for the people of Azure. They believe that life should be fun and be celebrated. </a:t>
            </a:r>
            <a:endParaRPr lang="en-US" dirty="0"/>
          </a:p>
        </p:txBody>
      </p:sp>
    </p:spTree>
    <p:extLst>
      <p:ext uri="{BB962C8B-B14F-4D97-AF65-F5344CB8AC3E}">
        <p14:creationId xmlns:p14="http://schemas.microsoft.com/office/powerpoint/2010/main" val="15875015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Flag of Azure</a:t>
            </a:r>
            <a:endParaRPr lang="en-US" dirty="0"/>
          </a:p>
        </p:txBody>
      </p:sp>
      <p:sp>
        <p:nvSpPr>
          <p:cNvPr id="4" name="Rectangle 3"/>
          <p:cNvSpPr/>
          <p:nvPr/>
        </p:nvSpPr>
        <p:spPr>
          <a:xfrm>
            <a:off x="609600" y="1600200"/>
            <a:ext cx="6781800" cy="3810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5-Point Star 4"/>
          <p:cNvSpPr/>
          <p:nvPr/>
        </p:nvSpPr>
        <p:spPr>
          <a:xfrm>
            <a:off x="685800" y="1752600"/>
            <a:ext cx="3810000" cy="3200400"/>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9600" y="5715000"/>
            <a:ext cx="8229600" cy="646331"/>
          </a:xfrm>
          <a:prstGeom prst="rect">
            <a:avLst/>
          </a:prstGeom>
          <a:noFill/>
        </p:spPr>
        <p:txBody>
          <a:bodyPr wrap="square" rtlCol="0">
            <a:spAutoFit/>
          </a:bodyPr>
          <a:lstStyle/>
          <a:p>
            <a:r>
              <a:rPr lang="en-US" dirty="0" smtClean="0"/>
              <a:t>The flag represents two things important to Azure: the color blue and the star. The star is to the left of the flag because that is where your heart is, to the left. </a:t>
            </a:r>
            <a:endParaRPr lang="en-US" dirty="0"/>
          </a:p>
        </p:txBody>
      </p:sp>
    </p:spTree>
    <p:extLst>
      <p:ext uri="{BB962C8B-B14F-4D97-AF65-F5344CB8AC3E}">
        <p14:creationId xmlns:p14="http://schemas.microsoft.com/office/powerpoint/2010/main" val="268943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Symbols and gestures</a:t>
            </a:r>
            <a:endParaRPr lang="en-US" dirty="0"/>
          </a:p>
        </p:txBody>
      </p:sp>
      <p:sp>
        <p:nvSpPr>
          <p:cNvPr id="3" name="Content Placeholder 2"/>
          <p:cNvSpPr>
            <a:spLocks noGrp="1"/>
          </p:cNvSpPr>
          <p:nvPr>
            <p:ph idx="1"/>
          </p:nvPr>
        </p:nvSpPr>
        <p:spPr/>
        <p:txBody>
          <a:bodyPr/>
          <a:lstStyle/>
          <a:p>
            <a:r>
              <a:rPr lang="en-US" dirty="0" smtClean="0"/>
              <a:t>Symbols are things that represent something else.</a:t>
            </a:r>
          </a:p>
        </p:txBody>
      </p:sp>
    </p:spTree>
    <p:extLst>
      <p:ext uri="{BB962C8B-B14F-4D97-AF65-F5344CB8AC3E}">
        <p14:creationId xmlns:p14="http://schemas.microsoft.com/office/powerpoint/2010/main" val="332475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3962400" cy="6096000"/>
          </a:xfrm>
        </p:spPr>
        <p:txBody>
          <a:bodyPr>
            <a:normAutofit/>
          </a:bodyPr>
          <a:lstStyle/>
          <a:p>
            <a:pPr marL="0" indent="0">
              <a:buNone/>
            </a:pPr>
            <a:endParaRPr lang="en-US" dirty="0"/>
          </a:p>
          <a:p>
            <a:r>
              <a:rPr lang="en-US" dirty="0" smtClean="0"/>
              <a:t>Symbols and gestures in </a:t>
            </a:r>
            <a:r>
              <a:rPr lang="en-US" dirty="0" smtClean="0"/>
              <a:t>Azure:</a:t>
            </a:r>
            <a:endParaRPr lang="en-US" dirty="0" smtClean="0"/>
          </a:p>
          <a:p>
            <a:r>
              <a:rPr lang="en-US" dirty="0" smtClean="0"/>
              <a:t>Everyone greets one another by linking their thumbs, almost as if they were going to </a:t>
            </a:r>
            <a:r>
              <a:rPr lang="en-US" dirty="0" smtClean="0"/>
              <a:t>thumb wrestle </a:t>
            </a:r>
            <a:endParaRPr lang="en-US" dirty="0"/>
          </a:p>
        </p:txBody>
      </p:sp>
      <p:pic>
        <p:nvPicPr>
          <p:cNvPr id="1026" name="Picture 2" descr="Image result for thumb wrest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3581400"/>
            <a:ext cx="3886200"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7923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3810000" cy="6324599"/>
          </a:xfrm>
        </p:spPr>
        <p:txBody>
          <a:bodyPr>
            <a:normAutofit fontScale="85000" lnSpcReduction="20000"/>
          </a:bodyPr>
          <a:lstStyle/>
          <a:p>
            <a:r>
              <a:rPr lang="en-US" dirty="0" smtClean="0"/>
              <a:t>Blue is a huge color to the people of Azure. All the different aspects of their culture come from words that relate to water or the color blue.</a:t>
            </a:r>
          </a:p>
          <a:p>
            <a:r>
              <a:rPr lang="en-US" dirty="0" smtClean="0"/>
              <a:t>The shades of blue are equally as important to the people. It is believed that the darker the shade of blue, the more important the person. For example: older people </a:t>
            </a:r>
            <a:r>
              <a:rPr lang="en-US" dirty="0" smtClean="0"/>
              <a:t>primarily wear darker blue clothing and have dark blue hair</a:t>
            </a:r>
          </a:p>
          <a:p>
            <a:endParaRPr lang="en-US" dirty="0"/>
          </a:p>
        </p:txBody>
      </p:sp>
      <p:pic>
        <p:nvPicPr>
          <p:cNvPr id="2050" name="Picture 2" descr="Image result for shades of blu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7668" y="17929"/>
            <a:ext cx="4648403"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2112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4343400" cy="5791200"/>
          </a:xfrm>
        </p:spPr>
        <p:txBody>
          <a:bodyPr>
            <a:normAutofit fontScale="92500" lnSpcReduction="20000"/>
          </a:bodyPr>
          <a:lstStyle/>
          <a:p>
            <a:r>
              <a:rPr lang="en-US" dirty="0" smtClean="0"/>
              <a:t>A blue star is a huge symbol within </a:t>
            </a:r>
            <a:r>
              <a:rPr lang="en-US" dirty="0" smtClean="0"/>
              <a:t>Azure. </a:t>
            </a:r>
            <a:r>
              <a:rPr lang="en-US" dirty="0" smtClean="0"/>
              <a:t>Each point of the star represents a value of the country. The top point represents equality. The middle left represents loyalty. The middle right represents friendship. The bottom left represents family. The bottom right represents perseverance. </a:t>
            </a:r>
            <a:endParaRPr lang="en-US" dirty="0"/>
          </a:p>
        </p:txBody>
      </p:sp>
      <p:sp>
        <p:nvSpPr>
          <p:cNvPr id="4" name="5-Point Star 3"/>
          <p:cNvSpPr/>
          <p:nvPr/>
        </p:nvSpPr>
        <p:spPr>
          <a:xfrm>
            <a:off x="4343400" y="251012"/>
            <a:ext cx="4572000" cy="4495800"/>
          </a:xfrm>
          <a:prstGeom prst="star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0940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5486400"/>
          </a:xfrm>
        </p:spPr>
        <p:txBody>
          <a:bodyPr>
            <a:noAutofit/>
          </a:bodyPr>
          <a:lstStyle/>
          <a:p>
            <a:r>
              <a:rPr lang="en-US" sz="6600" dirty="0" smtClean="0"/>
              <a:t>Material Culture: This is </a:t>
            </a:r>
            <a:r>
              <a:rPr lang="en-US" sz="6600" dirty="0" smtClean="0"/>
              <a:t>all the physical objects, resources and spaces unique to each culture.</a:t>
            </a:r>
            <a:endParaRPr lang="en-US" sz="6600" dirty="0"/>
          </a:p>
        </p:txBody>
      </p:sp>
    </p:spTree>
    <p:extLst>
      <p:ext uri="{BB962C8B-B14F-4D97-AF65-F5344CB8AC3E}">
        <p14:creationId xmlns:p14="http://schemas.microsoft.com/office/powerpoint/2010/main" val="3258989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229600" cy="1143000"/>
          </a:xfrm>
        </p:spPr>
        <p:txBody>
          <a:bodyPr/>
          <a:lstStyle/>
          <a:p>
            <a:r>
              <a:rPr lang="en-US" dirty="0" smtClean="0"/>
              <a:t>Hairstyle</a:t>
            </a:r>
            <a:endParaRPr lang="en-US" dirty="0"/>
          </a:p>
        </p:txBody>
      </p:sp>
      <p:sp>
        <p:nvSpPr>
          <p:cNvPr id="3" name="Content Placeholder 2"/>
          <p:cNvSpPr>
            <a:spLocks noGrp="1"/>
          </p:cNvSpPr>
          <p:nvPr>
            <p:ph idx="1"/>
          </p:nvPr>
        </p:nvSpPr>
        <p:spPr>
          <a:xfrm>
            <a:off x="433481" y="990600"/>
            <a:ext cx="4290919" cy="4525963"/>
          </a:xfrm>
        </p:spPr>
        <p:txBody>
          <a:bodyPr>
            <a:normAutofit fontScale="85000" lnSpcReduction="20000"/>
          </a:bodyPr>
          <a:lstStyle/>
          <a:p>
            <a:r>
              <a:rPr lang="en-US" dirty="0" smtClean="0"/>
              <a:t>Everyone in Azure wears their hair down to their back and it is colored various shades of blue. When you are young, your hair is dyed a pale, almost pastel blue, as you grow up, your hair is gradually dyed a darker shade of blue. When you have retired from working, your hair is dyed a midnight blue. </a:t>
            </a:r>
            <a:endParaRPr lang="en-US" dirty="0"/>
          </a:p>
        </p:txBody>
      </p:sp>
      <p:sp>
        <p:nvSpPr>
          <p:cNvPr id="4" name="AutoShape 2" descr="Image result for midnight blue hai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Image result for midnight blue hai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Image result for midnight blue hair"/>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4" name="Picture 2" descr="Image result for people with blue hai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160338"/>
            <a:ext cx="2332432" cy="344745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blue ha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3720353"/>
            <a:ext cx="2236157"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3420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lstStyle/>
          <a:p>
            <a:r>
              <a:rPr lang="en-US" dirty="0" smtClean="0"/>
              <a:t>Jewelry</a:t>
            </a:r>
            <a:endParaRPr lang="en-US" dirty="0"/>
          </a:p>
        </p:txBody>
      </p:sp>
      <p:sp>
        <p:nvSpPr>
          <p:cNvPr id="3" name="Content Placeholder 2"/>
          <p:cNvSpPr>
            <a:spLocks noGrp="1"/>
          </p:cNvSpPr>
          <p:nvPr>
            <p:ph idx="1"/>
          </p:nvPr>
        </p:nvSpPr>
        <p:spPr>
          <a:xfrm>
            <a:off x="609600" y="914400"/>
            <a:ext cx="3276600" cy="5486400"/>
          </a:xfrm>
        </p:spPr>
        <p:txBody>
          <a:bodyPr>
            <a:normAutofit fontScale="70000" lnSpcReduction="20000"/>
          </a:bodyPr>
          <a:lstStyle/>
          <a:p>
            <a:r>
              <a:rPr lang="en-US" dirty="0" smtClean="0"/>
              <a:t>Everyone in the country wears jewelry as they see fit. Each female in the country receives an aquamarine necklace on their 13</a:t>
            </a:r>
            <a:r>
              <a:rPr lang="en-US" baseline="30000" dirty="0" smtClean="0"/>
              <a:t>th</a:t>
            </a:r>
            <a:r>
              <a:rPr lang="en-US" dirty="0" smtClean="0"/>
              <a:t> birthday. This represents their transition into adulthood. </a:t>
            </a:r>
          </a:p>
          <a:p>
            <a:r>
              <a:rPr lang="en-US" dirty="0" smtClean="0"/>
              <a:t>Each male receives a sapphire ring on his 13</a:t>
            </a:r>
            <a:r>
              <a:rPr lang="en-US" baseline="30000" dirty="0" smtClean="0"/>
              <a:t>th</a:t>
            </a:r>
            <a:r>
              <a:rPr lang="en-US" dirty="0" smtClean="0"/>
              <a:t> birthday. This represents his transition into adulthood. </a:t>
            </a:r>
          </a:p>
          <a:p>
            <a:r>
              <a:rPr lang="en-US" dirty="0" smtClean="0"/>
              <a:t>Every time a child is born, the mother receives an additional aquamarine charm for her necklace</a:t>
            </a:r>
            <a:endParaRPr lang="en-US" dirty="0"/>
          </a:p>
        </p:txBody>
      </p:sp>
      <p:pic>
        <p:nvPicPr>
          <p:cNvPr id="1026" name="Picture 2" descr="Image result for sapphire r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1200" y="304800"/>
            <a:ext cx="2743200" cy="2743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quamarine neckla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3241" y="3581400"/>
            <a:ext cx="26670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293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628</Words>
  <Application>Microsoft Office PowerPoint</Application>
  <PresentationFormat>On-screen Show (4:3)</PresentationFormat>
  <Paragraphs>32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Azure</vt:lpstr>
      <vt:lpstr>Flag of Azure</vt:lpstr>
      <vt:lpstr>Symbols and gestures</vt:lpstr>
      <vt:lpstr>PowerPoint Presentation</vt:lpstr>
      <vt:lpstr>PowerPoint Presentation</vt:lpstr>
      <vt:lpstr>PowerPoint Presentation</vt:lpstr>
      <vt:lpstr>PowerPoint Presentation</vt:lpstr>
      <vt:lpstr>Hairstyle</vt:lpstr>
      <vt:lpstr>Jewelry</vt:lpstr>
      <vt:lpstr>Nonmaterial Culture</vt:lpstr>
      <vt:lpstr>PowerPoint Presentation</vt:lpstr>
      <vt:lpstr>PowerPoint Presentation</vt:lpstr>
      <vt:lpstr>PowerPoint Presentation</vt:lpstr>
      <vt:lpstr>Holidays in Azure</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15</cp:revision>
  <dcterms:created xsi:type="dcterms:W3CDTF">2018-02-15T12:29:13Z</dcterms:created>
  <dcterms:modified xsi:type="dcterms:W3CDTF">2018-02-16T12:43:45Z</dcterms:modified>
</cp:coreProperties>
</file>