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63788-1FC0-4055-8FC9-E4B08F89E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44CBAE-22BD-4DB9-BFED-182426E5B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95EE6-017E-49F2-84B5-68C1A3C3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C1C6A-AE14-44DF-923E-84D682B3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284C8-A35A-4945-A2B4-CACFD19A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8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DE03B-0E83-4463-9B87-6C9CE08A5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A74B37-633D-43CB-9B87-50C5D5AC0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F0532-BFE1-4304-94DC-8862570A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709A9-A58C-4F15-9079-05B4DEB2A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5F9BF-74EE-4522-9874-1C9D8147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3524C3-98E4-4B56-9F3A-055DC83CF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F4587-D023-4BBE-9AA0-07989A27A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0A40F-7A56-459A-B99E-BC283B2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81DA5-BB3D-4EAD-A010-8975E013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22DCD-D258-4824-BD2D-07992F4F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8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F50B-A867-410E-BE6A-CAB9145E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B6798-9C01-4F36-897A-C518168EB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D5286-B8CE-4A1D-BC7A-B4B592CC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802E0-1C58-44D4-AFCA-1AC7AB15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24E3B-64DD-4EB1-B5C9-ED6D726B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1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25641-6861-4D46-B58E-22BE1EC59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E444C-9FB5-46E7-AE61-8A584F53B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97EBB-DB9C-4F26-A3D1-8CCCF4B2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F01EE-80C5-451B-8636-950340FA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4EFF3-D0D6-4C44-863F-99956753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6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9F27-3208-4878-BDCA-695D264A6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12A51-64DD-4745-ABB3-FCC7AB4200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61CAD-37A1-41D6-81FA-3559D66B6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25A67-EA5A-4347-9658-20F567BC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258A1-3E54-4375-99FA-C6B135CD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872D8-AB52-4D0C-8313-B04A2041F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2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A8F4-BC78-4C42-BB92-8F8AF7525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97349-A01A-4AF0-B514-E5EA32525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B272A-2B09-4991-8FCA-F3C54F3E9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32C70C-0430-4C17-93A8-BFAB87990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2E5F7-582E-45E0-A253-EC69661D6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9A67D-4AEF-4B79-8F41-D55E65EC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AE01F9-FD1A-4D95-ACF6-6A7CF806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1D070-1F56-4ABC-A27A-29682A460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4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8EDCB-5B39-492B-9BB2-BC8431CD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1DDF37-D46D-4F9C-8767-5F4CB339B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780D8-9E5E-4668-B4CD-071D231B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5FF84-F1F3-45FF-9AAD-362A753A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7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04091D-4A14-4939-8C7D-3D465D02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7DC321-3D8C-445F-92C4-DED53C746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13EC9-71A0-4D62-9B51-B3235320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A24AA-4A60-40A8-8227-36C126356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BD5FC-1F5D-4BE2-BC17-BB02BF74E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31601-32F9-4981-950A-E79BD2E36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0C2A-02CC-43B2-BAD3-A067FE6E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1FBF1-6661-4C6E-B130-4E3015B6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F5B22-2F4C-4F23-8037-A7216554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9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9D6A4-5CED-48B0-A6F6-8E1DE12C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2F317-AD1A-4133-A636-529FB2D19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EED0A-6194-457A-B531-AE24F187B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46E24-0AC2-421B-8A8D-30DFA1E13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C65BC-7A2E-4FE6-A016-2301E161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CAE00-C2D1-44FA-B6A3-6BA6F3C1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8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9A020A-27E7-4907-8E55-619F5E58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F476B-56BE-43C9-9D73-F8EA00EC5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65EA2-A533-4416-B385-C545DE0BB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C7829-4AAA-438C-9F7A-324EB45C061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70D85-B742-4266-B6F9-EF9F47FD79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D8A86-FD28-47F9-B48A-B060CF468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A626A-ED62-4C89-A14E-85BFF670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9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9DF7-E013-4795-881D-EC05F80F3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16, Section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E79F98-C7A8-407F-B40D-7C28CE1020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America Moves Toward War</a:t>
            </a:r>
          </a:p>
        </p:txBody>
      </p:sp>
    </p:spTree>
    <p:extLst>
      <p:ext uri="{BB962C8B-B14F-4D97-AF65-F5344CB8AC3E}">
        <p14:creationId xmlns:p14="http://schemas.microsoft.com/office/powerpoint/2010/main" val="1537732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125B-884F-430D-9DB3-4173A21C2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4965"/>
            <a:ext cx="10515600" cy="1325563"/>
          </a:xfrm>
        </p:spPr>
        <p:txBody>
          <a:bodyPr/>
          <a:lstStyle/>
          <a:p>
            <a:r>
              <a:rPr lang="en-US" dirty="0"/>
              <a:t>German Wolf Packs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27EC1-1B47-4753-9D87-C5A64024E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4074"/>
            <a:ext cx="10515600" cy="5706745"/>
          </a:xfrm>
        </p:spPr>
        <p:txBody>
          <a:bodyPr>
            <a:normAutofit/>
          </a:bodyPr>
          <a:lstStyle/>
          <a:p>
            <a:r>
              <a:rPr lang="en-US" dirty="0"/>
              <a:t>To provide aid to Britain and the Soviet Union, lines had to be kept open across the Atlantic Ocean </a:t>
            </a:r>
          </a:p>
          <a:p>
            <a:r>
              <a:rPr lang="en-US" dirty="0"/>
              <a:t>Hitler wanted to prevent this, so he deployed U-Boats (German Submarines) to attack any incoming ships </a:t>
            </a:r>
          </a:p>
          <a:p>
            <a:r>
              <a:rPr lang="en-US" dirty="0"/>
              <a:t>Wolf Pack Attack: During the night, groups of up to 40 submarines patrolled areas in the North Atlantic </a:t>
            </a:r>
          </a:p>
          <a:p>
            <a:r>
              <a:rPr lang="en-US" dirty="0"/>
              <a:t>These attacks were able to sink as many as 350,000 shipments in a single month </a:t>
            </a:r>
          </a:p>
          <a:p>
            <a:r>
              <a:rPr lang="en-US" dirty="0"/>
              <a:t>In September of 1941, Roosevelt was able to get permission for U.S. warships to attack German U-Boats </a:t>
            </a:r>
          </a:p>
          <a:p>
            <a:r>
              <a:rPr lang="en-US" dirty="0"/>
              <a:t>1943: Submarine menace was contained to electronic detection techniques (radar) and by airborne antisubmarine patrols </a:t>
            </a:r>
          </a:p>
        </p:txBody>
      </p:sp>
    </p:spTree>
    <p:extLst>
      <p:ext uri="{BB962C8B-B14F-4D97-AF65-F5344CB8AC3E}">
        <p14:creationId xmlns:p14="http://schemas.microsoft.com/office/powerpoint/2010/main" val="1520432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7D74C-F903-4A7B-BFB8-2FC38824D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 Plans For War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AC4AB-AAF5-4FAF-82BC-CB13E8223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Roosevelt was a popular President, but his foreign policy was constantly attacked </a:t>
            </a:r>
          </a:p>
          <a:p>
            <a:r>
              <a:rPr lang="en-US" dirty="0"/>
              <a:t>Roosevelt proposed an extension on the term of those who had been drafted</a:t>
            </a:r>
          </a:p>
          <a:p>
            <a:r>
              <a:rPr lang="en-US" dirty="0"/>
              <a:t>Roosevelt began planning for the war that was imminent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9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DDF4-6430-4CD8-8932-30543847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Atlantic Charter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08A1F-1359-4F69-B675-B57C66B25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6994"/>
            <a:ext cx="10515600" cy="5295265"/>
          </a:xfrm>
        </p:spPr>
        <p:txBody>
          <a:bodyPr/>
          <a:lstStyle/>
          <a:p>
            <a:r>
              <a:rPr lang="en-US" dirty="0"/>
              <a:t>Roosevelt and Churchill met secretly aboard a battleship</a:t>
            </a:r>
          </a:p>
          <a:p>
            <a:r>
              <a:rPr lang="en-US" dirty="0"/>
              <a:t>Churchill wanted a military commitment from Roosevelt </a:t>
            </a:r>
          </a:p>
          <a:p>
            <a:r>
              <a:rPr lang="en-US" dirty="0"/>
              <a:t>He and Roosevelt joined together to declare their war aims </a:t>
            </a:r>
          </a:p>
          <a:p>
            <a:pPr lvl="1"/>
            <a:r>
              <a:rPr lang="en-US" dirty="0"/>
              <a:t>Called Atlantic Charter </a:t>
            </a:r>
          </a:p>
          <a:p>
            <a:pPr lvl="1"/>
            <a:r>
              <a:rPr lang="en-US" dirty="0"/>
              <a:t>Countries pledged to: collective security, disarmament, self-determination, economic cooperation and freedom of seas. </a:t>
            </a:r>
          </a:p>
          <a:p>
            <a:pPr lvl="1"/>
            <a:r>
              <a:rPr lang="en-US" dirty="0"/>
              <a:t>Atlantic Charter became basis for “A Declaration of the United Nations” </a:t>
            </a:r>
          </a:p>
          <a:p>
            <a:pPr lvl="1"/>
            <a:r>
              <a:rPr lang="en-US" dirty="0"/>
              <a:t>United Nations was a term Roosevelt suggested to express the purpose of the </a:t>
            </a:r>
            <a:r>
              <a:rPr lang="en-US" b="1" dirty="0"/>
              <a:t>Allies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26 nations signed the declaration “four-fifths of the human race” </a:t>
            </a:r>
          </a:p>
        </p:txBody>
      </p:sp>
    </p:spTree>
    <p:extLst>
      <p:ext uri="{BB962C8B-B14F-4D97-AF65-F5344CB8AC3E}">
        <p14:creationId xmlns:p14="http://schemas.microsoft.com/office/powerpoint/2010/main" val="3775422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55EAE-9002-41F7-83DE-04FC15EA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Shoot On Sight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D80C9-8B84-4F80-8D3E-7AC3251AE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German submarine attack on a US ship, Roosevelt ordered Navy commanders to respond</a:t>
            </a:r>
          </a:p>
          <a:p>
            <a:r>
              <a:rPr lang="en-US" dirty="0"/>
              <a:t>Two weeks later, an American merchant ship was sunk off the coast of Greenland. Another two ships were attacked as well. These attacks in total killed over 111 sailors </a:t>
            </a:r>
          </a:p>
          <a:p>
            <a:r>
              <a:rPr lang="en-US" dirty="0"/>
              <a:t>The Senate had no choice but to repeal the ban against letting merchant ships be armed </a:t>
            </a:r>
          </a:p>
        </p:txBody>
      </p:sp>
    </p:spTree>
    <p:extLst>
      <p:ext uri="{BB962C8B-B14F-4D97-AF65-F5344CB8AC3E}">
        <p14:creationId xmlns:p14="http://schemas.microsoft.com/office/powerpoint/2010/main" val="161966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E73FB-4270-4C1A-BEB6-77F0C7DC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2105"/>
            <a:ext cx="10515600" cy="1325563"/>
          </a:xfrm>
        </p:spPr>
        <p:txBody>
          <a:bodyPr/>
          <a:lstStyle/>
          <a:p>
            <a:r>
              <a:rPr lang="en-US" dirty="0"/>
              <a:t>Japan Attacks the United States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26196-491F-485A-B110-6FA8D967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320"/>
            <a:ext cx="10515600" cy="5360670"/>
          </a:xfrm>
        </p:spPr>
        <p:txBody>
          <a:bodyPr>
            <a:normAutofit/>
          </a:bodyPr>
          <a:lstStyle/>
          <a:p>
            <a:r>
              <a:rPr lang="en-US" sz="3600" dirty="0"/>
              <a:t>Japan was able to expand after Germany had conquered much of Europe </a:t>
            </a:r>
          </a:p>
          <a:p>
            <a:r>
              <a:rPr lang="en-US" sz="3600" dirty="0"/>
              <a:t>Hideki </a:t>
            </a:r>
            <a:r>
              <a:rPr lang="en-US" sz="3600" dirty="0" err="1"/>
              <a:t>Tojo</a:t>
            </a:r>
            <a:r>
              <a:rPr lang="en-US" sz="3600" dirty="0"/>
              <a:t>, who was the chief of staff of Japan’s army, launched an invasion into China</a:t>
            </a:r>
          </a:p>
          <a:p>
            <a:r>
              <a:rPr lang="en-US" sz="3600" dirty="0"/>
              <a:t>Many colonial lands were unprotected and Japanese leaders knew this</a:t>
            </a:r>
          </a:p>
          <a:p>
            <a:r>
              <a:rPr lang="en-US" sz="3600" dirty="0"/>
              <a:t>At this time, only the United States remained in Japan’s way </a:t>
            </a:r>
          </a:p>
        </p:txBody>
      </p:sp>
    </p:spTree>
    <p:extLst>
      <p:ext uri="{BB962C8B-B14F-4D97-AF65-F5344CB8AC3E}">
        <p14:creationId xmlns:p14="http://schemas.microsoft.com/office/powerpoint/2010/main" val="97465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0EC3-C2EB-4A54-B8E4-0238BB671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2095"/>
            <a:ext cx="10515600" cy="1325563"/>
          </a:xfrm>
        </p:spPr>
        <p:txBody>
          <a:bodyPr/>
          <a:lstStyle/>
          <a:p>
            <a:r>
              <a:rPr lang="en-US" dirty="0"/>
              <a:t>Japan Attacks The United States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91A-36D5-4B51-BBDF-649D14366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9663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Japan began a push southward in July of 1941 by taking over French military bases in Indochina</a:t>
            </a:r>
          </a:p>
          <a:p>
            <a:r>
              <a:rPr lang="en-US" sz="4000" dirty="0"/>
              <a:t>U.S. protested this by completely cutting off trade with Japan</a:t>
            </a:r>
          </a:p>
          <a:p>
            <a:r>
              <a:rPr lang="en-US" sz="4000" dirty="0"/>
              <a:t>Japan could not live without one of the goods, which was oil </a:t>
            </a:r>
          </a:p>
          <a:p>
            <a:r>
              <a:rPr lang="en-US" sz="4000" dirty="0"/>
              <a:t>Leaders declared that U.S. needed to be persuaded or seize oil fields in Dutch East Indies. That would mean war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69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A6B0B-FF0D-49B3-B799-37252BD69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Peace Talks Are Questioned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43092-0789-4A10-B025-192903173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144"/>
            <a:ext cx="10515600" cy="5238115"/>
          </a:xfrm>
        </p:spPr>
        <p:txBody>
          <a:bodyPr>
            <a:normAutofit/>
          </a:bodyPr>
          <a:lstStyle/>
          <a:p>
            <a:r>
              <a:rPr lang="en-US" dirty="0" err="1"/>
              <a:t>Tojo</a:t>
            </a:r>
            <a:r>
              <a:rPr lang="en-US" dirty="0"/>
              <a:t> met with the emperor Hirohito</a:t>
            </a:r>
          </a:p>
          <a:p>
            <a:r>
              <a:rPr lang="en-US" dirty="0" err="1"/>
              <a:t>Tojo</a:t>
            </a:r>
            <a:r>
              <a:rPr lang="en-US" dirty="0"/>
              <a:t> said that the Japanese government would attempt to preserve peace with Americans, while at the same time telling his Navy to prepare for an attack on the U.S.</a:t>
            </a:r>
          </a:p>
          <a:p>
            <a:r>
              <a:rPr lang="en-US" dirty="0"/>
              <a:t>U.S. was able to crack the codes Japan used and had learned about the attack but they were unsure where it would be </a:t>
            </a:r>
          </a:p>
          <a:p>
            <a:r>
              <a:rPr lang="en-US" dirty="0"/>
              <a:t>In late November, Roosevelt sent out a “War warning” to military commanders in places like Hawaii, Guam and the </a:t>
            </a:r>
            <a:r>
              <a:rPr lang="en-US" dirty="0" err="1"/>
              <a:t>Phillipines</a:t>
            </a:r>
            <a:r>
              <a:rPr lang="en-US" dirty="0"/>
              <a:t> </a:t>
            </a:r>
          </a:p>
          <a:p>
            <a:r>
              <a:rPr lang="en-US" dirty="0"/>
              <a:t>“If war could not be avoided, the U.S. desires that Japan commit the first overt act”</a:t>
            </a:r>
          </a:p>
        </p:txBody>
      </p:sp>
    </p:spTree>
    <p:extLst>
      <p:ext uri="{BB962C8B-B14F-4D97-AF65-F5344CB8AC3E}">
        <p14:creationId xmlns:p14="http://schemas.microsoft.com/office/powerpoint/2010/main" val="1950284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85B6-28C4-4A6A-BAE3-CC1D56F7E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0675"/>
            <a:ext cx="10515600" cy="1325563"/>
          </a:xfrm>
        </p:spPr>
        <p:txBody>
          <a:bodyPr/>
          <a:lstStyle/>
          <a:p>
            <a:r>
              <a:rPr lang="en-US" dirty="0"/>
              <a:t>The Attack on Pearl Harbor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78DE3-874D-486A-B821-C4EC27DDF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2654"/>
            <a:ext cx="10515600" cy="5935345"/>
          </a:xfrm>
        </p:spPr>
        <p:txBody>
          <a:bodyPr/>
          <a:lstStyle/>
          <a:p>
            <a:r>
              <a:rPr lang="en-US" dirty="0"/>
              <a:t>On December 6, 1941, Roosevelt received a decoded message that instructed Japan’s peace envoy to reject all peace proposals from the U.S.</a:t>
            </a:r>
          </a:p>
          <a:p>
            <a:r>
              <a:rPr lang="en-US" dirty="0"/>
              <a:t>Early on December 7, 1941, A Japanese dive bomber plane entered over Pearl Harbor</a:t>
            </a:r>
          </a:p>
          <a:p>
            <a:r>
              <a:rPr lang="en-US" dirty="0"/>
              <a:t>Pearl Harbor was the largest U.S. Naval base in the Pacific </a:t>
            </a:r>
          </a:p>
          <a:p>
            <a:r>
              <a:rPr lang="en-US" dirty="0"/>
              <a:t>The bomber plane was followed by over 180 Japanese warplanes that launched from six aircraft carriers </a:t>
            </a:r>
          </a:p>
          <a:p>
            <a:r>
              <a:rPr lang="en-US" dirty="0"/>
              <a:t>The Japanese were able to attack for over an hour and a half</a:t>
            </a:r>
          </a:p>
          <a:p>
            <a:r>
              <a:rPr lang="en-US" dirty="0"/>
              <a:t>The last plane left around 930</a:t>
            </a:r>
          </a:p>
        </p:txBody>
      </p:sp>
    </p:spTree>
    <p:extLst>
      <p:ext uri="{BB962C8B-B14F-4D97-AF65-F5344CB8AC3E}">
        <p14:creationId xmlns:p14="http://schemas.microsoft.com/office/powerpoint/2010/main" val="3202022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C3F5-5ADF-4F2C-9BEC-DA1A2C3D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0675"/>
            <a:ext cx="10515600" cy="1325563"/>
          </a:xfrm>
        </p:spPr>
        <p:txBody>
          <a:bodyPr/>
          <a:lstStyle/>
          <a:p>
            <a:r>
              <a:rPr lang="en-US" dirty="0"/>
              <a:t>The Attack On Pearl Harbor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160CB-DA5A-4948-BD8A-950E1DD26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6924"/>
            <a:ext cx="10515600" cy="5843905"/>
          </a:xfrm>
        </p:spPr>
        <p:txBody>
          <a:bodyPr>
            <a:normAutofit/>
          </a:bodyPr>
          <a:lstStyle/>
          <a:p>
            <a:r>
              <a:rPr lang="en-US" sz="4000" dirty="0"/>
              <a:t>Less than two hours after they had started, over 2403 Americans had been killed and over 1178 more were injured </a:t>
            </a:r>
          </a:p>
          <a:p>
            <a:r>
              <a:rPr lang="en-US" sz="4000" dirty="0"/>
              <a:t>21 ships had been sunk or damaged and this included 8 battleships</a:t>
            </a:r>
          </a:p>
          <a:p>
            <a:r>
              <a:rPr lang="en-US" sz="4000" dirty="0"/>
              <a:t>300 aircraft were severely damaged or destroyed</a:t>
            </a:r>
          </a:p>
          <a:p>
            <a:r>
              <a:rPr lang="en-US" sz="4000" dirty="0"/>
              <a:t> The total losses were more than the damage done in WWI</a:t>
            </a:r>
          </a:p>
          <a:p>
            <a:r>
              <a:rPr lang="en-US" sz="4000" dirty="0"/>
              <a:t>Three aircraft carriers were able to survive  </a:t>
            </a:r>
          </a:p>
        </p:txBody>
      </p:sp>
    </p:spTree>
    <p:extLst>
      <p:ext uri="{BB962C8B-B14F-4D97-AF65-F5344CB8AC3E}">
        <p14:creationId xmlns:p14="http://schemas.microsoft.com/office/powerpoint/2010/main" val="981593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81368-E5EF-4150-B354-F86A7E7C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"/>
            <a:ext cx="10515600" cy="1325563"/>
          </a:xfrm>
        </p:spPr>
        <p:txBody>
          <a:bodyPr/>
          <a:lstStyle/>
          <a:p>
            <a:r>
              <a:rPr lang="en-US" dirty="0"/>
              <a:t>Reaction To Pearl Harbor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B517F-D49E-43E2-931A-F7D10B02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70"/>
            <a:ext cx="10515600" cy="4816793"/>
          </a:xfrm>
        </p:spPr>
        <p:txBody>
          <a:bodyPr/>
          <a:lstStyle/>
          <a:p>
            <a:r>
              <a:rPr lang="en-US" dirty="0"/>
              <a:t>A day after the attack, Roosevelt gave his famous line: </a:t>
            </a:r>
          </a:p>
          <a:p>
            <a:pPr marL="457200" lvl="1" indent="0">
              <a:buNone/>
            </a:pPr>
            <a:r>
              <a:rPr lang="en-US" dirty="0"/>
              <a:t>	“Yesterday, December 7, 1941, a date which will live in infamy, the Japanese launched an unprovoked and dastardly attack.”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Congress swiftly approved his request to declare war on Japan </a:t>
            </a:r>
          </a:p>
          <a:p>
            <a:r>
              <a:rPr lang="en-US" dirty="0"/>
              <a:t>Germany and Italy followed suit and declared war on the U.S. three days later </a:t>
            </a:r>
          </a:p>
          <a:p>
            <a:r>
              <a:rPr lang="en-US" dirty="0"/>
              <a:t>Former supporters of isolationism now wholeheartedly supported the American effort.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9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3C5D-1704-4904-A08D-04AA52A6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United States Musters Its Forces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9E9C4-0DD4-4FE9-BA86-B582AAA1F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September of 1939, Roosevelt persuaded Congress to pass a “cash and carry” provision that allowed other nations to buy U.S. arms as long as they paid in cash.</a:t>
            </a:r>
          </a:p>
          <a:p>
            <a:r>
              <a:rPr lang="en-US" dirty="0"/>
              <a:t>They also had to transport them with their own ships </a:t>
            </a:r>
          </a:p>
          <a:p>
            <a:r>
              <a:rPr lang="en-US" dirty="0"/>
              <a:t>Roosevelt believed this would be a great benefit</a:t>
            </a:r>
          </a:p>
          <a:p>
            <a:pPr lvl="1"/>
            <a:r>
              <a:rPr lang="en-US" dirty="0"/>
              <a:t>France and Britain could get the aid they needed</a:t>
            </a:r>
          </a:p>
          <a:p>
            <a:pPr lvl="1"/>
            <a:r>
              <a:rPr lang="en-US" dirty="0"/>
              <a:t>U.S. was able to stay out of the war </a:t>
            </a:r>
          </a:p>
          <a:p>
            <a:pPr lvl="1"/>
            <a:r>
              <a:rPr lang="en-US" dirty="0"/>
              <a:t>Isolationists wanted to completely stay out of the war, so they attacked Roosevelt </a:t>
            </a:r>
          </a:p>
          <a:p>
            <a:pPr lvl="1"/>
            <a:r>
              <a:rPr lang="en-US" dirty="0"/>
              <a:t>The Neutrality Act was passed a few short weeks later </a:t>
            </a:r>
          </a:p>
        </p:txBody>
      </p:sp>
    </p:spTree>
    <p:extLst>
      <p:ext uri="{BB962C8B-B14F-4D97-AF65-F5344CB8AC3E}">
        <p14:creationId xmlns:p14="http://schemas.microsoft.com/office/powerpoint/2010/main" val="411277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087CD-3AAE-4568-AE3B-D9FE48CD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Axis Threat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208EC-6DB0-4D57-BE00-917C5FB4F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By the time this had come to be, it was too late</a:t>
            </a:r>
          </a:p>
          <a:p>
            <a:r>
              <a:rPr lang="en-US" dirty="0"/>
              <a:t>France had fallen by summer of 1940 and Britain was under siege </a:t>
            </a:r>
          </a:p>
          <a:p>
            <a:r>
              <a:rPr lang="en-US" dirty="0"/>
              <a:t>Roosevelt wanted to help but still wanted to stay out of war</a:t>
            </a:r>
          </a:p>
          <a:p>
            <a:r>
              <a:rPr lang="en-US" dirty="0"/>
              <a:t>“All aid short of war”</a:t>
            </a:r>
          </a:p>
          <a:p>
            <a:r>
              <a:rPr lang="en-US" dirty="0"/>
              <a:t>Sent Britain 500,000 rifles and 80,000 machine guns </a:t>
            </a:r>
          </a:p>
          <a:p>
            <a:r>
              <a:rPr lang="en-US" dirty="0"/>
              <a:t>Winston Churchill declared that this was the a “decidedly unneutral act”</a:t>
            </a:r>
          </a:p>
          <a:p>
            <a:r>
              <a:rPr lang="en-US" dirty="0"/>
              <a:t>Germany, Italy and Japan signed mutual defense treaty</a:t>
            </a:r>
          </a:p>
          <a:p>
            <a:r>
              <a:rPr lang="en-US" dirty="0"/>
              <a:t>Tripartite Pact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4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DBBCE-F26E-495D-989A-EB6232E1D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80" y="-137795"/>
            <a:ext cx="10515600" cy="1325563"/>
          </a:xfrm>
        </p:spPr>
        <p:txBody>
          <a:bodyPr/>
          <a:lstStyle/>
          <a:p>
            <a:r>
              <a:rPr lang="en-US" dirty="0"/>
              <a:t>Tripartite Pact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04258-B541-42C1-8119-56CC0BC3E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" y="934085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/>
              <a:t>Aimed to keep the United States out of war </a:t>
            </a:r>
          </a:p>
          <a:p>
            <a:r>
              <a:rPr lang="en-US" sz="4000" dirty="0"/>
              <a:t>Each nation of the Axis Powers, would come to the defense of the others </a:t>
            </a:r>
          </a:p>
          <a:p>
            <a:r>
              <a:rPr lang="en-US" sz="4000" dirty="0"/>
              <a:t>If United States declared war on Germany, it would have to face Italy and Japan</a:t>
            </a:r>
          </a:p>
          <a:p>
            <a:pPr lvl="2"/>
            <a:r>
              <a:rPr lang="en-US" sz="3200" dirty="0"/>
              <a:t>A two ocean war </a:t>
            </a:r>
          </a:p>
        </p:txBody>
      </p:sp>
    </p:spTree>
    <p:extLst>
      <p:ext uri="{BB962C8B-B14F-4D97-AF65-F5344CB8AC3E}">
        <p14:creationId xmlns:p14="http://schemas.microsoft.com/office/powerpoint/2010/main" val="407413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35F5-3B31-49B6-9B68-24BB9814C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U.S. Defenses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515AF-D447-49DF-969F-90E1E800D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Roosevelt asked Congress to increase spending for national defense</a:t>
            </a:r>
          </a:p>
          <a:p>
            <a:r>
              <a:rPr lang="en-US" dirty="0"/>
              <a:t>The idea of isolationism changed because of Nazi victories </a:t>
            </a:r>
          </a:p>
          <a:p>
            <a:r>
              <a:rPr lang="en-US" dirty="0"/>
              <a:t>Congress boosted the spending and enforced the first peacetime military draft </a:t>
            </a:r>
          </a:p>
          <a:p>
            <a:r>
              <a:rPr lang="en-US" dirty="0"/>
              <a:t>Selective Training and Service Act </a:t>
            </a:r>
          </a:p>
          <a:p>
            <a:r>
              <a:rPr lang="en-US" dirty="0"/>
              <a:t>16 million men between 21 and 35 were registered </a:t>
            </a:r>
          </a:p>
          <a:p>
            <a:pPr lvl="1"/>
            <a:r>
              <a:rPr lang="en-US" dirty="0"/>
              <a:t>1 million were to be drafted only for a year and could only serve in the Western Hemisphere </a:t>
            </a:r>
          </a:p>
        </p:txBody>
      </p:sp>
    </p:spTree>
    <p:extLst>
      <p:ext uri="{BB962C8B-B14F-4D97-AF65-F5344CB8AC3E}">
        <p14:creationId xmlns:p14="http://schemas.microsoft.com/office/powerpoint/2010/main" val="419213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03807-1DB4-4E56-B3CD-08190ACD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Roosevelt Runs for a Third Term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64786-C0EE-4B5C-B61E-7A9210E74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4134"/>
            <a:ext cx="10515600" cy="5409565"/>
          </a:xfrm>
        </p:spPr>
        <p:txBody>
          <a:bodyPr>
            <a:normAutofit/>
          </a:bodyPr>
          <a:lstStyle/>
          <a:p>
            <a:r>
              <a:rPr lang="en-US" sz="3600" dirty="0"/>
              <a:t>Roosevelt decided to run for reelection again </a:t>
            </a:r>
          </a:p>
          <a:p>
            <a:r>
              <a:rPr lang="en-US" sz="3600" dirty="0"/>
              <a:t>Isolationists were mad when </a:t>
            </a:r>
            <a:r>
              <a:rPr lang="en-US" sz="3600" dirty="0" err="1"/>
              <a:t>Roosevelet’s</a:t>
            </a:r>
            <a:r>
              <a:rPr lang="en-US" sz="3600" dirty="0"/>
              <a:t> opponent, Republican Wendell </a:t>
            </a:r>
            <a:r>
              <a:rPr lang="en-US" sz="3600" dirty="0" err="1"/>
              <a:t>Wilkie</a:t>
            </a:r>
            <a:r>
              <a:rPr lang="en-US" sz="3600" dirty="0"/>
              <a:t>, supported giving aid to Britain </a:t>
            </a:r>
          </a:p>
          <a:p>
            <a:r>
              <a:rPr lang="en-US" sz="3600" dirty="0"/>
              <a:t>Both candidates said they would keep the U.S. out of war </a:t>
            </a:r>
          </a:p>
          <a:p>
            <a:r>
              <a:rPr lang="en-US" sz="3600" dirty="0"/>
              <a:t>Since there was not much difference between the two men, most people stuck with what they knew </a:t>
            </a:r>
          </a:p>
          <a:p>
            <a:r>
              <a:rPr lang="en-US" sz="3600" dirty="0"/>
              <a:t>As a result, Roosevelt won with 55% of the votes </a:t>
            </a:r>
          </a:p>
        </p:txBody>
      </p:sp>
    </p:spTree>
    <p:extLst>
      <p:ext uri="{BB962C8B-B14F-4D97-AF65-F5344CB8AC3E}">
        <p14:creationId xmlns:p14="http://schemas.microsoft.com/office/powerpoint/2010/main" val="27953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6C742-BAD6-486A-A4E3-FFADEB56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Great Arsenal of Democracy”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3300A-2780-4AD7-A979-9015548CC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After victory, Roosevelt told people it would be impossible to negotiate with Hitler </a:t>
            </a:r>
          </a:p>
          <a:p>
            <a:r>
              <a:rPr lang="en-US" sz="4000" dirty="0"/>
              <a:t>If Britain fell, the Axis powers would be left unchallenged to conquer the world</a:t>
            </a:r>
          </a:p>
          <a:p>
            <a:r>
              <a:rPr lang="en-US" sz="4000" dirty="0"/>
              <a:t>“All Americans would be living at the point of a gun”</a:t>
            </a:r>
          </a:p>
          <a:p>
            <a:r>
              <a:rPr lang="en-US" sz="4000" dirty="0"/>
              <a:t>U.S. had to help defeat the Axis threat by turning itself into “great arsenal of democracy” </a:t>
            </a:r>
          </a:p>
        </p:txBody>
      </p:sp>
    </p:spTree>
    <p:extLst>
      <p:ext uri="{BB962C8B-B14F-4D97-AF65-F5344CB8AC3E}">
        <p14:creationId xmlns:p14="http://schemas.microsoft.com/office/powerpoint/2010/main" val="230234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DB771-40E5-47AF-A3C5-96F17128C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90" y="-263525"/>
            <a:ext cx="10515600" cy="1325563"/>
          </a:xfrm>
        </p:spPr>
        <p:txBody>
          <a:bodyPr/>
          <a:lstStyle/>
          <a:p>
            <a:r>
              <a:rPr lang="en-US" dirty="0"/>
              <a:t>The Lend-Lease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75220-3848-497F-A16C-0941FEDCE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1224"/>
            <a:ext cx="10515600" cy="5718175"/>
          </a:xfrm>
        </p:spPr>
        <p:txBody>
          <a:bodyPr/>
          <a:lstStyle/>
          <a:p>
            <a:r>
              <a:rPr lang="en-US" dirty="0"/>
              <a:t>Late 1940: Britain had no more cash to spend in the arsenal of democracy </a:t>
            </a:r>
          </a:p>
          <a:p>
            <a:r>
              <a:rPr lang="en-US" dirty="0"/>
              <a:t>Roosevelt suggested lend-lease policy </a:t>
            </a:r>
          </a:p>
          <a:p>
            <a:pPr lvl="1"/>
            <a:r>
              <a:rPr lang="en-US" dirty="0"/>
              <a:t>President would lend or lease arms and other supplies to countries whose defense was vital to U.S.”</a:t>
            </a:r>
          </a:p>
          <a:p>
            <a:r>
              <a:rPr lang="en-US" dirty="0"/>
              <a:t>Compared it to a lending garden hose to a neighbor whose house was on fire </a:t>
            </a:r>
          </a:p>
          <a:p>
            <a:r>
              <a:rPr lang="en-US" dirty="0"/>
              <a:t>It was the only sensible thing to do to prevent the spread of the fire </a:t>
            </a:r>
          </a:p>
          <a:p>
            <a:r>
              <a:rPr lang="en-US" dirty="0"/>
              <a:t>Isolationists again argued against it</a:t>
            </a:r>
          </a:p>
          <a:p>
            <a:r>
              <a:rPr lang="en-US" dirty="0"/>
              <a:t>However, support elsewhere helped Congress pass it </a:t>
            </a:r>
          </a:p>
          <a:p>
            <a:r>
              <a:rPr lang="en-US" dirty="0"/>
              <a:t>Known as the Lend-Lease Act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2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C620-4D1A-469C-B656-1FEE138F2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Supporting Stalin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54BB-1290-42B7-9615-C45A6653A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104"/>
            <a:ext cx="10515600" cy="5455285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Britain was not the only country to receive aid through lend-lease </a:t>
            </a:r>
          </a:p>
          <a:p>
            <a:r>
              <a:rPr lang="en-US" sz="4000" dirty="0"/>
              <a:t>Hitler broke pact with Stalin and invaded Soviet Union </a:t>
            </a:r>
          </a:p>
          <a:p>
            <a:r>
              <a:rPr lang="en-US" sz="4000" dirty="0"/>
              <a:t>“The enemy of my enemy is my friend”</a:t>
            </a:r>
          </a:p>
          <a:p>
            <a:r>
              <a:rPr lang="en-US" sz="4000" dirty="0"/>
              <a:t>Roosevelt sent aid to Soviet Union, despite some Americans being against it </a:t>
            </a:r>
          </a:p>
          <a:p>
            <a:r>
              <a:rPr lang="en-US" sz="4000" dirty="0"/>
              <a:t>“If Hitler invaded Hell, Britain would work with the devil himself”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7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1330</Words>
  <Application>Microsoft Office PowerPoint</Application>
  <PresentationFormat>Widescreen</PresentationFormat>
  <Paragraphs>118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Ch. 16, Section 4</vt:lpstr>
      <vt:lpstr>The United States Musters Its Forces </vt:lpstr>
      <vt:lpstr>The Axis Threat </vt:lpstr>
      <vt:lpstr>Tripartite Pact </vt:lpstr>
      <vt:lpstr>Building U.S. Defenses </vt:lpstr>
      <vt:lpstr>Roosevelt Runs for a Third Term </vt:lpstr>
      <vt:lpstr>“The Great Arsenal of Democracy” </vt:lpstr>
      <vt:lpstr>The Lend-Lease Plan</vt:lpstr>
      <vt:lpstr>Supporting Stalin </vt:lpstr>
      <vt:lpstr>German Wolf Packs </vt:lpstr>
      <vt:lpstr>FDR Plans For War </vt:lpstr>
      <vt:lpstr>The Atlantic Charter </vt:lpstr>
      <vt:lpstr>Shoot On Sight </vt:lpstr>
      <vt:lpstr>Japan Attacks the United States </vt:lpstr>
      <vt:lpstr>Japan Attacks The United States </vt:lpstr>
      <vt:lpstr>Peace Talks Are Questioned </vt:lpstr>
      <vt:lpstr>The Attack on Pearl Harbor </vt:lpstr>
      <vt:lpstr>The Attack On Pearl Harbor </vt:lpstr>
      <vt:lpstr>Reaction To Pearl Harbor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16, Section 4</dc:title>
  <dc:creator>Kaitlyn McCombe</dc:creator>
  <cp:lastModifiedBy>Kaitlyn McCombe</cp:lastModifiedBy>
  <cp:revision>16</cp:revision>
  <dcterms:created xsi:type="dcterms:W3CDTF">2018-02-12T15:46:50Z</dcterms:created>
  <dcterms:modified xsi:type="dcterms:W3CDTF">2018-02-13T01:27:44Z</dcterms:modified>
</cp:coreProperties>
</file>