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3BC363-E767-4E41-A71A-C9E9B22FA9F1}"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146921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BC363-E767-4E41-A71A-C9E9B22FA9F1}"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93725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BC363-E767-4E41-A71A-C9E9B22FA9F1}"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129894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BC363-E767-4E41-A71A-C9E9B22FA9F1}"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8698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3BC363-E767-4E41-A71A-C9E9B22FA9F1}"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339918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3BC363-E767-4E41-A71A-C9E9B22FA9F1}"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327870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3BC363-E767-4E41-A71A-C9E9B22FA9F1}" type="datetimeFigureOut">
              <a:rPr lang="en-US" smtClean="0"/>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3463004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3BC363-E767-4E41-A71A-C9E9B22FA9F1}" type="datetimeFigureOut">
              <a:rPr lang="en-US" smtClean="0"/>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341546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BC363-E767-4E41-A71A-C9E9B22FA9F1}" type="datetimeFigureOut">
              <a:rPr lang="en-US" smtClean="0"/>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220882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BC363-E767-4E41-A71A-C9E9B22FA9F1}"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360984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BC363-E767-4E41-A71A-C9E9B22FA9F1}"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5819E-2B4B-441C-86E1-47E0B97F8D9B}" type="slidenum">
              <a:rPr lang="en-US" smtClean="0"/>
              <a:t>‹#›</a:t>
            </a:fld>
            <a:endParaRPr lang="en-US"/>
          </a:p>
        </p:txBody>
      </p:sp>
    </p:spTree>
    <p:extLst>
      <p:ext uri="{BB962C8B-B14F-4D97-AF65-F5344CB8AC3E}">
        <p14:creationId xmlns:p14="http://schemas.microsoft.com/office/powerpoint/2010/main" val="94774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BC363-E767-4E41-A71A-C9E9B22FA9F1}" type="datetimeFigureOut">
              <a:rPr lang="en-US" smtClean="0"/>
              <a:t>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5819E-2B4B-441C-86E1-47E0B97F8D9B}" type="slidenum">
              <a:rPr lang="en-US" smtClean="0"/>
              <a:t>‹#›</a:t>
            </a:fld>
            <a:endParaRPr lang="en-US"/>
          </a:p>
        </p:txBody>
      </p:sp>
    </p:spTree>
    <p:extLst>
      <p:ext uri="{BB962C8B-B14F-4D97-AF65-F5344CB8AC3E}">
        <p14:creationId xmlns:p14="http://schemas.microsoft.com/office/powerpoint/2010/main" val="2037145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008" y="0"/>
            <a:ext cx="9144000" cy="8216348"/>
          </a:xfrm>
        </p:spPr>
      </p:pic>
      <p:sp>
        <p:nvSpPr>
          <p:cNvPr id="2" name="Title 1">
            <a:extLst>
              <a:ext uri="{FF2B5EF4-FFF2-40B4-BE49-F238E27FC236}">
                <a16:creationId xmlns="" xmlns:a16="http://schemas.microsoft.com/office/drawing/2014/main" id="{64AD6ECC-5474-4852-8655-C538854E2392}"/>
              </a:ext>
            </a:extLst>
          </p:cNvPr>
          <p:cNvSpPr>
            <a:spLocks noGrp="1"/>
          </p:cNvSpPr>
          <p:nvPr>
            <p:ph type="title"/>
          </p:nvPr>
        </p:nvSpPr>
        <p:spPr>
          <a:xfrm>
            <a:off x="1429348" y="982017"/>
            <a:ext cx="7886700" cy="1325563"/>
          </a:xfrm>
        </p:spPr>
        <p:txBody>
          <a:bodyPr>
            <a:normAutofit/>
          </a:bodyPr>
          <a:lstStyle/>
          <a:p>
            <a:r>
              <a:rPr lang="en-US" sz="4000" dirty="0"/>
              <a:t>Bell Work  				Week of 2-05 to 2-09</a:t>
            </a:r>
          </a:p>
        </p:txBody>
      </p:sp>
      <p:sp>
        <p:nvSpPr>
          <p:cNvPr id="6" name="TextBox 5">
            <a:extLst>
              <a:ext uri="{FF2B5EF4-FFF2-40B4-BE49-F238E27FC236}">
                <a16:creationId xmlns="" xmlns:a16="http://schemas.microsoft.com/office/drawing/2014/main" id="{9566C6F9-C8B8-4DFB-8DAC-99F6D99A956D}"/>
              </a:ext>
            </a:extLst>
          </p:cNvPr>
          <p:cNvSpPr txBox="1"/>
          <p:nvPr/>
        </p:nvSpPr>
        <p:spPr>
          <a:xfrm>
            <a:off x="667518" y="74075"/>
            <a:ext cx="1287012" cy="2246769"/>
          </a:xfrm>
          <a:prstGeom prst="rect">
            <a:avLst/>
          </a:prstGeom>
          <a:noFill/>
        </p:spPr>
        <p:txBody>
          <a:bodyPr wrap="square" rtlCol="0">
            <a:spAutoFit/>
          </a:bodyPr>
          <a:lstStyle/>
          <a:p>
            <a:r>
              <a:rPr lang="en-US" sz="2800" dirty="0"/>
              <a:t>Name</a:t>
            </a:r>
          </a:p>
          <a:p>
            <a:r>
              <a:rPr lang="en-US" sz="2800" dirty="0"/>
              <a:t>McCombe </a:t>
            </a:r>
          </a:p>
          <a:p>
            <a:r>
              <a:rPr lang="en-US" sz="2800" dirty="0"/>
              <a:t>Hour </a:t>
            </a:r>
          </a:p>
          <a:p>
            <a:r>
              <a:rPr lang="en-US" sz="2800" dirty="0"/>
              <a:t>Date</a:t>
            </a:r>
          </a:p>
        </p:txBody>
      </p:sp>
      <p:sp>
        <p:nvSpPr>
          <p:cNvPr id="7" name="TextBox 6">
            <a:extLst>
              <a:ext uri="{FF2B5EF4-FFF2-40B4-BE49-F238E27FC236}">
                <a16:creationId xmlns="" xmlns:a16="http://schemas.microsoft.com/office/drawing/2014/main" id="{6F80F5CF-058E-440A-8563-83448ECE3611}"/>
              </a:ext>
            </a:extLst>
          </p:cNvPr>
          <p:cNvSpPr txBox="1"/>
          <p:nvPr/>
        </p:nvSpPr>
        <p:spPr>
          <a:xfrm>
            <a:off x="982876" y="1826406"/>
            <a:ext cx="548849" cy="461665"/>
          </a:xfrm>
          <a:prstGeom prst="rect">
            <a:avLst/>
          </a:prstGeom>
          <a:noFill/>
        </p:spPr>
        <p:txBody>
          <a:bodyPr wrap="square" rtlCol="0">
            <a:spAutoFit/>
          </a:bodyPr>
          <a:lstStyle/>
          <a:p>
            <a:r>
              <a:rPr lang="en-US" sz="2400" dirty="0"/>
              <a:t>2.)</a:t>
            </a:r>
          </a:p>
        </p:txBody>
      </p:sp>
      <p:sp>
        <p:nvSpPr>
          <p:cNvPr id="8" name="TextBox 7">
            <a:extLst>
              <a:ext uri="{FF2B5EF4-FFF2-40B4-BE49-F238E27FC236}">
                <a16:creationId xmlns="" xmlns:a16="http://schemas.microsoft.com/office/drawing/2014/main" id="{274408CA-8EA4-4780-BE90-0D3A2695550C}"/>
              </a:ext>
            </a:extLst>
          </p:cNvPr>
          <p:cNvSpPr txBox="1"/>
          <p:nvPr/>
        </p:nvSpPr>
        <p:spPr>
          <a:xfrm>
            <a:off x="1429348" y="1785894"/>
            <a:ext cx="2101794" cy="954107"/>
          </a:xfrm>
          <a:prstGeom prst="rect">
            <a:avLst/>
          </a:prstGeom>
          <a:noFill/>
        </p:spPr>
        <p:txBody>
          <a:bodyPr wrap="none" rtlCol="0">
            <a:spAutoFit/>
          </a:bodyPr>
          <a:lstStyle/>
          <a:p>
            <a:r>
              <a:rPr lang="en-US" sz="2800" dirty="0" smtClean="0"/>
              <a:t>Tuesday </a:t>
            </a:r>
            <a:r>
              <a:rPr lang="en-US" sz="2800" dirty="0"/>
              <a:t>2-06</a:t>
            </a:r>
          </a:p>
          <a:p>
            <a:r>
              <a:rPr lang="en-US" sz="2800" dirty="0"/>
              <a:t> </a:t>
            </a:r>
          </a:p>
        </p:txBody>
      </p:sp>
      <p:sp>
        <p:nvSpPr>
          <p:cNvPr id="9" name="TextBox 8">
            <a:extLst>
              <a:ext uri="{FF2B5EF4-FFF2-40B4-BE49-F238E27FC236}">
                <a16:creationId xmlns="" xmlns:a16="http://schemas.microsoft.com/office/drawing/2014/main" id="{FA1C5C30-6E2F-415B-8AF5-7EBB35D03E31}"/>
              </a:ext>
            </a:extLst>
          </p:cNvPr>
          <p:cNvSpPr txBox="1"/>
          <p:nvPr/>
        </p:nvSpPr>
        <p:spPr>
          <a:xfrm>
            <a:off x="1349155" y="2179787"/>
            <a:ext cx="10231391" cy="2062103"/>
          </a:xfrm>
          <a:prstGeom prst="rect">
            <a:avLst/>
          </a:prstGeom>
          <a:noFill/>
        </p:spPr>
        <p:txBody>
          <a:bodyPr wrap="none" rtlCol="0">
            <a:spAutoFit/>
          </a:bodyPr>
          <a:lstStyle/>
          <a:p>
            <a:r>
              <a:rPr lang="en-US" sz="3200" dirty="0"/>
              <a:t>Read through the selection from Winston Churchill’s speech </a:t>
            </a:r>
          </a:p>
          <a:p>
            <a:r>
              <a:rPr lang="en-US" sz="3200" dirty="0"/>
              <a:t>On page 538(It is in blue). What is Churchill trying to say?</a:t>
            </a:r>
          </a:p>
          <a:p>
            <a:r>
              <a:rPr lang="en-US" sz="3200" dirty="0"/>
              <a:t>When you have done this, write down any words you</a:t>
            </a:r>
          </a:p>
          <a:p>
            <a:r>
              <a:rPr lang="en-US" sz="3200" dirty="0"/>
              <a:t>Do not know the meaning of.   </a:t>
            </a:r>
          </a:p>
        </p:txBody>
      </p:sp>
    </p:spTree>
    <p:extLst>
      <p:ext uri="{BB962C8B-B14F-4D97-AF65-F5344CB8AC3E}">
        <p14:creationId xmlns:p14="http://schemas.microsoft.com/office/powerpoint/2010/main" val="6523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BE4A0E7-43A6-48EE-8EFC-0AC49B81E682}"/>
              </a:ext>
            </a:extLst>
          </p:cNvPr>
          <p:cNvSpPr>
            <a:spLocks noGrp="1"/>
          </p:cNvSpPr>
          <p:nvPr>
            <p:ph idx="1"/>
          </p:nvPr>
        </p:nvSpPr>
        <p:spPr>
          <a:xfrm>
            <a:off x="628650" y="854075"/>
            <a:ext cx="7886700" cy="4351338"/>
          </a:xfrm>
        </p:spPr>
        <p:txBody>
          <a:bodyPr>
            <a:normAutofit fontScale="92500"/>
          </a:bodyPr>
          <a:lstStyle/>
          <a:p>
            <a:r>
              <a:rPr lang="en-US" sz="5400" dirty="0"/>
              <a:t>Hitler began attacking Denmark and Norway </a:t>
            </a:r>
          </a:p>
          <a:p>
            <a:r>
              <a:rPr lang="en-US" sz="5400" dirty="0"/>
              <a:t>Again, he used the excuse of protecting their freedom in order to gain support </a:t>
            </a:r>
          </a:p>
        </p:txBody>
      </p:sp>
    </p:spTree>
    <p:extLst>
      <p:ext uri="{BB962C8B-B14F-4D97-AF65-F5344CB8AC3E}">
        <p14:creationId xmlns:p14="http://schemas.microsoft.com/office/powerpoint/2010/main" val="3547779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9156E8-948B-4AB8-B7CE-CBD6D02C9FF4}"/>
              </a:ext>
            </a:extLst>
          </p:cNvPr>
          <p:cNvSpPr>
            <a:spLocks noGrp="1"/>
          </p:cNvSpPr>
          <p:nvPr>
            <p:ph type="title"/>
          </p:nvPr>
        </p:nvSpPr>
        <p:spPr/>
        <p:txBody>
          <a:bodyPr/>
          <a:lstStyle/>
          <a:p>
            <a:r>
              <a:rPr lang="en-US" dirty="0"/>
              <a:t>France and Britain Fight On </a:t>
            </a:r>
          </a:p>
        </p:txBody>
      </p:sp>
      <p:sp>
        <p:nvSpPr>
          <p:cNvPr id="3" name="Content Placeholder 2">
            <a:extLst>
              <a:ext uri="{FF2B5EF4-FFF2-40B4-BE49-F238E27FC236}">
                <a16:creationId xmlns="" xmlns:a16="http://schemas.microsoft.com/office/drawing/2014/main" id="{DE67DEFF-5395-44FA-A023-EC9A797EE011}"/>
              </a:ext>
            </a:extLst>
          </p:cNvPr>
          <p:cNvSpPr>
            <a:spLocks noGrp="1"/>
          </p:cNvSpPr>
          <p:nvPr>
            <p:ph idx="1"/>
          </p:nvPr>
        </p:nvSpPr>
        <p:spPr>
          <a:xfrm>
            <a:off x="628650" y="1482725"/>
            <a:ext cx="3580448" cy="5010150"/>
          </a:xfrm>
        </p:spPr>
        <p:txBody>
          <a:bodyPr>
            <a:normAutofit fontScale="70000" lnSpcReduction="20000"/>
          </a:bodyPr>
          <a:lstStyle/>
          <a:p>
            <a:r>
              <a:rPr lang="en-US" dirty="0"/>
              <a:t>The Maginot line had not worked since Germany did not fear crossing it to attack Belgium </a:t>
            </a:r>
          </a:p>
          <a:p>
            <a:r>
              <a:rPr lang="en-US" dirty="0"/>
              <a:t>Hitler had tanks and troops go through woods in northeast France to avoid the French and British troops</a:t>
            </a:r>
          </a:p>
          <a:p>
            <a:r>
              <a:rPr lang="en-US" dirty="0"/>
              <a:t>French thought Ardennes were impassable </a:t>
            </a:r>
          </a:p>
          <a:p>
            <a:r>
              <a:rPr lang="en-US" dirty="0"/>
              <a:t>Germans passed through and took Belgium </a:t>
            </a:r>
          </a:p>
        </p:txBody>
      </p:sp>
      <p:pic>
        <p:nvPicPr>
          <p:cNvPr id="6" name="Picture 5">
            <a:extLst>
              <a:ext uri="{FF2B5EF4-FFF2-40B4-BE49-F238E27FC236}">
                <a16:creationId xmlns="" xmlns:a16="http://schemas.microsoft.com/office/drawing/2014/main" id="{5B432A8C-207F-451D-B7BC-847D1C02C6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727" y="1987710"/>
            <a:ext cx="3296126" cy="4278029"/>
          </a:xfrm>
          <a:prstGeom prst="rect">
            <a:avLst/>
          </a:prstGeom>
        </p:spPr>
      </p:pic>
    </p:spTree>
    <p:extLst>
      <p:ext uri="{BB962C8B-B14F-4D97-AF65-F5344CB8AC3E}">
        <p14:creationId xmlns:p14="http://schemas.microsoft.com/office/powerpoint/2010/main" val="3462251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3FE2C77-E0FB-4174-9434-C27AF50E4CDB}"/>
              </a:ext>
            </a:extLst>
          </p:cNvPr>
          <p:cNvSpPr>
            <a:spLocks noGrp="1"/>
          </p:cNvSpPr>
          <p:nvPr>
            <p:ph idx="1"/>
          </p:nvPr>
        </p:nvSpPr>
        <p:spPr>
          <a:xfrm>
            <a:off x="628650" y="1253331"/>
            <a:ext cx="7886700" cy="4351338"/>
          </a:xfrm>
        </p:spPr>
        <p:txBody>
          <a:bodyPr>
            <a:normAutofit/>
          </a:bodyPr>
          <a:lstStyle/>
          <a:p>
            <a:r>
              <a:rPr lang="en-US" sz="4800" dirty="0"/>
              <a:t>Syllabus signature is due tomorrow!! Do not miss out on easy points </a:t>
            </a:r>
          </a:p>
        </p:txBody>
      </p:sp>
    </p:spTree>
    <p:extLst>
      <p:ext uri="{BB962C8B-B14F-4D97-AF65-F5344CB8AC3E}">
        <p14:creationId xmlns:p14="http://schemas.microsoft.com/office/powerpoint/2010/main" val="1720085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04041-1531-4959-B39E-13EDB0EF0BF0}"/>
              </a:ext>
            </a:extLst>
          </p:cNvPr>
          <p:cNvSpPr>
            <a:spLocks noGrp="1"/>
          </p:cNvSpPr>
          <p:nvPr>
            <p:ph type="title"/>
          </p:nvPr>
        </p:nvSpPr>
        <p:spPr/>
        <p:txBody>
          <a:bodyPr/>
          <a:lstStyle/>
          <a:p>
            <a:r>
              <a:rPr lang="en-US" dirty="0"/>
              <a:t>Austria and Czechoslovakia Fall </a:t>
            </a:r>
          </a:p>
        </p:txBody>
      </p:sp>
      <p:sp>
        <p:nvSpPr>
          <p:cNvPr id="3" name="Content Placeholder 2">
            <a:extLst>
              <a:ext uri="{FF2B5EF4-FFF2-40B4-BE49-F238E27FC236}">
                <a16:creationId xmlns="" xmlns:a16="http://schemas.microsoft.com/office/drawing/2014/main" id="{E9147D90-9F03-4912-8E4E-3BB751442289}"/>
              </a:ext>
            </a:extLst>
          </p:cNvPr>
          <p:cNvSpPr>
            <a:spLocks noGrp="1"/>
          </p:cNvSpPr>
          <p:nvPr>
            <p:ph idx="1"/>
          </p:nvPr>
        </p:nvSpPr>
        <p:spPr>
          <a:xfrm>
            <a:off x="628650" y="1471295"/>
            <a:ext cx="7886700" cy="4351338"/>
          </a:xfrm>
        </p:spPr>
        <p:txBody>
          <a:bodyPr>
            <a:normAutofit fontScale="92500" lnSpcReduction="10000"/>
          </a:bodyPr>
          <a:lstStyle/>
          <a:p>
            <a:r>
              <a:rPr lang="en-US" dirty="0"/>
              <a:t>November 5, 1937: Hitler meets with his advisors </a:t>
            </a:r>
          </a:p>
          <a:p>
            <a:pPr lvl="1"/>
            <a:r>
              <a:rPr lang="en-US" dirty="0"/>
              <a:t>Tells them in order for Germany to grow and prosper, they need to expand and take the land of their neighbors</a:t>
            </a:r>
          </a:p>
          <a:p>
            <a:pPr lvl="1"/>
            <a:r>
              <a:rPr lang="en-US" dirty="0"/>
              <a:t>In order to do this, his plan was to have Austria and Czechoslovakia absorbed into the Third Reich</a:t>
            </a:r>
          </a:p>
          <a:p>
            <a:pPr lvl="2"/>
            <a:r>
              <a:rPr lang="en-US" dirty="0"/>
              <a:t>Third Reich: “Third Empire” of Germany </a:t>
            </a:r>
          </a:p>
          <a:p>
            <a:r>
              <a:rPr lang="en-US" dirty="0"/>
              <a:t>By doing this, Hitler could cause war but he was  dead set on it </a:t>
            </a:r>
          </a:p>
          <a:p>
            <a:pPr lvl="2"/>
            <a:endParaRPr lang="en-US" dirty="0"/>
          </a:p>
        </p:txBody>
      </p:sp>
    </p:spTree>
    <p:extLst>
      <p:ext uri="{BB962C8B-B14F-4D97-AF65-F5344CB8AC3E}">
        <p14:creationId xmlns:p14="http://schemas.microsoft.com/office/powerpoint/2010/main" val="904262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2BDDFD-0FC5-4A0B-871B-1A6E2569C3B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 xmlns:a16="http://schemas.microsoft.com/office/drawing/2014/main" id="{8552C9CC-BFC6-4300-99A6-77769E5B5920}"/>
              </a:ext>
            </a:extLst>
          </p:cNvPr>
          <p:cNvSpPr>
            <a:spLocks noGrp="1"/>
          </p:cNvSpPr>
          <p:nvPr>
            <p:ph idx="1"/>
          </p:nvPr>
        </p:nvSpPr>
        <p:spPr>
          <a:xfrm>
            <a:off x="542925" y="365125"/>
            <a:ext cx="7886700" cy="6127750"/>
          </a:xfrm>
        </p:spPr>
        <p:txBody>
          <a:bodyPr>
            <a:normAutofit fontScale="77500" lnSpcReduction="20000"/>
          </a:bodyPr>
          <a:lstStyle/>
          <a:p>
            <a:r>
              <a:rPr lang="en-US" dirty="0"/>
              <a:t>Hitler first set his sights on Austria </a:t>
            </a:r>
          </a:p>
          <a:p>
            <a:pPr lvl="1"/>
            <a:r>
              <a:rPr lang="en-US" sz="3500" dirty="0"/>
              <a:t>It was relatively small and had become a country because of the Paris Peace Conference </a:t>
            </a:r>
          </a:p>
          <a:p>
            <a:pPr lvl="1"/>
            <a:r>
              <a:rPr lang="en-US" sz="3500" dirty="0"/>
              <a:t>Most Austrians were Germans who wanted to unite with Germany</a:t>
            </a:r>
          </a:p>
          <a:p>
            <a:pPr lvl="1"/>
            <a:r>
              <a:rPr lang="en-US" sz="3500" dirty="0"/>
              <a:t>The troops knew this and marched in to take Austria, without any conflict </a:t>
            </a:r>
          </a:p>
          <a:p>
            <a:pPr lvl="1"/>
            <a:r>
              <a:rPr lang="en-US" sz="3500" dirty="0"/>
              <a:t>This union became known as </a:t>
            </a:r>
            <a:r>
              <a:rPr lang="en-US" sz="3500" b="1" dirty="0"/>
              <a:t>Anschluss</a:t>
            </a:r>
          </a:p>
          <a:p>
            <a:pPr lvl="1"/>
            <a:endParaRPr lang="en-US" b="1" dirty="0"/>
          </a:p>
          <a:p>
            <a:r>
              <a:rPr lang="en-US" dirty="0"/>
              <a:t>After Austria, Hitler looked towards Czechoslovakia </a:t>
            </a:r>
          </a:p>
          <a:p>
            <a:pPr lvl="1"/>
            <a:r>
              <a:rPr lang="en-US" sz="2800" dirty="0"/>
              <a:t>Like Austria, many Germans lived in a part of Czechoslovakia called the Sudetenland </a:t>
            </a:r>
          </a:p>
          <a:p>
            <a:pPr lvl="2"/>
            <a:r>
              <a:rPr lang="en-US" sz="2800" dirty="0"/>
              <a:t>Sudetenland was extremely mountainous and provided a natural defense against Germany </a:t>
            </a:r>
          </a:p>
          <a:p>
            <a:pPr lvl="2"/>
            <a:r>
              <a:rPr lang="en-US" sz="2800" dirty="0"/>
              <a:t>Hitler’s main reason for wanting to annex Czechoslovakia was that he wanted  control of their natural resources and more living space for Germany </a:t>
            </a:r>
          </a:p>
          <a:p>
            <a:pPr lvl="2"/>
            <a:endParaRPr lang="en-US" dirty="0"/>
          </a:p>
          <a:p>
            <a:pPr lvl="1"/>
            <a:endParaRPr lang="en-US" b="1" dirty="0"/>
          </a:p>
          <a:p>
            <a:pPr lvl="1"/>
            <a:endParaRPr lang="en-US" b="1" dirty="0"/>
          </a:p>
        </p:txBody>
      </p:sp>
    </p:spTree>
    <p:extLst>
      <p:ext uri="{BB962C8B-B14F-4D97-AF65-F5344CB8AC3E}">
        <p14:creationId xmlns:p14="http://schemas.microsoft.com/office/powerpoint/2010/main" val="68350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334CF4-765A-411A-82E0-F7B19E52909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 xmlns:a16="http://schemas.microsoft.com/office/drawing/2014/main" id="{52170F1C-1827-4D2D-972B-0754AAE37FA6}"/>
              </a:ext>
            </a:extLst>
          </p:cNvPr>
          <p:cNvSpPr>
            <a:spLocks noGrp="1"/>
          </p:cNvSpPr>
          <p:nvPr>
            <p:ph idx="1"/>
          </p:nvPr>
        </p:nvSpPr>
        <p:spPr>
          <a:xfrm>
            <a:off x="628650" y="365125"/>
            <a:ext cx="7886700" cy="6241415"/>
          </a:xfrm>
        </p:spPr>
        <p:txBody>
          <a:bodyPr>
            <a:noAutofit/>
          </a:bodyPr>
          <a:lstStyle/>
          <a:p>
            <a:r>
              <a:rPr lang="en-US" sz="2600" dirty="0"/>
              <a:t>Hitler’s reasoning was that the Germans in Sudetenland were being abused by the people of Czechoslovakia</a:t>
            </a:r>
          </a:p>
          <a:p>
            <a:pPr lvl="1"/>
            <a:r>
              <a:rPr lang="en-US" sz="2600" dirty="0"/>
              <a:t>Nazis would make up headlines in order to build up support for their plan</a:t>
            </a:r>
          </a:p>
          <a:p>
            <a:pPr lvl="1"/>
            <a:r>
              <a:rPr lang="en-US" sz="2600" dirty="0"/>
              <a:t>France and Great Britain said that they were going to protect Czechoslovakia</a:t>
            </a:r>
          </a:p>
          <a:p>
            <a:pPr lvl="2"/>
            <a:r>
              <a:rPr lang="en-US" sz="2600" dirty="0"/>
              <a:t>However, Hitler met with Neville Chamberlain, British Prime Minister, and Edouard Daladier, French premier.</a:t>
            </a:r>
          </a:p>
          <a:p>
            <a:pPr lvl="3"/>
            <a:r>
              <a:rPr lang="en-US" sz="2600" dirty="0"/>
              <a:t>Hitler said that Czechoslovakia would be the last place he demanded to have</a:t>
            </a:r>
          </a:p>
          <a:p>
            <a:pPr lvl="3"/>
            <a:r>
              <a:rPr lang="en-US" sz="2600" dirty="0"/>
              <a:t>Chamberlain and Daladier wanted to avoid war at all costs. They believed by giving in to Hitler’s demand they would be able to do this and that Hitler would not seek more territory </a:t>
            </a:r>
          </a:p>
          <a:p>
            <a:pPr lvl="3"/>
            <a:r>
              <a:rPr lang="en-US" sz="2600" dirty="0"/>
              <a:t>Munich Agreement: Signed Sudetenland over to Hitler/Germany </a:t>
            </a:r>
          </a:p>
          <a:p>
            <a:pPr lvl="3"/>
            <a:r>
              <a:rPr lang="en-US" sz="2600" dirty="0"/>
              <a:t>Chamberlain wholeheartedly believed that war would be avoided now </a:t>
            </a:r>
          </a:p>
        </p:txBody>
      </p:sp>
    </p:spTree>
    <p:extLst>
      <p:ext uri="{BB962C8B-B14F-4D97-AF65-F5344CB8AC3E}">
        <p14:creationId xmlns:p14="http://schemas.microsoft.com/office/powerpoint/2010/main" val="3548083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67C19C5-9F83-4747-B885-0BA6E728571B}"/>
              </a:ext>
            </a:extLst>
          </p:cNvPr>
          <p:cNvSpPr>
            <a:spLocks noGrp="1"/>
          </p:cNvSpPr>
          <p:nvPr>
            <p:ph idx="1"/>
          </p:nvPr>
        </p:nvSpPr>
        <p:spPr>
          <a:xfrm>
            <a:off x="551498" y="454025"/>
            <a:ext cx="7886700" cy="5878195"/>
          </a:xfrm>
        </p:spPr>
        <p:txBody>
          <a:bodyPr/>
          <a:lstStyle/>
          <a:p>
            <a:r>
              <a:rPr lang="en-US" sz="4000" dirty="0"/>
              <a:t>Winston Churchill was Chamberlain’s political rival </a:t>
            </a:r>
          </a:p>
          <a:p>
            <a:r>
              <a:rPr lang="en-US" sz="4000" dirty="0"/>
              <a:t>Churchill believed that Chamberlain had </a:t>
            </a:r>
            <a:r>
              <a:rPr lang="en-US" sz="4000" b="1" dirty="0"/>
              <a:t>appeased</a:t>
            </a:r>
            <a:r>
              <a:rPr lang="en-US" sz="4000" dirty="0"/>
              <a:t> Hitler</a:t>
            </a:r>
          </a:p>
          <a:p>
            <a:r>
              <a:rPr lang="en-US" sz="4000" dirty="0"/>
              <a:t>Said that France and Britain had chosen dishonor over war and that there would still be war. </a:t>
            </a:r>
          </a:p>
          <a:p>
            <a:endParaRPr lang="en-US" dirty="0"/>
          </a:p>
        </p:txBody>
      </p:sp>
    </p:spTree>
    <p:extLst>
      <p:ext uri="{BB962C8B-B14F-4D97-AF65-F5344CB8AC3E}">
        <p14:creationId xmlns:p14="http://schemas.microsoft.com/office/powerpoint/2010/main" val="2028753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03EE9C-CB76-4F71-B27C-E3311023E940}"/>
              </a:ext>
            </a:extLst>
          </p:cNvPr>
          <p:cNvSpPr>
            <a:spLocks noGrp="1"/>
          </p:cNvSpPr>
          <p:nvPr>
            <p:ph type="title"/>
          </p:nvPr>
        </p:nvSpPr>
        <p:spPr/>
        <p:txBody>
          <a:bodyPr/>
          <a:lstStyle/>
          <a:p>
            <a:r>
              <a:rPr lang="en-US" dirty="0"/>
              <a:t>The German Offensive Begins </a:t>
            </a:r>
          </a:p>
        </p:txBody>
      </p:sp>
      <p:sp>
        <p:nvSpPr>
          <p:cNvPr id="3" name="Content Placeholder 2">
            <a:extLst>
              <a:ext uri="{FF2B5EF4-FFF2-40B4-BE49-F238E27FC236}">
                <a16:creationId xmlns="" xmlns:a16="http://schemas.microsoft.com/office/drawing/2014/main" id="{6FA40775-BA85-44FF-9F23-0F704A43A766}"/>
              </a:ext>
            </a:extLst>
          </p:cNvPr>
          <p:cNvSpPr>
            <a:spLocks noGrp="1"/>
          </p:cNvSpPr>
          <p:nvPr>
            <p:ph idx="1"/>
          </p:nvPr>
        </p:nvSpPr>
        <p:spPr/>
        <p:txBody>
          <a:bodyPr>
            <a:noAutofit/>
          </a:bodyPr>
          <a:lstStyle/>
          <a:p>
            <a:r>
              <a:rPr lang="en-US" sz="2400" dirty="0"/>
              <a:t>Hitler still pursued more territory </a:t>
            </a:r>
          </a:p>
          <a:p>
            <a:pPr lvl="1"/>
            <a:r>
              <a:rPr lang="en-US" dirty="0"/>
              <a:t>Despite getting the Sudetenland part of Czechoslovakia, he still wanted all of it </a:t>
            </a:r>
          </a:p>
          <a:p>
            <a:pPr lvl="1"/>
            <a:r>
              <a:rPr lang="en-US" dirty="0"/>
              <a:t>He marched his troops in to take what remained on March 15, 1939</a:t>
            </a:r>
          </a:p>
          <a:p>
            <a:pPr lvl="1"/>
            <a:r>
              <a:rPr lang="en-US" dirty="0"/>
              <a:t>Once this was done, he began looking for where else to pursue. He looked towards Poland </a:t>
            </a:r>
          </a:p>
          <a:p>
            <a:pPr lvl="1"/>
            <a:r>
              <a:rPr lang="en-US" dirty="0"/>
              <a:t>Poland, much like Czechoslovakia, had many German speakers as well</a:t>
            </a:r>
          </a:p>
          <a:p>
            <a:pPr lvl="1"/>
            <a:r>
              <a:rPr lang="en-US" dirty="0"/>
              <a:t>Just like with the Sudetenland, Hitler began lying about how the German speakers were mistreated there as well </a:t>
            </a:r>
          </a:p>
          <a:p>
            <a:pPr lvl="1"/>
            <a:r>
              <a:rPr lang="en-US" dirty="0"/>
              <a:t>If he attacked Poland, war was basically inevitable with France and Britain </a:t>
            </a:r>
          </a:p>
          <a:p>
            <a:pPr lvl="2"/>
            <a:r>
              <a:rPr lang="en-US" sz="2400" dirty="0"/>
              <a:t>Both countries had promised to provide aid to Poland </a:t>
            </a:r>
          </a:p>
          <a:p>
            <a:pPr lvl="2"/>
            <a:r>
              <a:rPr lang="en-US" sz="2400" dirty="0"/>
              <a:t>If war happened, Germany would be fighting on two fronts: France and Britain </a:t>
            </a:r>
          </a:p>
        </p:txBody>
      </p:sp>
    </p:spTree>
    <p:extLst>
      <p:ext uri="{BB962C8B-B14F-4D97-AF65-F5344CB8AC3E}">
        <p14:creationId xmlns:p14="http://schemas.microsoft.com/office/powerpoint/2010/main" val="233602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D841A9F-9F5D-4CC8-86D4-55293AEE5E66}"/>
              </a:ext>
            </a:extLst>
          </p:cNvPr>
          <p:cNvSpPr>
            <a:spLocks noGrp="1"/>
          </p:cNvSpPr>
          <p:nvPr>
            <p:ph idx="1"/>
          </p:nvPr>
        </p:nvSpPr>
        <p:spPr>
          <a:xfrm>
            <a:off x="628650" y="442594"/>
            <a:ext cx="7886700" cy="6655436"/>
          </a:xfrm>
        </p:spPr>
        <p:txBody>
          <a:bodyPr>
            <a:normAutofit fontScale="85000" lnSpcReduction="20000"/>
          </a:bodyPr>
          <a:lstStyle/>
          <a:p>
            <a:r>
              <a:rPr lang="en-US" sz="3600" dirty="0"/>
              <a:t>While France and Britain waited to see what Hitler would do, he decided to sign a nonaggression pact with Stalin. They agreed to never attack one another. This pact also said that Poland would be split between them </a:t>
            </a:r>
          </a:p>
          <a:p>
            <a:r>
              <a:rPr lang="en-US" sz="3600" dirty="0"/>
              <a:t>The Luftwaffe, German air force, attacked Poland on September 1, 1939. </a:t>
            </a:r>
          </a:p>
          <a:p>
            <a:r>
              <a:rPr lang="en-US" sz="3600" dirty="0"/>
              <a:t>This was the first time Germany tested their new military strategy, the </a:t>
            </a:r>
            <a:r>
              <a:rPr lang="en-US" sz="3600" i="1" dirty="0"/>
              <a:t>blitzkrieg. Blitzkrieg</a:t>
            </a:r>
            <a:r>
              <a:rPr lang="en-US" sz="3600" dirty="0"/>
              <a:t> was also known as lightning war. This meant they were able to take the enemy by surprise. </a:t>
            </a:r>
          </a:p>
          <a:p>
            <a:r>
              <a:rPr lang="en-US" sz="3600" dirty="0"/>
              <a:t>Two days later, France and Britain declared war</a:t>
            </a:r>
          </a:p>
          <a:p>
            <a:r>
              <a:rPr lang="en-US" sz="3600" i="1" dirty="0"/>
              <a:t>Blitzkrieg </a:t>
            </a:r>
            <a:r>
              <a:rPr lang="en-US" sz="3600" dirty="0"/>
              <a:t>was so effective that by the end of three weeks all major fighting was over and France/Britain weren’t able to defend Poland </a:t>
            </a:r>
          </a:p>
        </p:txBody>
      </p:sp>
    </p:spTree>
    <p:extLst>
      <p:ext uri="{BB962C8B-B14F-4D97-AF65-F5344CB8AC3E}">
        <p14:creationId xmlns:p14="http://schemas.microsoft.com/office/powerpoint/2010/main" val="3897066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547608-BB5C-4B9E-BEB0-F5D765F228BE}"/>
              </a:ext>
            </a:extLst>
          </p:cNvPr>
          <p:cNvSpPr>
            <a:spLocks noGrp="1"/>
          </p:cNvSpPr>
          <p:nvPr>
            <p:ph type="title"/>
          </p:nvPr>
        </p:nvSpPr>
        <p:spPr>
          <a:xfrm>
            <a:off x="628650" y="-309245"/>
            <a:ext cx="7886700" cy="1325563"/>
          </a:xfrm>
        </p:spPr>
        <p:txBody>
          <a:bodyPr/>
          <a:lstStyle/>
          <a:p>
            <a:r>
              <a:rPr lang="en-US" dirty="0"/>
              <a:t>The Phony War </a:t>
            </a:r>
          </a:p>
        </p:txBody>
      </p:sp>
      <p:sp>
        <p:nvSpPr>
          <p:cNvPr id="3" name="Content Placeholder 2">
            <a:extLst>
              <a:ext uri="{FF2B5EF4-FFF2-40B4-BE49-F238E27FC236}">
                <a16:creationId xmlns="" xmlns:a16="http://schemas.microsoft.com/office/drawing/2014/main" id="{144B368D-EE44-4109-B8F8-22E6F8565AB7}"/>
              </a:ext>
            </a:extLst>
          </p:cNvPr>
          <p:cNvSpPr>
            <a:spLocks noGrp="1"/>
          </p:cNvSpPr>
          <p:nvPr>
            <p:ph idx="1"/>
          </p:nvPr>
        </p:nvSpPr>
        <p:spPr>
          <a:xfrm>
            <a:off x="628650" y="739774"/>
            <a:ext cx="7886700" cy="5981065"/>
          </a:xfrm>
        </p:spPr>
        <p:txBody>
          <a:bodyPr>
            <a:normAutofit fontScale="92500" lnSpcReduction="20000"/>
          </a:bodyPr>
          <a:lstStyle/>
          <a:p>
            <a:r>
              <a:rPr lang="en-US" sz="3600" dirty="0"/>
              <a:t>French and British troops sat on the Maginot Line and waited for Germany to do something</a:t>
            </a:r>
          </a:p>
          <a:p>
            <a:r>
              <a:rPr lang="en-US" sz="3600" dirty="0"/>
              <a:t>German troops did the same thing </a:t>
            </a:r>
          </a:p>
          <a:p>
            <a:r>
              <a:rPr lang="en-US" sz="3600" dirty="0"/>
              <a:t>Because of the rapid attacks of </a:t>
            </a:r>
            <a:r>
              <a:rPr lang="en-US" sz="3600" i="1" dirty="0"/>
              <a:t>Blitzkrieg, </a:t>
            </a:r>
            <a:r>
              <a:rPr lang="en-US" sz="3600" dirty="0"/>
              <a:t>each side waited for the other to do something to provoke attack</a:t>
            </a:r>
          </a:p>
          <a:p>
            <a:r>
              <a:rPr lang="en-US" sz="3600" dirty="0" err="1"/>
              <a:t>Sitzkrieg</a:t>
            </a:r>
            <a:r>
              <a:rPr lang="en-US" sz="3600" dirty="0"/>
              <a:t>: Sitting war </a:t>
            </a:r>
          </a:p>
          <a:p>
            <a:r>
              <a:rPr lang="en-US" sz="3600" dirty="0"/>
              <a:t>Stalin began to annex countries like Estonia, Latvia and Lithuania</a:t>
            </a:r>
          </a:p>
          <a:p>
            <a:r>
              <a:rPr lang="en-US" sz="3600" dirty="0"/>
              <a:t>He sent troops in to take Finland and they surrendered after three months </a:t>
            </a:r>
          </a:p>
          <a:p>
            <a:pPr marL="0" indent="0">
              <a:buNone/>
            </a:pPr>
            <a:endParaRPr lang="en-US" dirty="0"/>
          </a:p>
        </p:txBody>
      </p:sp>
    </p:spTree>
    <p:extLst>
      <p:ext uri="{BB962C8B-B14F-4D97-AF65-F5344CB8AC3E}">
        <p14:creationId xmlns:p14="http://schemas.microsoft.com/office/powerpoint/2010/main" val="3576883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Bell Work      Week of 2-05 to 2-09</vt:lpstr>
      <vt:lpstr>PowerPoint Presentation</vt:lpstr>
      <vt:lpstr>Austria and Czechoslovakia Fall </vt:lpstr>
      <vt:lpstr>PowerPoint Presentation</vt:lpstr>
      <vt:lpstr>PowerPoint Presentation</vt:lpstr>
      <vt:lpstr>PowerPoint Presentation</vt:lpstr>
      <vt:lpstr>The German Offensive Begins </vt:lpstr>
      <vt:lpstr>PowerPoint Presentation</vt:lpstr>
      <vt:lpstr>The Phony War </vt:lpstr>
      <vt:lpstr>PowerPoint Presentation</vt:lpstr>
      <vt:lpstr>France and Britain Fight On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 Work      Week of 2-05 to 2-09</dc:title>
  <dc:creator>Windows User</dc:creator>
  <cp:lastModifiedBy>Windows User</cp:lastModifiedBy>
  <cp:revision>1</cp:revision>
  <dcterms:created xsi:type="dcterms:W3CDTF">2018-02-07T13:00:16Z</dcterms:created>
  <dcterms:modified xsi:type="dcterms:W3CDTF">2018-02-07T13:00:42Z</dcterms:modified>
</cp:coreProperties>
</file>