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7AEA-5EE1-4D19-9074-D781B80E9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51569-17A3-4CB3-A7B3-310775050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C53A5-9F38-4E45-BC9E-501F20FE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F4EA7-C443-4DC3-938B-91B5B67F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040B2-8DC9-401F-9113-1F0253DE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1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A59C0-DD1E-48B2-B8A6-A5E7006D6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30E24-ABA0-4D3C-A189-C1075A4A4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B717B-5A3C-42B5-BFE7-E0D07344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C8901-DCC2-49D3-BC87-479CC96C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77E2F-1439-47D7-A839-DF516D0E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94FCAC-3D1A-4C45-B2D7-09FA03A46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1FF3B-309B-4194-BE58-9CF14D5D7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4AC99-15F7-4F37-B1D6-6B5F5E31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C3E05-22BF-4830-8E26-558934A9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E136E-DD92-4776-BA16-9EDB73AE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9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DB5C-9414-4AD3-93C8-8B0F6500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DB0F6-955B-4BD7-A760-C1F018974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CBD08-34DC-4359-84CF-B3B2335C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6C600-828A-4C09-B8C5-A2B11EC4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58282-FE58-4F15-8A76-EE59E5006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2DD3-E11C-4B79-A85A-8F3E35A6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B3F74-52D9-4076-AF89-349AA5109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0E29-694E-432F-AA50-27EE91460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A91AC-7692-4841-814E-E9CDF807D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5D195-7A44-44D9-8F9B-43F50008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1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029F-E119-48ED-8DF3-78AAB68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659AA-DFB8-49A5-9B97-C625662DA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4D56E-8FE3-4A0E-B3C7-4AC5B5842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1ED05-2CC9-4A71-BE6C-19B8540C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C4EDA-D6A8-4C44-8997-D3EBCFBA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E683C-01D6-4D79-8800-98A9B47FA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6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F31D7-6EAC-41CC-B653-E499D074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CE8FC-C783-44EE-98F0-262C1CD98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931DC-CE9A-4997-AD68-338179426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D17C2-76F9-44C2-8D7C-F25D0B3FB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2DA1F9-BC0A-42E9-ADCA-928FFBF5A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E12EE0-0C24-4B75-AE21-42CF7951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1CD0D-0BF8-408B-BAFC-83A79435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C0B260-E108-4533-BB73-2CAD7BAF8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9E004-5D12-49CE-9F4D-0AA877C0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E3F3D5-970D-4E53-8C9E-AC3F1CED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49E40-219C-4CE2-8749-27753115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5D6A-6667-4A3A-A7AA-A62CD5A0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854A6-DB72-4CFA-98C6-3EEA2849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C5C440-4CD8-49EE-8717-F2727EFCD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42075-DE7B-48D8-8235-586E47D7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5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D215-4CC0-4212-AFC1-D4EAAD153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88207-7651-402B-93CA-F59652A80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75A2A-CEC8-4100-9C18-3D1CA397F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89813-631F-4BBB-82FC-5B4E6F90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DAECA-04DC-4CB6-9325-EE59CF7E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975FA-C20C-411B-938D-D99E36177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D4D5-967C-4F75-929D-7A50D7A9E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29CCF6-DC4C-4A20-8D70-39C6E6741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02AF4-0208-4750-A8D8-225EBB8E5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8AFA9-8D2F-4C5F-BC7A-D8F61B1E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99214-AD6F-44A1-A114-08501FDA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14419-5D4E-4BD5-BDA5-385499DA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4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44B8A-0F18-46AC-944A-8C9263E9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ED4B5-2807-4C8C-A080-D56181B58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D580C-D56D-4B01-906B-6B477F037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023C5-D9C4-450B-8779-0131DEA0B96E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2B7FB-4794-4186-AF20-796704491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B330D-F874-46CB-93E6-F6B4BE993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84318-6307-447C-B43D-DD1338A0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76F4F-D3F6-43B4-BCA5-4135BF7FB1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17, Section 2: The War for Europe and North Africa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4F14A-EC17-4A31-940E-FAD1988C4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Allies Liberate Europe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invasion was originally set for June 5, but bad weather kept it from happening </a:t>
            </a:r>
          </a:p>
          <a:p>
            <a:r>
              <a:rPr lang="en-US" dirty="0"/>
              <a:t>Eisenhower settled on June 6</a:t>
            </a:r>
            <a:r>
              <a:rPr lang="en-US" baseline="30000" dirty="0"/>
              <a:t>th</a:t>
            </a:r>
            <a:r>
              <a:rPr lang="en-US" dirty="0"/>
              <a:t> instead </a:t>
            </a:r>
          </a:p>
          <a:p>
            <a:r>
              <a:rPr lang="en-US" dirty="0"/>
              <a:t>On early June 6</a:t>
            </a:r>
            <a:r>
              <a:rPr lang="en-US" baseline="30000" dirty="0"/>
              <a:t>th</a:t>
            </a:r>
            <a:r>
              <a:rPr lang="en-US" dirty="0"/>
              <a:t>, shortly after midnight, three divisions of troops parachuted onto German lines </a:t>
            </a:r>
          </a:p>
          <a:p>
            <a:r>
              <a:rPr lang="en-US" dirty="0"/>
              <a:t>German retaliation was brutal, despite the massive air and sea bombardment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3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Allies Gain 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seven days of fighting, the Allies held an 80 mile strip of France </a:t>
            </a:r>
          </a:p>
          <a:p>
            <a:r>
              <a:rPr lang="en-US" dirty="0"/>
              <a:t>Within a month, they landed a million troops, 567,000 tons of supplies and 170,000 vehicles in France </a:t>
            </a:r>
          </a:p>
          <a:p>
            <a:r>
              <a:rPr lang="en-US" dirty="0"/>
              <a:t>Omar Bradley unleashed massive air and land bombardment </a:t>
            </a:r>
          </a:p>
          <a:p>
            <a:r>
              <a:rPr lang="en-US" dirty="0"/>
              <a:t>This provided a gap in the German line of defense through which General George Patton and his troops were able to advance </a:t>
            </a:r>
          </a:p>
          <a:p>
            <a:r>
              <a:rPr lang="en-US" dirty="0"/>
              <a:t>Two days later, French resistance forces and American troops liberated the French capital from 4 years of German occupation </a:t>
            </a:r>
          </a:p>
          <a:p>
            <a:r>
              <a:rPr lang="en-US" dirty="0"/>
              <a:t>By September of 1944, Allies had freed France, Belgium and Luxembourg.</a:t>
            </a:r>
          </a:p>
        </p:txBody>
      </p:sp>
    </p:spTree>
    <p:extLst>
      <p:ext uri="{BB962C8B-B14F-4D97-AF65-F5344CB8AC3E}">
        <p14:creationId xmlns:p14="http://schemas.microsoft.com/office/powerpoint/2010/main" val="213512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365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Battle of The Bulge/Liberation of Death Camps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86" y="1384753"/>
            <a:ext cx="10515600" cy="4351338"/>
          </a:xfrm>
        </p:spPr>
        <p:txBody>
          <a:bodyPr/>
          <a:lstStyle/>
          <a:p>
            <a:r>
              <a:rPr lang="en-US" dirty="0"/>
              <a:t>October 1944: Americans captured the first German town</a:t>
            </a:r>
          </a:p>
          <a:p>
            <a:r>
              <a:rPr lang="en-US" dirty="0"/>
              <a:t>Hitler ordered his troops to break through Allied lines and to recapture Belgian port </a:t>
            </a:r>
          </a:p>
          <a:p>
            <a:r>
              <a:rPr lang="en-US" dirty="0"/>
              <a:t>December 16: German tank divisions broke through weak American defenses</a:t>
            </a:r>
          </a:p>
          <a:p>
            <a:r>
              <a:rPr lang="en-US" dirty="0"/>
              <a:t>Tanks drove 60 miles into Allied territory creating a bulge </a:t>
            </a:r>
          </a:p>
          <a:p>
            <a:r>
              <a:rPr lang="en-US" dirty="0"/>
              <a:t>Battle went on for a month. When it was done, the Germans had been pushed back and lost 120,000 troops, 600 tanks 1600 planes </a:t>
            </a:r>
          </a:p>
          <a:p>
            <a:r>
              <a:rPr lang="en-US" dirty="0"/>
              <a:t>Allied troops pushed on eastward and Soviets pushed towards Poland </a:t>
            </a:r>
          </a:p>
        </p:txBody>
      </p:sp>
    </p:spTree>
    <p:extLst>
      <p:ext uri="{BB962C8B-B14F-4D97-AF65-F5344CB8AC3E}">
        <p14:creationId xmlns:p14="http://schemas.microsoft.com/office/powerpoint/2010/main" val="374267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AF5A-0077-4A9A-AB4F-8B838E371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United States and Britain Join Forces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2EFD5-E5F0-4F88-A653-AC7D45FFB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December 1941: Churchill arrives at White House to spend three weeks composing war plans with Roosevelt </a:t>
            </a:r>
          </a:p>
          <a:p>
            <a:r>
              <a:rPr lang="en-US" dirty="0"/>
              <a:t>They both believed that Italy and Germany were much bigger threats than Japan</a:t>
            </a:r>
          </a:p>
          <a:p>
            <a:r>
              <a:rPr lang="en-US" dirty="0"/>
              <a:t>Believing this, Churchill convinced Roosevelt to strike against Hitler first </a:t>
            </a:r>
          </a:p>
          <a:p>
            <a:r>
              <a:rPr lang="en-US" dirty="0"/>
              <a:t>Their meeting resulted in a strong bond between the U.S. and Britain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9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3E2E9-6A97-4540-AFB0-56F7E929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of The Atlantic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1A380-2E81-4D4E-BBF0-70BE5A10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Hitler ordered submarine raids against ships along the east coast of the U.S.</a:t>
            </a:r>
          </a:p>
          <a:p>
            <a:r>
              <a:rPr lang="en-US" dirty="0"/>
              <a:t>The aim of the Germans in this battle was to prevent aid, food and war materials from reach Great Britain and the Soviet Union </a:t>
            </a:r>
          </a:p>
          <a:p>
            <a:r>
              <a:rPr lang="en-US" dirty="0"/>
              <a:t>If this line was cut off, Britain would suffer greatly and be forced to surrender</a:t>
            </a:r>
          </a:p>
          <a:p>
            <a:r>
              <a:rPr lang="en-US" dirty="0"/>
              <a:t>For a time, Hitler’s plan seemed as though it would work</a:t>
            </a:r>
          </a:p>
          <a:p>
            <a:r>
              <a:rPr lang="en-US" dirty="0"/>
              <a:t>American ships that did not have any way to protect themselves were easy targets for him </a:t>
            </a:r>
          </a:p>
        </p:txBody>
      </p:sp>
    </p:spTree>
    <p:extLst>
      <p:ext uri="{BB962C8B-B14F-4D97-AF65-F5344CB8AC3E}">
        <p14:creationId xmlns:p14="http://schemas.microsoft.com/office/powerpoint/2010/main" val="328787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DE4F-A140-4FCF-9DCE-4F389430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of The Atlantic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E59CA-91E6-44EC-BD8D-CCB932CEF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the first four months of 1942, Germans sank 87 ships.</a:t>
            </a:r>
          </a:p>
          <a:p>
            <a:r>
              <a:rPr lang="en-US" dirty="0"/>
              <a:t>By seven months in, German wolf packs had destroyed well over 681 Allied Ships</a:t>
            </a:r>
          </a:p>
          <a:p>
            <a:r>
              <a:rPr lang="en-US" dirty="0"/>
              <a:t>War at sea was at risk of being lost </a:t>
            </a:r>
          </a:p>
          <a:p>
            <a:r>
              <a:rPr lang="en-US" dirty="0"/>
              <a:t>The Allies response was organizing convoys</a:t>
            </a:r>
          </a:p>
          <a:p>
            <a:r>
              <a:rPr lang="en-US" dirty="0"/>
              <a:t>In 1943, 140 Liberty Ships were being produced every month</a:t>
            </a:r>
          </a:p>
          <a:p>
            <a:r>
              <a:rPr lang="en-US" dirty="0"/>
              <a:t>The Battle of the Atlantic had turned over to the Allies favor by mid 1943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3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6813-9574-4260-88AF-AA6DB84D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Eastern Front and the Mediterranean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B8F29-1058-463E-A685-45AC17EEF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Germans had been fighting in the Soviet Union since June 1941</a:t>
            </a:r>
          </a:p>
          <a:p>
            <a:r>
              <a:rPr lang="en-US" dirty="0"/>
              <a:t>November 1941: It had become extremely cold and the Germans were stopped right outside Moscow and Leningrad </a:t>
            </a:r>
          </a:p>
          <a:p>
            <a:r>
              <a:rPr lang="en-US" dirty="0"/>
              <a:t>The following summer, Germans took the offense in the southern Soviet Union </a:t>
            </a:r>
          </a:p>
          <a:p>
            <a:r>
              <a:rPr lang="en-US" dirty="0"/>
              <a:t>August 1942: Germans approached Stalingrad </a:t>
            </a:r>
          </a:p>
          <a:p>
            <a:r>
              <a:rPr lang="en-US" dirty="0"/>
              <a:t>The Luftwaffe attacked nightly throughout the city </a:t>
            </a:r>
          </a:p>
          <a:p>
            <a:r>
              <a:rPr lang="en-US" dirty="0"/>
              <a:t>Germans had the advantage for a while, but eventually the Soviets were able to close in on the Germans</a:t>
            </a:r>
          </a:p>
          <a:p>
            <a:r>
              <a:rPr lang="en-US" dirty="0"/>
              <a:t>It was a standstill for a while but eventually the Germans surrendered </a:t>
            </a:r>
          </a:p>
        </p:txBody>
      </p:sp>
    </p:spTree>
    <p:extLst>
      <p:ext uri="{BB962C8B-B14F-4D97-AF65-F5344CB8AC3E}">
        <p14:creationId xmlns:p14="http://schemas.microsoft.com/office/powerpoint/2010/main" val="338572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A529-D6C3-4E2E-8328-9D0D14B5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North African Front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0006-F447-4268-985B-FFD613F8C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same time as the battle raged in Stalingrad, Stalin was urging the U.S. and Britain to open a second front in Europe</a:t>
            </a:r>
          </a:p>
          <a:p>
            <a:r>
              <a:rPr lang="en-US" dirty="0"/>
              <a:t>Both Churchill and Roosevelt didn’t think that Allies had nearly enough troops</a:t>
            </a:r>
          </a:p>
          <a:p>
            <a:r>
              <a:rPr lang="en-US" dirty="0"/>
              <a:t>By November 1942, 107,000 Allied Troops landed in Casablanca, Oran and Algiers in North Africa </a:t>
            </a:r>
          </a:p>
          <a:p>
            <a:r>
              <a:rPr lang="en-US" dirty="0"/>
              <a:t>The fighting went on for a little while but eventually the Afrika Corps surrendered in 1943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8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57" y="-100239"/>
            <a:ext cx="10515600" cy="1325563"/>
          </a:xfrm>
        </p:spPr>
        <p:txBody>
          <a:bodyPr/>
          <a:lstStyle/>
          <a:p>
            <a:r>
              <a:rPr lang="en-US" dirty="0"/>
              <a:t>The Italian Campaign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364" y="1123497"/>
            <a:ext cx="10515600" cy="5293632"/>
          </a:xfrm>
        </p:spPr>
        <p:txBody>
          <a:bodyPr>
            <a:normAutofit/>
          </a:bodyPr>
          <a:lstStyle/>
          <a:p>
            <a:r>
              <a:rPr lang="en-US" dirty="0"/>
              <a:t>Roosevelt, Churchill and commanders met in Casablanca</a:t>
            </a:r>
          </a:p>
          <a:p>
            <a:r>
              <a:rPr lang="en-US" dirty="0"/>
              <a:t>The leaders agreed only to accept an unconditional surrender of the Axis Powers </a:t>
            </a:r>
          </a:p>
          <a:p>
            <a:r>
              <a:rPr lang="en-US" dirty="0"/>
              <a:t>This meant whatever the Allies wanted the Axis Powers would have to accept </a:t>
            </a:r>
          </a:p>
          <a:p>
            <a:r>
              <a:rPr lang="en-US" dirty="0"/>
              <a:t>Roosevelt and Churchill disagreed on where to attack first</a:t>
            </a:r>
          </a:p>
          <a:p>
            <a:r>
              <a:rPr lang="en-US" dirty="0"/>
              <a:t>Roosevelt wanted to attack Italy, Churchill wanted to attack Germany </a:t>
            </a:r>
          </a:p>
          <a:p>
            <a:r>
              <a:rPr lang="en-US" dirty="0"/>
              <a:t>The Italian government forced Mussolini to resign and the king called him the most hated man in Italy </a:t>
            </a:r>
          </a:p>
          <a:p>
            <a:r>
              <a:rPr lang="en-US" dirty="0"/>
              <a:t>Hitler was determined to defeat Allies in Italy, rather than Germany </a:t>
            </a:r>
          </a:p>
        </p:txBody>
      </p:sp>
    </p:spTree>
    <p:extLst>
      <p:ext uri="{BB962C8B-B14F-4D97-AF65-F5344CB8AC3E}">
        <p14:creationId xmlns:p14="http://schemas.microsoft.com/office/powerpoint/2010/main" val="339394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69661"/>
            <a:ext cx="10515600" cy="1325563"/>
          </a:xfrm>
        </p:spPr>
        <p:txBody>
          <a:bodyPr/>
          <a:lstStyle/>
          <a:p>
            <a:r>
              <a:rPr lang="en-US" dirty="0"/>
              <a:t>Heroes In Combat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364" y="87856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4300" dirty="0"/>
              <a:t>The all black 99</a:t>
            </a:r>
            <a:r>
              <a:rPr lang="en-US" sz="4300" baseline="30000" dirty="0"/>
              <a:t>th</a:t>
            </a:r>
            <a:r>
              <a:rPr lang="en-US" sz="4300" dirty="0"/>
              <a:t> Pursuit Squadron were some of the bravest heroes in battle</a:t>
            </a:r>
          </a:p>
          <a:p>
            <a:r>
              <a:rPr lang="en-US" sz="4300" dirty="0"/>
              <a:t>They were called the Tuskegee Airmen </a:t>
            </a:r>
          </a:p>
          <a:p>
            <a:r>
              <a:rPr lang="en-US" sz="4300" dirty="0"/>
              <a:t>Most Mexican Americans served in segregated units as well </a:t>
            </a:r>
          </a:p>
          <a:p>
            <a:r>
              <a:rPr lang="en-US" sz="4300" dirty="0"/>
              <a:t>Seventeen Mexican Americans were awarded the Congressional Medal Of Honor</a:t>
            </a:r>
          </a:p>
          <a:p>
            <a:r>
              <a:rPr lang="en-US" sz="4300" dirty="0"/>
              <a:t>Japanese Americans served in Italy and North Africa as well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9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93" y="-190046"/>
            <a:ext cx="10515600" cy="1325563"/>
          </a:xfrm>
        </p:spPr>
        <p:txBody>
          <a:bodyPr/>
          <a:lstStyle/>
          <a:p>
            <a:r>
              <a:rPr lang="en-US" dirty="0"/>
              <a:t>The Allies Liberate Europe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93" y="1123496"/>
            <a:ext cx="10515600" cy="5440590"/>
          </a:xfrm>
        </p:spPr>
        <p:txBody>
          <a:bodyPr/>
          <a:lstStyle/>
          <a:p>
            <a:pPr lvl="0"/>
            <a:r>
              <a:rPr lang="en-US" sz="3600" dirty="0"/>
              <a:t>The task of Operation Overlord fell on to the shoulders of Dwight D. Eisenhower</a:t>
            </a:r>
          </a:p>
          <a:p>
            <a:r>
              <a:rPr lang="en-US" sz="3600" dirty="0"/>
              <a:t>Allies gathered a force of nearly 3 million British, American and Canadian troops </a:t>
            </a:r>
          </a:p>
          <a:p>
            <a:r>
              <a:rPr lang="en-US" sz="3600" dirty="0"/>
              <a:t>Allies set up a huge phantom army to keep their plans secret </a:t>
            </a:r>
          </a:p>
          <a:p>
            <a:r>
              <a:rPr lang="en-US" sz="3600" dirty="0"/>
              <a:t>The invasion was originally set for June 5, but bad weather kept it from happening </a:t>
            </a:r>
          </a:p>
          <a:p>
            <a:r>
              <a:rPr lang="en-US" sz="3600" dirty="0"/>
              <a:t>Eisenhower settled on June 6</a:t>
            </a:r>
            <a:r>
              <a:rPr lang="en-US" sz="3600" baseline="30000" dirty="0"/>
              <a:t>th</a:t>
            </a:r>
            <a:r>
              <a:rPr lang="en-US" sz="3600" dirty="0"/>
              <a:t> instead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99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865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Ch. 17, Section 2: The War for Europe and North Africa</vt:lpstr>
      <vt:lpstr>The United States and Britain Join Forces </vt:lpstr>
      <vt:lpstr>The Battle of The Atlantic </vt:lpstr>
      <vt:lpstr>The Battle of The Atlantic</vt:lpstr>
      <vt:lpstr>The Eastern Front and the Mediterranean </vt:lpstr>
      <vt:lpstr>The North African Front </vt:lpstr>
      <vt:lpstr>The Italian Campaign</vt:lpstr>
      <vt:lpstr>Heroes In Combat </vt:lpstr>
      <vt:lpstr>The Allies Liberate Europe </vt:lpstr>
      <vt:lpstr>The Allies Liberate Europe </vt:lpstr>
      <vt:lpstr>The Allies Gain Ground </vt:lpstr>
      <vt:lpstr>The Battle of The Bulge/Liberation of Death Camps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17, Section 2: The War for Europe and North Africa</dc:title>
  <dc:creator>Kaitlyn McCombe</dc:creator>
  <cp:lastModifiedBy>Kaitlyn McCombe</cp:lastModifiedBy>
  <cp:revision>10</cp:revision>
  <dcterms:created xsi:type="dcterms:W3CDTF">2018-02-27T00:37:12Z</dcterms:created>
  <dcterms:modified xsi:type="dcterms:W3CDTF">2018-02-27T13:44:03Z</dcterms:modified>
</cp:coreProperties>
</file>