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1" r:id="rId3"/>
    <p:sldId id="257" r:id="rId4"/>
    <p:sldId id="260" r:id="rId5"/>
    <p:sldId id="25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5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B41F13A-F2E9-406D-8F10-7CD4944F7C08}"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707C9-A24D-4E0F-A1AA-C8FF54E03CDE}" type="slidenum">
              <a:rPr lang="en-US" smtClean="0"/>
              <a:t>‹#›</a:t>
            </a:fld>
            <a:endParaRPr lang="en-US"/>
          </a:p>
        </p:txBody>
      </p:sp>
    </p:spTree>
    <p:extLst>
      <p:ext uri="{BB962C8B-B14F-4D97-AF65-F5344CB8AC3E}">
        <p14:creationId xmlns:p14="http://schemas.microsoft.com/office/powerpoint/2010/main" val="1829207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41F13A-F2E9-406D-8F10-7CD4944F7C08}"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707C9-A24D-4E0F-A1AA-C8FF54E03CDE}" type="slidenum">
              <a:rPr lang="en-US" smtClean="0"/>
              <a:t>‹#›</a:t>
            </a:fld>
            <a:endParaRPr lang="en-US"/>
          </a:p>
        </p:txBody>
      </p:sp>
    </p:spTree>
    <p:extLst>
      <p:ext uri="{BB962C8B-B14F-4D97-AF65-F5344CB8AC3E}">
        <p14:creationId xmlns:p14="http://schemas.microsoft.com/office/powerpoint/2010/main" val="4181067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41F13A-F2E9-406D-8F10-7CD4944F7C08}"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707C9-A24D-4E0F-A1AA-C8FF54E03CDE}" type="slidenum">
              <a:rPr lang="en-US" smtClean="0"/>
              <a:t>‹#›</a:t>
            </a:fld>
            <a:endParaRPr lang="en-US"/>
          </a:p>
        </p:txBody>
      </p:sp>
    </p:spTree>
    <p:extLst>
      <p:ext uri="{BB962C8B-B14F-4D97-AF65-F5344CB8AC3E}">
        <p14:creationId xmlns:p14="http://schemas.microsoft.com/office/powerpoint/2010/main" val="1771626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41F13A-F2E9-406D-8F10-7CD4944F7C08}"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707C9-A24D-4E0F-A1AA-C8FF54E03CDE}" type="slidenum">
              <a:rPr lang="en-US" smtClean="0"/>
              <a:t>‹#›</a:t>
            </a:fld>
            <a:endParaRPr lang="en-US"/>
          </a:p>
        </p:txBody>
      </p:sp>
    </p:spTree>
    <p:extLst>
      <p:ext uri="{BB962C8B-B14F-4D97-AF65-F5344CB8AC3E}">
        <p14:creationId xmlns:p14="http://schemas.microsoft.com/office/powerpoint/2010/main" val="219261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41F13A-F2E9-406D-8F10-7CD4944F7C08}" type="datetimeFigureOut">
              <a:rPr lang="en-US" smtClean="0"/>
              <a:t>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2707C9-A24D-4E0F-A1AA-C8FF54E03CDE}" type="slidenum">
              <a:rPr lang="en-US" smtClean="0"/>
              <a:t>‹#›</a:t>
            </a:fld>
            <a:endParaRPr lang="en-US"/>
          </a:p>
        </p:txBody>
      </p:sp>
    </p:spTree>
    <p:extLst>
      <p:ext uri="{BB962C8B-B14F-4D97-AF65-F5344CB8AC3E}">
        <p14:creationId xmlns:p14="http://schemas.microsoft.com/office/powerpoint/2010/main" val="914551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B41F13A-F2E9-406D-8F10-7CD4944F7C08}" type="datetimeFigureOut">
              <a:rPr lang="en-US" smtClean="0"/>
              <a:t>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2707C9-A24D-4E0F-A1AA-C8FF54E03CDE}" type="slidenum">
              <a:rPr lang="en-US" smtClean="0"/>
              <a:t>‹#›</a:t>
            </a:fld>
            <a:endParaRPr lang="en-US"/>
          </a:p>
        </p:txBody>
      </p:sp>
    </p:spTree>
    <p:extLst>
      <p:ext uri="{BB962C8B-B14F-4D97-AF65-F5344CB8AC3E}">
        <p14:creationId xmlns:p14="http://schemas.microsoft.com/office/powerpoint/2010/main" val="3687225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B41F13A-F2E9-406D-8F10-7CD4944F7C08}" type="datetimeFigureOut">
              <a:rPr lang="en-US" smtClean="0"/>
              <a:t>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2707C9-A24D-4E0F-A1AA-C8FF54E03CDE}" type="slidenum">
              <a:rPr lang="en-US" smtClean="0"/>
              <a:t>‹#›</a:t>
            </a:fld>
            <a:endParaRPr lang="en-US"/>
          </a:p>
        </p:txBody>
      </p:sp>
    </p:spTree>
    <p:extLst>
      <p:ext uri="{BB962C8B-B14F-4D97-AF65-F5344CB8AC3E}">
        <p14:creationId xmlns:p14="http://schemas.microsoft.com/office/powerpoint/2010/main" val="1226690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B41F13A-F2E9-406D-8F10-7CD4944F7C08}" type="datetimeFigureOut">
              <a:rPr lang="en-US" smtClean="0"/>
              <a:t>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2707C9-A24D-4E0F-A1AA-C8FF54E03CDE}" type="slidenum">
              <a:rPr lang="en-US" smtClean="0"/>
              <a:t>‹#›</a:t>
            </a:fld>
            <a:endParaRPr lang="en-US"/>
          </a:p>
        </p:txBody>
      </p:sp>
    </p:spTree>
    <p:extLst>
      <p:ext uri="{BB962C8B-B14F-4D97-AF65-F5344CB8AC3E}">
        <p14:creationId xmlns:p14="http://schemas.microsoft.com/office/powerpoint/2010/main" val="892630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41F13A-F2E9-406D-8F10-7CD4944F7C08}" type="datetimeFigureOut">
              <a:rPr lang="en-US" smtClean="0"/>
              <a:t>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2707C9-A24D-4E0F-A1AA-C8FF54E03CDE}" type="slidenum">
              <a:rPr lang="en-US" smtClean="0"/>
              <a:t>‹#›</a:t>
            </a:fld>
            <a:endParaRPr lang="en-US"/>
          </a:p>
        </p:txBody>
      </p:sp>
    </p:spTree>
    <p:extLst>
      <p:ext uri="{BB962C8B-B14F-4D97-AF65-F5344CB8AC3E}">
        <p14:creationId xmlns:p14="http://schemas.microsoft.com/office/powerpoint/2010/main" val="1710026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41F13A-F2E9-406D-8F10-7CD4944F7C08}" type="datetimeFigureOut">
              <a:rPr lang="en-US" smtClean="0"/>
              <a:t>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2707C9-A24D-4E0F-A1AA-C8FF54E03CDE}" type="slidenum">
              <a:rPr lang="en-US" smtClean="0"/>
              <a:t>‹#›</a:t>
            </a:fld>
            <a:endParaRPr lang="en-US"/>
          </a:p>
        </p:txBody>
      </p:sp>
    </p:spTree>
    <p:extLst>
      <p:ext uri="{BB962C8B-B14F-4D97-AF65-F5344CB8AC3E}">
        <p14:creationId xmlns:p14="http://schemas.microsoft.com/office/powerpoint/2010/main" val="3326867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41F13A-F2E9-406D-8F10-7CD4944F7C08}" type="datetimeFigureOut">
              <a:rPr lang="en-US" smtClean="0"/>
              <a:t>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2707C9-A24D-4E0F-A1AA-C8FF54E03CDE}" type="slidenum">
              <a:rPr lang="en-US" smtClean="0"/>
              <a:t>‹#›</a:t>
            </a:fld>
            <a:endParaRPr lang="en-US"/>
          </a:p>
        </p:txBody>
      </p:sp>
    </p:spTree>
    <p:extLst>
      <p:ext uri="{BB962C8B-B14F-4D97-AF65-F5344CB8AC3E}">
        <p14:creationId xmlns:p14="http://schemas.microsoft.com/office/powerpoint/2010/main" val="1787985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41F13A-F2E9-406D-8F10-7CD4944F7C08}" type="datetimeFigureOut">
              <a:rPr lang="en-US" smtClean="0"/>
              <a:t>2/6/2018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2707C9-A24D-4E0F-A1AA-C8FF54E03CDE}" type="slidenum">
              <a:rPr lang="en-US" smtClean="0"/>
              <a:t>‹#›</a:t>
            </a:fld>
            <a:endParaRPr lang="en-US"/>
          </a:p>
        </p:txBody>
      </p:sp>
    </p:spTree>
    <p:extLst>
      <p:ext uri="{BB962C8B-B14F-4D97-AF65-F5344CB8AC3E}">
        <p14:creationId xmlns:p14="http://schemas.microsoft.com/office/powerpoint/2010/main" val="11469381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xmlns="" id="{6D5DF7F8-E324-4E33-9E22-60453515690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8216348"/>
          </a:xfrm>
        </p:spPr>
      </p:pic>
      <p:sp>
        <p:nvSpPr>
          <p:cNvPr id="2" name="Title 1">
            <a:extLst>
              <a:ext uri="{FF2B5EF4-FFF2-40B4-BE49-F238E27FC236}">
                <a16:creationId xmlns:a16="http://schemas.microsoft.com/office/drawing/2014/main" xmlns="" id="{64AD6ECC-5474-4852-8655-C538854E2392}"/>
              </a:ext>
            </a:extLst>
          </p:cNvPr>
          <p:cNvSpPr>
            <a:spLocks noGrp="1"/>
          </p:cNvSpPr>
          <p:nvPr>
            <p:ph type="title"/>
          </p:nvPr>
        </p:nvSpPr>
        <p:spPr>
          <a:xfrm>
            <a:off x="1429348" y="982017"/>
            <a:ext cx="7886700" cy="1325563"/>
          </a:xfrm>
        </p:spPr>
        <p:txBody>
          <a:bodyPr>
            <a:normAutofit/>
          </a:bodyPr>
          <a:lstStyle/>
          <a:p>
            <a:r>
              <a:rPr lang="en-US" sz="4000" dirty="0"/>
              <a:t>Bell Work  				Week of 1-29-  2-02</a:t>
            </a:r>
          </a:p>
        </p:txBody>
      </p:sp>
      <p:sp>
        <p:nvSpPr>
          <p:cNvPr id="6" name="TextBox 5">
            <a:extLst>
              <a:ext uri="{FF2B5EF4-FFF2-40B4-BE49-F238E27FC236}">
                <a16:creationId xmlns:a16="http://schemas.microsoft.com/office/drawing/2014/main" xmlns="" id="{9566C6F9-C8B8-4DFB-8DAC-99F6D99A956D}"/>
              </a:ext>
            </a:extLst>
          </p:cNvPr>
          <p:cNvSpPr txBox="1"/>
          <p:nvPr/>
        </p:nvSpPr>
        <p:spPr>
          <a:xfrm>
            <a:off x="667518" y="74075"/>
            <a:ext cx="1065972" cy="2246769"/>
          </a:xfrm>
          <a:prstGeom prst="rect">
            <a:avLst/>
          </a:prstGeom>
          <a:noFill/>
        </p:spPr>
        <p:txBody>
          <a:bodyPr wrap="square" rtlCol="0">
            <a:spAutoFit/>
          </a:bodyPr>
          <a:lstStyle/>
          <a:p>
            <a:r>
              <a:rPr lang="en-US" sz="2800" dirty="0"/>
              <a:t>Name</a:t>
            </a:r>
          </a:p>
          <a:p>
            <a:r>
              <a:rPr lang="en-US" sz="2800" dirty="0"/>
              <a:t>Teacher </a:t>
            </a:r>
          </a:p>
          <a:p>
            <a:r>
              <a:rPr lang="en-US" sz="2800" dirty="0"/>
              <a:t>Hour </a:t>
            </a:r>
          </a:p>
          <a:p>
            <a:r>
              <a:rPr lang="en-US" sz="2800" dirty="0"/>
              <a:t>Date</a:t>
            </a:r>
          </a:p>
        </p:txBody>
      </p:sp>
      <p:sp>
        <p:nvSpPr>
          <p:cNvPr id="7" name="TextBox 6">
            <a:extLst>
              <a:ext uri="{FF2B5EF4-FFF2-40B4-BE49-F238E27FC236}">
                <a16:creationId xmlns:a16="http://schemas.microsoft.com/office/drawing/2014/main" xmlns="" id="{6F80F5CF-058E-440A-8563-83448ECE3611}"/>
              </a:ext>
            </a:extLst>
          </p:cNvPr>
          <p:cNvSpPr txBox="1"/>
          <p:nvPr/>
        </p:nvSpPr>
        <p:spPr>
          <a:xfrm>
            <a:off x="982876" y="1826406"/>
            <a:ext cx="548849" cy="461665"/>
          </a:xfrm>
          <a:prstGeom prst="rect">
            <a:avLst/>
          </a:prstGeom>
          <a:noFill/>
        </p:spPr>
        <p:txBody>
          <a:bodyPr wrap="square" rtlCol="0">
            <a:spAutoFit/>
          </a:bodyPr>
          <a:lstStyle/>
          <a:p>
            <a:r>
              <a:rPr lang="en-US" sz="2400" dirty="0"/>
              <a:t>1.)</a:t>
            </a:r>
          </a:p>
        </p:txBody>
      </p:sp>
      <p:sp>
        <p:nvSpPr>
          <p:cNvPr id="8" name="TextBox 7">
            <a:extLst>
              <a:ext uri="{FF2B5EF4-FFF2-40B4-BE49-F238E27FC236}">
                <a16:creationId xmlns:a16="http://schemas.microsoft.com/office/drawing/2014/main" xmlns="" id="{274408CA-8EA4-4780-BE90-0D3A2695550C}"/>
              </a:ext>
            </a:extLst>
          </p:cNvPr>
          <p:cNvSpPr txBox="1"/>
          <p:nvPr/>
        </p:nvSpPr>
        <p:spPr>
          <a:xfrm>
            <a:off x="1429348" y="1785893"/>
            <a:ext cx="2209003" cy="523220"/>
          </a:xfrm>
          <a:prstGeom prst="rect">
            <a:avLst/>
          </a:prstGeom>
          <a:noFill/>
        </p:spPr>
        <p:txBody>
          <a:bodyPr wrap="none" rtlCol="0">
            <a:spAutoFit/>
          </a:bodyPr>
          <a:lstStyle/>
          <a:p>
            <a:r>
              <a:rPr lang="en-US" sz="2800" dirty="0"/>
              <a:t>Monday 1-29 </a:t>
            </a:r>
          </a:p>
        </p:txBody>
      </p:sp>
      <p:sp>
        <p:nvSpPr>
          <p:cNvPr id="9" name="TextBox 8">
            <a:extLst>
              <a:ext uri="{FF2B5EF4-FFF2-40B4-BE49-F238E27FC236}">
                <a16:creationId xmlns:a16="http://schemas.microsoft.com/office/drawing/2014/main" xmlns="" id="{FA1C5C30-6E2F-415B-8AF5-7EBB35D03E31}"/>
              </a:ext>
            </a:extLst>
          </p:cNvPr>
          <p:cNvSpPr txBox="1"/>
          <p:nvPr/>
        </p:nvSpPr>
        <p:spPr>
          <a:xfrm>
            <a:off x="1349155" y="2179787"/>
            <a:ext cx="9200147" cy="584775"/>
          </a:xfrm>
          <a:prstGeom prst="rect">
            <a:avLst/>
          </a:prstGeom>
          <a:noFill/>
        </p:spPr>
        <p:txBody>
          <a:bodyPr wrap="none" rtlCol="0">
            <a:spAutoFit/>
          </a:bodyPr>
          <a:lstStyle/>
          <a:p>
            <a:r>
              <a:rPr lang="en-US" sz="3200" dirty="0"/>
              <a:t>My favorite activity from this class last semester was…</a:t>
            </a:r>
          </a:p>
        </p:txBody>
      </p:sp>
    </p:spTree>
    <p:extLst>
      <p:ext uri="{BB962C8B-B14F-4D97-AF65-F5344CB8AC3E}">
        <p14:creationId xmlns:p14="http://schemas.microsoft.com/office/powerpoint/2010/main" val="2471249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xmlns="" id="{6D5DF7F8-E324-4E33-9E22-60453515690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8216348"/>
          </a:xfrm>
        </p:spPr>
      </p:pic>
      <p:sp>
        <p:nvSpPr>
          <p:cNvPr id="2" name="Title 1">
            <a:extLst>
              <a:ext uri="{FF2B5EF4-FFF2-40B4-BE49-F238E27FC236}">
                <a16:creationId xmlns:a16="http://schemas.microsoft.com/office/drawing/2014/main" xmlns="" id="{64AD6ECC-5474-4852-8655-C538854E2392}"/>
              </a:ext>
            </a:extLst>
          </p:cNvPr>
          <p:cNvSpPr>
            <a:spLocks noGrp="1"/>
          </p:cNvSpPr>
          <p:nvPr>
            <p:ph type="title"/>
          </p:nvPr>
        </p:nvSpPr>
        <p:spPr>
          <a:xfrm>
            <a:off x="1429348" y="982017"/>
            <a:ext cx="7886700" cy="1325563"/>
          </a:xfrm>
        </p:spPr>
        <p:txBody>
          <a:bodyPr>
            <a:normAutofit/>
          </a:bodyPr>
          <a:lstStyle/>
          <a:p>
            <a:r>
              <a:rPr lang="en-US" sz="4000" dirty="0"/>
              <a:t>Bell Work  				Week of 1-29-  2-02</a:t>
            </a:r>
          </a:p>
        </p:txBody>
      </p:sp>
      <p:sp>
        <p:nvSpPr>
          <p:cNvPr id="6" name="TextBox 5">
            <a:extLst>
              <a:ext uri="{FF2B5EF4-FFF2-40B4-BE49-F238E27FC236}">
                <a16:creationId xmlns:a16="http://schemas.microsoft.com/office/drawing/2014/main" xmlns="" id="{9566C6F9-C8B8-4DFB-8DAC-99F6D99A956D}"/>
              </a:ext>
            </a:extLst>
          </p:cNvPr>
          <p:cNvSpPr txBox="1"/>
          <p:nvPr/>
        </p:nvSpPr>
        <p:spPr>
          <a:xfrm>
            <a:off x="542481" y="72541"/>
            <a:ext cx="1429639" cy="2246769"/>
          </a:xfrm>
          <a:prstGeom prst="rect">
            <a:avLst/>
          </a:prstGeom>
          <a:noFill/>
        </p:spPr>
        <p:txBody>
          <a:bodyPr wrap="square" rtlCol="0">
            <a:spAutoFit/>
          </a:bodyPr>
          <a:lstStyle/>
          <a:p>
            <a:r>
              <a:rPr lang="en-US" sz="2800" dirty="0"/>
              <a:t>Name</a:t>
            </a:r>
          </a:p>
          <a:p>
            <a:r>
              <a:rPr lang="en-US" sz="2800" dirty="0"/>
              <a:t>McCombe</a:t>
            </a:r>
          </a:p>
          <a:p>
            <a:r>
              <a:rPr lang="en-US" sz="2800" dirty="0"/>
              <a:t>Hour </a:t>
            </a:r>
          </a:p>
          <a:p>
            <a:r>
              <a:rPr lang="en-US" sz="2800" dirty="0"/>
              <a:t>1-29-18</a:t>
            </a:r>
          </a:p>
        </p:txBody>
      </p:sp>
      <p:sp>
        <p:nvSpPr>
          <p:cNvPr id="3" name="TextBox 2">
            <a:extLst>
              <a:ext uri="{FF2B5EF4-FFF2-40B4-BE49-F238E27FC236}">
                <a16:creationId xmlns:a16="http://schemas.microsoft.com/office/drawing/2014/main" xmlns="" id="{E3C941D3-B693-40E6-8FAC-D4DBAF3DC213}"/>
              </a:ext>
            </a:extLst>
          </p:cNvPr>
          <p:cNvSpPr txBox="1"/>
          <p:nvPr/>
        </p:nvSpPr>
        <p:spPr>
          <a:xfrm>
            <a:off x="1046791" y="1804806"/>
            <a:ext cx="510076" cy="461665"/>
          </a:xfrm>
          <a:prstGeom prst="rect">
            <a:avLst/>
          </a:prstGeom>
          <a:noFill/>
        </p:spPr>
        <p:txBody>
          <a:bodyPr wrap="none" rtlCol="0">
            <a:spAutoFit/>
          </a:bodyPr>
          <a:lstStyle/>
          <a:p>
            <a:r>
              <a:rPr lang="en-US" sz="2400" dirty="0"/>
              <a:t>2.)</a:t>
            </a:r>
          </a:p>
        </p:txBody>
      </p:sp>
      <p:sp>
        <p:nvSpPr>
          <p:cNvPr id="10" name="TextBox 9">
            <a:extLst>
              <a:ext uri="{FF2B5EF4-FFF2-40B4-BE49-F238E27FC236}">
                <a16:creationId xmlns:a16="http://schemas.microsoft.com/office/drawing/2014/main" xmlns="" id="{8AA15560-293B-4565-9CED-AE6463DFC82B}"/>
              </a:ext>
            </a:extLst>
          </p:cNvPr>
          <p:cNvSpPr txBox="1"/>
          <p:nvPr/>
        </p:nvSpPr>
        <p:spPr>
          <a:xfrm>
            <a:off x="1373113" y="1850628"/>
            <a:ext cx="2101794" cy="523220"/>
          </a:xfrm>
          <a:prstGeom prst="rect">
            <a:avLst/>
          </a:prstGeom>
          <a:noFill/>
        </p:spPr>
        <p:txBody>
          <a:bodyPr wrap="none" rtlCol="0">
            <a:spAutoFit/>
          </a:bodyPr>
          <a:lstStyle/>
          <a:p>
            <a:r>
              <a:rPr lang="en-US" sz="2800" dirty="0"/>
              <a:t>Tuesday 1-30</a:t>
            </a:r>
          </a:p>
        </p:txBody>
      </p:sp>
      <p:sp>
        <p:nvSpPr>
          <p:cNvPr id="12" name="TextBox 11">
            <a:extLst>
              <a:ext uri="{FF2B5EF4-FFF2-40B4-BE49-F238E27FC236}">
                <a16:creationId xmlns:a16="http://schemas.microsoft.com/office/drawing/2014/main" xmlns="" id="{6C9B883B-67A9-45C6-866C-308781B5238A}"/>
              </a:ext>
            </a:extLst>
          </p:cNvPr>
          <p:cNvSpPr txBox="1"/>
          <p:nvPr/>
        </p:nvSpPr>
        <p:spPr>
          <a:xfrm>
            <a:off x="1373113" y="2332441"/>
            <a:ext cx="9628918" cy="830997"/>
          </a:xfrm>
          <a:prstGeom prst="rect">
            <a:avLst/>
          </a:prstGeom>
          <a:noFill/>
        </p:spPr>
        <p:txBody>
          <a:bodyPr wrap="none" rtlCol="0">
            <a:spAutoFit/>
          </a:bodyPr>
          <a:lstStyle/>
          <a:p>
            <a:r>
              <a:rPr lang="en-US" sz="2400" b="1" dirty="0">
                <a:solidFill>
                  <a:srgbClr val="C00000"/>
                </a:solidFill>
              </a:rPr>
              <a:t>Copy the following table and fill it in with information from pages 528-531</a:t>
            </a:r>
          </a:p>
          <a:p>
            <a:r>
              <a:rPr lang="en-US" sz="2400" b="1" dirty="0">
                <a:solidFill>
                  <a:srgbClr val="C00000"/>
                </a:solidFill>
              </a:rPr>
              <a:t>Use the chart on page 531 to help you. </a:t>
            </a:r>
          </a:p>
        </p:txBody>
      </p:sp>
      <p:graphicFrame>
        <p:nvGraphicFramePr>
          <p:cNvPr id="13" name="Table 12">
            <a:extLst>
              <a:ext uri="{FF2B5EF4-FFF2-40B4-BE49-F238E27FC236}">
                <a16:creationId xmlns:a16="http://schemas.microsoft.com/office/drawing/2014/main" xmlns="" id="{A6A418A2-A252-48E8-BD55-6EF3B0502A86}"/>
              </a:ext>
            </a:extLst>
          </p:cNvPr>
          <p:cNvGraphicFramePr>
            <a:graphicFrameLocks noGrp="1"/>
          </p:cNvGraphicFramePr>
          <p:nvPr>
            <p:extLst>
              <p:ext uri="{D42A27DB-BD31-4B8C-83A1-F6EECF244321}">
                <p14:modId xmlns:p14="http://schemas.microsoft.com/office/powerpoint/2010/main" val="2188114643"/>
              </p:ext>
            </p:extLst>
          </p:nvPr>
        </p:nvGraphicFramePr>
        <p:xfrm>
          <a:off x="1152544" y="3206250"/>
          <a:ext cx="7442260" cy="4731025"/>
        </p:xfrm>
        <a:graphic>
          <a:graphicData uri="http://schemas.openxmlformats.org/drawingml/2006/table">
            <a:tbl>
              <a:tblPr firstRow="1" bandRow="1">
                <a:tableStyleId>{5940675A-B579-460E-94D1-54222C63F5DA}</a:tableStyleId>
              </a:tblPr>
              <a:tblGrid>
                <a:gridCol w="1488452">
                  <a:extLst>
                    <a:ext uri="{9D8B030D-6E8A-4147-A177-3AD203B41FA5}">
                      <a16:colId xmlns:a16="http://schemas.microsoft.com/office/drawing/2014/main" xmlns="" val="2906768205"/>
                    </a:ext>
                  </a:extLst>
                </a:gridCol>
                <a:gridCol w="1488452">
                  <a:extLst>
                    <a:ext uri="{9D8B030D-6E8A-4147-A177-3AD203B41FA5}">
                      <a16:colId xmlns:a16="http://schemas.microsoft.com/office/drawing/2014/main" xmlns="" val="2540452951"/>
                    </a:ext>
                  </a:extLst>
                </a:gridCol>
                <a:gridCol w="1488452">
                  <a:extLst>
                    <a:ext uri="{9D8B030D-6E8A-4147-A177-3AD203B41FA5}">
                      <a16:colId xmlns:a16="http://schemas.microsoft.com/office/drawing/2014/main" xmlns="" val="1697741245"/>
                    </a:ext>
                  </a:extLst>
                </a:gridCol>
                <a:gridCol w="1488452">
                  <a:extLst>
                    <a:ext uri="{9D8B030D-6E8A-4147-A177-3AD203B41FA5}">
                      <a16:colId xmlns:a16="http://schemas.microsoft.com/office/drawing/2014/main" xmlns="" val="3446928080"/>
                    </a:ext>
                  </a:extLst>
                </a:gridCol>
                <a:gridCol w="1488452">
                  <a:extLst>
                    <a:ext uri="{9D8B030D-6E8A-4147-A177-3AD203B41FA5}">
                      <a16:colId xmlns:a16="http://schemas.microsoft.com/office/drawing/2014/main" xmlns="" val="2044566006"/>
                    </a:ext>
                  </a:extLst>
                </a:gridCol>
              </a:tblGrid>
              <a:tr h="1345840">
                <a:tc>
                  <a:txBody>
                    <a:bodyPr/>
                    <a:lstStyle/>
                    <a:p>
                      <a:r>
                        <a:rPr lang="en-US" sz="2800" b="1" dirty="0"/>
                        <a:t>Name</a:t>
                      </a:r>
                    </a:p>
                  </a:txBody>
                  <a:tcPr marL="68580" marR="68580"/>
                </a:tc>
                <a:tc>
                  <a:txBody>
                    <a:bodyPr/>
                    <a:lstStyle/>
                    <a:p>
                      <a:r>
                        <a:rPr lang="en-US" sz="2400" b="1" dirty="0"/>
                        <a:t>Mussolini</a:t>
                      </a:r>
                    </a:p>
                  </a:txBody>
                  <a:tcPr marL="68580" marR="68580"/>
                </a:tc>
                <a:tc>
                  <a:txBody>
                    <a:bodyPr/>
                    <a:lstStyle/>
                    <a:p>
                      <a:r>
                        <a:rPr lang="en-US" sz="2800" b="1" dirty="0"/>
                        <a:t>Hitler</a:t>
                      </a:r>
                    </a:p>
                  </a:txBody>
                  <a:tcPr marL="68580" marR="68580"/>
                </a:tc>
                <a:tc>
                  <a:txBody>
                    <a:bodyPr/>
                    <a:lstStyle/>
                    <a:p>
                      <a:r>
                        <a:rPr lang="en-US" sz="2800" b="1" dirty="0"/>
                        <a:t>Stalin</a:t>
                      </a:r>
                    </a:p>
                  </a:txBody>
                  <a:tcPr marL="68580" marR="68580"/>
                </a:tc>
                <a:tc>
                  <a:txBody>
                    <a:bodyPr/>
                    <a:lstStyle/>
                    <a:p>
                      <a:r>
                        <a:rPr lang="en-US" sz="2800" b="1" dirty="0"/>
                        <a:t>Franco</a:t>
                      </a:r>
                    </a:p>
                  </a:txBody>
                  <a:tcPr marL="68580" marR="68580"/>
                </a:tc>
                <a:extLst>
                  <a:ext uri="{0D108BD9-81ED-4DB2-BD59-A6C34878D82A}">
                    <a16:rowId xmlns:a16="http://schemas.microsoft.com/office/drawing/2014/main" xmlns="" val="2129666694"/>
                  </a:ext>
                </a:extLst>
              </a:tr>
              <a:tr h="758032">
                <a:tc>
                  <a:txBody>
                    <a:bodyPr/>
                    <a:lstStyle/>
                    <a:p>
                      <a:r>
                        <a:rPr lang="en-US" sz="3200" b="1" dirty="0"/>
                        <a:t>Country </a:t>
                      </a:r>
                    </a:p>
                  </a:txBody>
                  <a:tcPr marL="68580" marR="68580"/>
                </a:tc>
                <a:tc>
                  <a:txBody>
                    <a:bodyPr/>
                    <a:lstStyle/>
                    <a:p>
                      <a:endParaRPr lang="en-US"/>
                    </a:p>
                  </a:txBody>
                  <a:tcPr marL="68580" marR="68580"/>
                </a:tc>
                <a:tc>
                  <a:txBody>
                    <a:bodyPr/>
                    <a:lstStyle/>
                    <a:p>
                      <a:endParaRPr lang="en-US"/>
                    </a:p>
                  </a:txBody>
                  <a:tcPr marL="68580" marR="68580"/>
                </a:tc>
                <a:tc>
                  <a:txBody>
                    <a:bodyPr/>
                    <a:lstStyle/>
                    <a:p>
                      <a:endParaRPr lang="en-US"/>
                    </a:p>
                  </a:txBody>
                  <a:tcPr marL="68580" marR="68580"/>
                </a:tc>
                <a:tc>
                  <a:txBody>
                    <a:bodyPr/>
                    <a:lstStyle/>
                    <a:p>
                      <a:endParaRPr lang="en-US"/>
                    </a:p>
                  </a:txBody>
                  <a:tcPr marL="68580" marR="68580"/>
                </a:tc>
                <a:extLst>
                  <a:ext uri="{0D108BD9-81ED-4DB2-BD59-A6C34878D82A}">
                    <a16:rowId xmlns:a16="http://schemas.microsoft.com/office/drawing/2014/main" xmlns="" val="1352062817"/>
                  </a:ext>
                </a:extLst>
              </a:tr>
              <a:tr h="1869121">
                <a:tc>
                  <a:txBody>
                    <a:bodyPr/>
                    <a:lstStyle/>
                    <a:p>
                      <a:r>
                        <a:rPr lang="en-US" sz="2800" b="1" dirty="0"/>
                        <a:t>How did they come to power?</a:t>
                      </a:r>
                    </a:p>
                  </a:txBody>
                  <a:tcPr marL="68580" marR="68580"/>
                </a:tc>
                <a:tc>
                  <a:txBody>
                    <a:bodyPr/>
                    <a:lstStyle/>
                    <a:p>
                      <a:endParaRPr lang="en-US"/>
                    </a:p>
                  </a:txBody>
                  <a:tcPr marL="68580" marR="68580"/>
                </a:tc>
                <a:tc>
                  <a:txBody>
                    <a:bodyPr/>
                    <a:lstStyle/>
                    <a:p>
                      <a:endParaRPr lang="en-US"/>
                    </a:p>
                  </a:txBody>
                  <a:tcPr marL="68580" marR="68580"/>
                </a:tc>
                <a:tc>
                  <a:txBody>
                    <a:bodyPr/>
                    <a:lstStyle/>
                    <a:p>
                      <a:endParaRPr lang="en-US"/>
                    </a:p>
                  </a:txBody>
                  <a:tcPr marL="68580" marR="68580"/>
                </a:tc>
                <a:tc>
                  <a:txBody>
                    <a:bodyPr/>
                    <a:lstStyle/>
                    <a:p>
                      <a:endParaRPr lang="en-US" dirty="0"/>
                    </a:p>
                  </a:txBody>
                  <a:tcPr marL="68580" marR="68580"/>
                </a:tc>
                <a:extLst>
                  <a:ext uri="{0D108BD9-81ED-4DB2-BD59-A6C34878D82A}">
                    <a16:rowId xmlns:a16="http://schemas.microsoft.com/office/drawing/2014/main" xmlns="" val="347512356"/>
                  </a:ext>
                </a:extLst>
              </a:tr>
              <a:tr h="758032">
                <a:tc>
                  <a:txBody>
                    <a:bodyPr/>
                    <a:lstStyle/>
                    <a:p>
                      <a:r>
                        <a:rPr lang="en-US" sz="3200" b="1" dirty="0"/>
                        <a:t>Beliefs </a:t>
                      </a:r>
                    </a:p>
                  </a:txBody>
                  <a:tcPr marL="68580" marR="68580"/>
                </a:tc>
                <a:tc>
                  <a:txBody>
                    <a:bodyPr/>
                    <a:lstStyle/>
                    <a:p>
                      <a:endParaRPr lang="en-US"/>
                    </a:p>
                  </a:txBody>
                  <a:tcPr marL="68580" marR="68580"/>
                </a:tc>
                <a:tc>
                  <a:txBody>
                    <a:bodyPr/>
                    <a:lstStyle/>
                    <a:p>
                      <a:endParaRPr lang="en-US" dirty="0"/>
                    </a:p>
                  </a:txBody>
                  <a:tcPr marL="68580" marR="68580"/>
                </a:tc>
                <a:tc>
                  <a:txBody>
                    <a:bodyPr/>
                    <a:lstStyle/>
                    <a:p>
                      <a:endParaRPr lang="en-US"/>
                    </a:p>
                  </a:txBody>
                  <a:tcPr marL="68580" marR="68580"/>
                </a:tc>
                <a:tc>
                  <a:txBody>
                    <a:bodyPr/>
                    <a:lstStyle/>
                    <a:p>
                      <a:endParaRPr lang="en-US" dirty="0"/>
                    </a:p>
                  </a:txBody>
                  <a:tcPr marL="68580" marR="68580"/>
                </a:tc>
                <a:extLst>
                  <a:ext uri="{0D108BD9-81ED-4DB2-BD59-A6C34878D82A}">
                    <a16:rowId xmlns:a16="http://schemas.microsoft.com/office/drawing/2014/main" xmlns="" val="3265555750"/>
                  </a:ext>
                </a:extLst>
              </a:tr>
            </a:tbl>
          </a:graphicData>
        </a:graphic>
      </p:graphicFrame>
      <p:sp>
        <p:nvSpPr>
          <p:cNvPr id="15" name="TextBox 14">
            <a:extLst>
              <a:ext uri="{FF2B5EF4-FFF2-40B4-BE49-F238E27FC236}">
                <a16:creationId xmlns:a16="http://schemas.microsoft.com/office/drawing/2014/main" xmlns="" id="{D7F01D83-382E-43D2-9294-CBF57E87294A}"/>
              </a:ext>
            </a:extLst>
          </p:cNvPr>
          <p:cNvSpPr txBox="1"/>
          <p:nvPr/>
        </p:nvSpPr>
        <p:spPr>
          <a:xfrm>
            <a:off x="7052789" y="7344991"/>
            <a:ext cx="1529778" cy="584775"/>
          </a:xfrm>
          <a:prstGeom prst="rect">
            <a:avLst/>
          </a:prstGeom>
          <a:noFill/>
        </p:spPr>
        <p:txBody>
          <a:bodyPr wrap="none" rtlCol="0">
            <a:spAutoFit/>
          </a:bodyPr>
          <a:lstStyle/>
          <a:p>
            <a:r>
              <a:rPr lang="en-US" sz="3200" dirty="0"/>
              <a:t>Fascism</a:t>
            </a:r>
            <a:r>
              <a:rPr lang="en-US" dirty="0"/>
              <a:t> </a:t>
            </a:r>
          </a:p>
        </p:txBody>
      </p:sp>
    </p:spTree>
    <p:extLst>
      <p:ext uri="{BB962C8B-B14F-4D97-AF65-F5344CB8AC3E}">
        <p14:creationId xmlns:p14="http://schemas.microsoft.com/office/powerpoint/2010/main" val="2066254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xmlns="" id="{6D5DF7F8-E324-4E33-9E22-60453515690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8216348"/>
          </a:xfrm>
        </p:spPr>
      </p:pic>
      <p:sp>
        <p:nvSpPr>
          <p:cNvPr id="2" name="Title 1">
            <a:extLst>
              <a:ext uri="{FF2B5EF4-FFF2-40B4-BE49-F238E27FC236}">
                <a16:creationId xmlns:a16="http://schemas.microsoft.com/office/drawing/2014/main" xmlns="" id="{64AD6ECC-5474-4852-8655-C538854E2392}"/>
              </a:ext>
            </a:extLst>
          </p:cNvPr>
          <p:cNvSpPr>
            <a:spLocks noGrp="1"/>
          </p:cNvSpPr>
          <p:nvPr>
            <p:ph type="title"/>
          </p:nvPr>
        </p:nvSpPr>
        <p:spPr>
          <a:xfrm>
            <a:off x="1429348" y="982017"/>
            <a:ext cx="7886700" cy="1325563"/>
          </a:xfrm>
        </p:spPr>
        <p:txBody>
          <a:bodyPr>
            <a:normAutofit/>
          </a:bodyPr>
          <a:lstStyle/>
          <a:p>
            <a:r>
              <a:rPr lang="en-US" sz="4000" dirty="0"/>
              <a:t>		</a:t>
            </a:r>
          </a:p>
        </p:txBody>
      </p:sp>
      <p:sp>
        <p:nvSpPr>
          <p:cNvPr id="6" name="TextBox 5">
            <a:extLst>
              <a:ext uri="{FF2B5EF4-FFF2-40B4-BE49-F238E27FC236}">
                <a16:creationId xmlns:a16="http://schemas.microsoft.com/office/drawing/2014/main" xmlns="" id="{9566C6F9-C8B8-4DFB-8DAC-99F6D99A956D}"/>
              </a:ext>
            </a:extLst>
          </p:cNvPr>
          <p:cNvSpPr txBox="1"/>
          <p:nvPr/>
        </p:nvSpPr>
        <p:spPr>
          <a:xfrm>
            <a:off x="667518" y="74075"/>
            <a:ext cx="1065972" cy="523220"/>
          </a:xfrm>
          <a:prstGeom prst="rect">
            <a:avLst/>
          </a:prstGeom>
          <a:noFill/>
        </p:spPr>
        <p:txBody>
          <a:bodyPr wrap="square" rtlCol="0">
            <a:spAutoFit/>
          </a:bodyPr>
          <a:lstStyle/>
          <a:p>
            <a:endParaRPr lang="en-US" sz="2800" dirty="0"/>
          </a:p>
        </p:txBody>
      </p:sp>
      <p:sp>
        <p:nvSpPr>
          <p:cNvPr id="7" name="TextBox 6">
            <a:extLst>
              <a:ext uri="{FF2B5EF4-FFF2-40B4-BE49-F238E27FC236}">
                <a16:creationId xmlns:a16="http://schemas.microsoft.com/office/drawing/2014/main" xmlns="" id="{6F80F5CF-058E-440A-8563-83448ECE3611}"/>
              </a:ext>
            </a:extLst>
          </p:cNvPr>
          <p:cNvSpPr txBox="1"/>
          <p:nvPr/>
        </p:nvSpPr>
        <p:spPr>
          <a:xfrm>
            <a:off x="1052449" y="1780996"/>
            <a:ext cx="548849" cy="461665"/>
          </a:xfrm>
          <a:prstGeom prst="rect">
            <a:avLst/>
          </a:prstGeom>
          <a:noFill/>
        </p:spPr>
        <p:txBody>
          <a:bodyPr wrap="square" rtlCol="0">
            <a:spAutoFit/>
          </a:bodyPr>
          <a:lstStyle/>
          <a:p>
            <a:r>
              <a:rPr lang="en-US" sz="2400" dirty="0"/>
              <a:t>3.)</a:t>
            </a:r>
          </a:p>
        </p:txBody>
      </p:sp>
      <p:sp>
        <p:nvSpPr>
          <p:cNvPr id="8" name="TextBox 7">
            <a:extLst>
              <a:ext uri="{FF2B5EF4-FFF2-40B4-BE49-F238E27FC236}">
                <a16:creationId xmlns:a16="http://schemas.microsoft.com/office/drawing/2014/main" xmlns="" id="{274408CA-8EA4-4780-BE90-0D3A2695550C}"/>
              </a:ext>
            </a:extLst>
          </p:cNvPr>
          <p:cNvSpPr txBox="1"/>
          <p:nvPr/>
        </p:nvSpPr>
        <p:spPr>
          <a:xfrm>
            <a:off x="1429348" y="1780995"/>
            <a:ext cx="2704010" cy="523220"/>
          </a:xfrm>
          <a:prstGeom prst="rect">
            <a:avLst/>
          </a:prstGeom>
          <a:noFill/>
        </p:spPr>
        <p:txBody>
          <a:bodyPr wrap="none" rtlCol="0">
            <a:spAutoFit/>
          </a:bodyPr>
          <a:lstStyle/>
          <a:p>
            <a:r>
              <a:rPr lang="en-US" sz="2800" dirty="0"/>
              <a:t>Wednesday 1-30 </a:t>
            </a:r>
          </a:p>
        </p:txBody>
      </p:sp>
      <p:sp>
        <p:nvSpPr>
          <p:cNvPr id="3" name="TextBox 2">
            <a:extLst>
              <a:ext uri="{FF2B5EF4-FFF2-40B4-BE49-F238E27FC236}">
                <a16:creationId xmlns:a16="http://schemas.microsoft.com/office/drawing/2014/main" xmlns="" id="{ABA42D31-C0AD-4D3E-864E-2532C98E405A}"/>
              </a:ext>
            </a:extLst>
          </p:cNvPr>
          <p:cNvSpPr txBox="1"/>
          <p:nvPr/>
        </p:nvSpPr>
        <p:spPr>
          <a:xfrm>
            <a:off x="1429348" y="2322969"/>
            <a:ext cx="5965365" cy="1323439"/>
          </a:xfrm>
          <a:prstGeom prst="rect">
            <a:avLst/>
          </a:prstGeom>
          <a:noFill/>
        </p:spPr>
        <p:txBody>
          <a:bodyPr wrap="square" rtlCol="0">
            <a:spAutoFit/>
          </a:bodyPr>
          <a:lstStyle/>
          <a:p>
            <a:r>
              <a:rPr lang="en-US" sz="2000" b="1" dirty="0">
                <a:solidFill>
                  <a:srgbClr val="FF0000"/>
                </a:solidFill>
              </a:rPr>
              <a:t>Looking at the picture below, answer the following questions in complete sentences. What is happening in the picture?  What do the details of the picture tell you about Hitler and the Nazis</a:t>
            </a:r>
            <a:r>
              <a:rPr lang="en-US" b="1" dirty="0">
                <a:solidFill>
                  <a:srgbClr val="FF0000"/>
                </a:solidFill>
              </a:rPr>
              <a:t>? </a:t>
            </a:r>
          </a:p>
        </p:txBody>
      </p:sp>
      <p:pic>
        <p:nvPicPr>
          <p:cNvPr id="10" name="Picture 2" descr="https://jmellicker.files.wordpress.com/2009/04/adolf_hitler_at_buckeberg_rally_germany_1934_jtv000894.jpg?w=780&amp;h=592">
            <a:extLst>
              <a:ext uri="{FF2B5EF4-FFF2-40B4-BE49-F238E27FC236}">
                <a16:creationId xmlns:a16="http://schemas.microsoft.com/office/drawing/2014/main" xmlns="" id="{962508ED-0D5C-4C33-81DC-0E753E5868B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1297" y="3338631"/>
            <a:ext cx="6700306" cy="504333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xmlns="" id="{B80787E6-EF94-411D-9EF4-8EF0E7A0C759}"/>
              </a:ext>
            </a:extLst>
          </p:cNvPr>
          <p:cNvSpPr txBox="1"/>
          <p:nvPr/>
        </p:nvSpPr>
        <p:spPr>
          <a:xfrm>
            <a:off x="1462390" y="855541"/>
            <a:ext cx="9372438" cy="461665"/>
          </a:xfrm>
          <a:prstGeom prst="rect">
            <a:avLst/>
          </a:prstGeom>
          <a:noFill/>
        </p:spPr>
        <p:txBody>
          <a:bodyPr wrap="none" rtlCol="0">
            <a:spAutoFit/>
          </a:bodyPr>
          <a:lstStyle/>
          <a:p>
            <a:r>
              <a:rPr lang="en-US" sz="2400" b="1" dirty="0">
                <a:solidFill>
                  <a:srgbClr val="FF0000"/>
                </a:solidFill>
              </a:rPr>
              <a:t>Place the #3 </a:t>
            </a:r>
            <a:r>
              <a:rPr lang="en-US" sz="2400" b="1" dirty="0" err="1">
                <a:solidFill>
                  <a:srgbClr val="FF0000"/>
                </a:solidFill>
              </a:rPr>
              <a:t>Bellwork</a:t>
            </a:r>
            <a:r>
              <a:rPr lang="en-US" sz="2400" b="1" dirty="0">
                <a:solidFill>
                  <a:srgbClr val="FF0000"/>
                </a:solidFill>
              </a:rPr>
              <a:t> under #2. You do NOT need a new sheet of paper. </a:t>
            </a:r>
          </a:p>
        </p:txBody>
      </p:sp>
    </p:spTree>
    <p:extLst>
      <p:ext uri="{BB962C8B-B14F-4D97-AF65-F5344CB8AC3E}">
        <p14:creationId xmlns:p14="http://schemas.microsoft.com/office/powerpoint/2010/main" val="1206830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No </a:t>
            </a:r>
            <a:r>
              <a:rPr lang="en-US" dirty="0" err="1" smtClean="0"/>
              <a:t>Bellwork</a:t>
            </a:r>
            <a:r>
              <a:rPr lang="en-US" dirty="0" smtClean="0"/>
              <a:t> Thursday due to assembly </a:t>
            </a:r>
            <a:endParaRPr lang="en-US" dirty="0"/>
          </a:p>
        </p:txBody>
      </p:sp>
    </p:spTree>
    <p:extLst>
      <p:ext uri="{BB962C8B-B14F-4D97-AF65-F5344CB8AC3E}">
        <p14:creationId xmlns:p14="http://schemas.microsoft.com/office/powerpoint/2010/main" val="35233534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xmlns="" id="{6D5DF7F8-E324-4E33-9E22-60453515690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8216348"/>
          </a:xfrm>
        </p:spPr>
      </p:pic>
      <p:sp>
        <p:nvSpPr>
          <p:cNvPr id="2" name="Title 1">
            <a:extLst>
              <a:ext uri="{FF2B5EF4-FFF2-40B4-BE49-F238E27FC236}">
                <a16:creationId xmlns:a16="http://schemas.microsoft.com/office/drawing/2014/main" xmlns="" id="{64AD6ECC-5474-4852-8655-C538854E2392}"/>
              </a:ext>
            </a:extLst>
          </p:cNvPr>
          <p:cNvSpPr>
            <a:spLocks noGrp="1"/>
          </p:cNvSpPr>
          <p:nvPr>
            <p:ph type="title"/>
          </p:nvPr>
        </p:nvSpPr>
        <p:spPr>
          <a:xfrm>
            <a:off x="1429348" y="982017"/>
            <a:ext cx="7886700" cy="1325563"/>
          </a:xfrm>
        </p:spPr>
        <p:txBody>
          <a:bodyPr>
            <a:normAutofit/>
          </a:bodyPr>
          <a:lstStyle/>
          <a:p>
            <a:r>
              <a:rPr lang="en-US" sz="4000" dirty="0"/>
              <a:t>		</a:t>
            </a:r>
          </a:p>
        </p:txBody>
      </p:sp>
      <p:sp>
        <p:nvSpPr>
          <p:cNvPr id="6" name="TextBox 5">
            <a:extLst>
              <a:ext uri="{FF2B5EF4-FFF2-40B4-BE49-F238E27FC236}">
                <a16:creationId xmlns:a16="http://schemas.microsoft.com/office/drawing/2014/main" xmlns="" id="{9566C6F9-C8B8-4DFB-8DAC-99F6D99A956D}"/>
              </a:ext>
            </a:extLst>
          </p:cNvPr>
          <p:cNvSpPr txBox="1"/>
          <p:nvPr/>
        </p:nvSpPr>
        <p:spPr>
          <a:xfrm>
            <a:off x="667518" y="74075"/>
            <a:ext cx="1065972" cy="523220"/>
          </a:xfrm>
          <a:prstGeom prst="rect">
            <a:avLst/>
          </a:prstGeom>
          <a:noFill/>
        </p:spPr>
        <p:txBody>
          <a:bodyPr wrap="square" rtlCol="0">
            <a:spAutoFit/>
          </a:bodyPr>
          <a:lstStyle/>
          <a:p>
            <a:endParaRPr lang="en-US" sz="2800" dirty="0"/>
          </a:p>
        </p:txBody>
      </p:sp>
      <p:sp>
        <p:nvSpPr>
          <p:cNvPr id="7" name="TextBox 6">
            <a:extLst>
              <a:ext uri="{FF2B5EF4-FFF2-40B4-BE49-F238E27FC236}">
                <a16:creationId xmlns:a16="http://schemas.microsoft.com/office/drawing/2014/main" xmlns="" id="{6F80F5CF-058E-440A-8563-83448ECE3611}"/>
              </a:ext>
            </a:extLst>
          </p:cNvPr>
          <p:cNvSpPr txBox="1"/>
          <p:nvPr/>
        </p:nvSpPr>
        <p:spPr>
          <a:xfrm>
            <a:off x="1052449" y="1780996"/>
            <a:ext cx="548849" cy="461665"/>
          </a:xfrm>
          <a:prstGeom prst="rect">
            <a:avLst/>
          </a:prstGeom>
          <a:noFill/>
        </p:spPr>
        <p:txBody>
          <a:bodyPr wrap="square" rtlCol="0">
            <a:spAutoFit/>
          </a:bodyPr>
          <a:lstStyle/>
          <a:p>
            <a:r>
              <a:rPr lang="en-US" sz="2400" dirty="0"/>
              <a:t>4.)</a:t>
            </a:r>
          </a:p>
        </p:txBody>
      </p:sp>
      <p:sp>
        <p:nvSpPr>
          <p:cNvPr id="8" name="TextBox 7">
            <a:extLst>
              <a:ext uri="{FF2B5EF4-FFF2-40B4-BE49-F238E27FC236}">
                <a16:creationId xmlns:a16="http://schemas.microsoft.com/office/drawing/2014/main" xmlns="" id="{274408CA-8EA4-4780-BE90-0D3A2695550C}"/>
              </a:ext>
            </a:extLst>
          </p:cNvPr>
          <p:cNvSpPr txBox="1"/>
          <p:nvPr/>
        </p:nvSpPr>
        <p:spPr>
          <a:xfrm>
            <a:off x="1429348" y="1780995"/>
            <a:ext cx="1813060" cy="523220"/>
          </a:xfrm>
          <a:prstGeom prst="rect">
            <a:avLst/>
          </a:prstGeom>
          <a:noFill/>
        </p:spPr>
        <p:txBody>
          <a:bodyPr wrap="none" rtlCol="0">
            <a:spAutoFit/>
          </a:bodyPr>
          <a:lstStyle/>
          <a:p>
            <a:r>
              <a:rPr lang="en-US" sz="2800" dirty="0"/>
              <a:t>Friday 2-02</a:t>
            </a:r>
          </a:p>
        </p:txBody>
      </p:sp>
      <p:sp>
        <p:nvSpPr>
          <p:cNvPr id="3" name="TextBox 2">
            <a:extLst>
              <a:ext uri="{FF2B5EF4-FFF2-40B4-BE49-F238E27FC236}">
                <a16:creationId xmlns:a16="http://schemas.microsoft.com/office/drawing/2014/main" xmlns="" id="{ABA42D31-C0AD-4D3E-864E-2532C98E405A}"/>
              </a:ext>
            </a:extLst>
          </p:cNvPr>
          <p:cNvSpPr txBox="1"/>
          <p:nvPr/>
        </p:nvSpPr>
        <p:spPr>
          <a:xfrm>
            <a:off x="960594" y="2242661"/>
            <a:ext cx="3784951" cy="3108543"/>
          </a:xfrm>
          <a:prstGeom prst="rect">
            <a:avLst/>
          </a:prstGeom>
          <a:noFill/>
        </p:spPr>
        <p:txBody>
          <a:bodyPr wrap="square" rtlCol="0">
            <a:spAutoFit/>
          </a:bodyPr>
          <a:lstStyle/>
          <a:p>
            <a:r>
              <a:rPr lang="en-US" sz="2800" b="1" dirty="0">
                <a:solidFill>
                  <a:srgbClr val="FF0000"/>
                </a:solidFill>
              </a:rPr>
              <a:t>Look at the political cartoon to the right. </a:t>
            </a:r>
          </a:p>
          <a:p>
            <a:r>
              <a:rPr lang="en-US" sz="2800" b="1" dirty="0">
                <a:solidFill>
                  <a:srgbClr val="FF0000"/>
                </a:solidFill>
              </a:rPr>
              <a:t>What do you think is happening? What is the artist trying to say?</a:t>
            </a:r>
          </a:p>
          <a:p>
            <a:r>
              <a:rPr lang="en-US" sz="2800" b="1" dirty="0">
                <a:solidFill>
                  <a:srgbClr val="FF0000"/>
                </a:solidFill>
              </a:rPr>
              <a:t>What details do you notice?</a:t>
            </a:r>
          </a:p>
        </p:txBody>
      </p:sp>
      <p:sp>
        <p:nvSpPr>
          <p:cNvPr id="4" name="TextBox 3">
            <a:extLst>
              <a:ext uri="{FF2B5EF4-FFF2-40B4-BE49-F238E27FC236}">
                <a16:creationId xmlns:a16="http://schemas.microsoft.com/office/drawing/2014/main" xmlns="" id="{B80787E6-EF94-411D-9EF4-8EF0E7A0C759}"/>
              </a:ext>
            </a:extLst>
          </p:cNvPr>
          <p:cNvSpPr txBox="1"/>
          <p:nvPr/>
        </p:nvSpPr>
        <p:spPr>
          <a:xfrm>
            <a:off x="1052450" y="288828"/>
            <a:ext cx="9320116" cy="1200329"/>
          </a:xfrm>
          <a:prstGeom prst="rect">
            <a:avLst/>
          </a:prstGeom>
          <a:noFill/>
        </p:spPr>
        <p:txBody>
          <a:bodyPr wrap="none" rtlCol="0">
            <a:spAutoFit/>
          </a:bodyPr>
          <a:lstStyle/>
          <a:p>
            <a:r>
              <a:rPr lang="en-US" sz="3600" b="1" dirty="0">
                <a:solidFill>
                  <a:srgbClr val="FF0000"/>
                </a:solidFill>
              </a:rPr>
              <a:t>Write the #4 </a:t>
            </a:r>
            <a:r>
              <a:rPr lang="en-US" sz="3600" b="1" dirty="0" err="1">
                <a:solidFill>
                  <a:srgbClr val="FF0000"/>
                </a:solidFill>
              </a:rPr>
              <a:t>Bellwork</a:t>
            </a:r>
            <a:r>
              <a:rPr lang="en-US" sz="3600" b="1" dirty="0">
                <a:solidFill>
                  <a:srgbClr val="FF0000"/>
                </a:solidFill>
              </a:rPr>
              <a:t> under #3. </a:t>
            </a:r>
          </a:p>
          <a:p>
            <a:r>
              <a:rPr lang="en-US" sz="3600" b="1" dirty="0">
                <a:solidFill>
                  <a:srgbClr val="FF0000"/>
                </a:solidFill>
              </a:rPr>
              <a:t>You do NOT need to start a new sheet of paper. </a:t>
            </a:r>
          </a:p>
        </p:txBody>
      </p:sp>
      <p:pic>
        <p:nvPicPr>
          <p:cNvPr id="11" name="Picture 2" descr="http://prava-by.info/wp-content/uploads/2009/04/hitler_stalin.gif">
            <a:extLst>
              <a:ext uri="{FF2B5EF4-FFF2-40B4-BE49-F238E27FC236}">
                <a16:creationId xmlns:a16="http://schemas.microsoft.com/office/drawing/2014/main" xmlns="" id="{C698AB39-152A-4D7A-800A-3DE6592BE5B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17592" y="1489157"/>
            <a:ext cx="3714750" cy="514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92123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188</Words>
  <Application>Microsoft Office PowerPoint</Application>
  <PresentationFormat>On-screen Show (4:3)</PresentationFormat>
  <Paragraphs>40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Bell Work      Week of 1-29-  2-02</vt:lpstr>
      <vt:lpstr>Bell Work      Week of 1-29-  2-02</vt:lpstr>
      <vt:lpstr>  </vt:lpstr>
      <vt:lpstr>PowerPoint Presentation</vt:lpstr>
      <vt:lpstr>  </vt:lpstr>
    </vt:vector>
  </TitlesOfParts>
  <Company>Dearborn Public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Bell Work      Week of 1-29-  2-02</dc:title>
  <dc:creator>Windows User</dc:creator>
  <cp:lastModifiedBy>Windows User</cp:lastModifiedBy>
  <cp:revision>4</cp:revision>
  <dcterms:created xsi:type="dcterms:W3CDTF">2018-02-06T16:00:37Z</dcterms:created>
  <dcterms:modified xsi:type="dcterms:W3CDTF">2018-02-06T16:19:55Z</dcterms:modified>
</cp:coreProperties>
</file>