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4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86" r:id="rId42"/>
    <p:sldId id="287" r:id="rId43"/>
    <p:sldId id="299" r:id="rId44"/>
    <p:sldId id="300" r:id="rId45"/>
    <p:sldId id="301" r:id="rId46"/>
    <p:sldId id="302" r:id="rId47"/>
    <p:sldId id="303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369" autoAdjust="0"/>
  </p:normalViewPr>
  <p:slideViewPr>
    <p:cSldViewPr>
      <p:cViewPr>
        <p:scale>
          <a:sx n="56" d="100"/>
          <a:sy n="56" d="100"/>
        </p:scale>
        <p:origin x="-336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58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BD601-DD68-465B-9344-4B683F9DC285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D1EE9-51D2-44E8-BF87-8C230E413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58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ABA1-68C0-4060-83FF-20102B32BAFA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D93C-7F7A-44B8-8C41-63C5DE32EC8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ABA1-68C0-4060-83FF-20102B32BAFA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D93C-7F7A-44B8-8C41-63C5DE32EC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ABA1-68C0-4060-83FF-20102B32BAFA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D93C-7F7A-44B8-8C41-63C5DE32EC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ABA1-68C0-4060-83FF-20102B32BAFA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D93C-7F7A-44B8-8C41-63C5DE32EC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ABA1-68C0-4060-83FF-20102B32BAFA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D93C-7F7A-44B8-8C41-63C5DE32EC8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ABA1-68C0-4060-83FF-20102B32BAFA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D93C-7F7A-44B8-8C41-63C5DE32EC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ABA1-68C0-4060-83FF-20102B32BAFA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D93C-7F7A-44B8-8C41-63C5DE32EC8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ABA1-68C0-4060-83FF-20102B32BAFA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D93C-7F7A-44B8-8C41-63C5DE32EC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ABA1-68C0-4060-83FF-20102B32BAFA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D93C-7F7A-44B8-8C41-63C5DE32EC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ABA1-68C0-4060-83FF-20102B32BAFA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D93C-7F7A-44B8-8C41-63C5DE32EC8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ABA1-68C0-4060-83FF-20102B32BAFA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0D93C-7F7A-44B8-8C41-63C5DE32EC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53DABA1-68C0-4060-83FF-20102B32BAFA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820D93C-7F7A-44B8-8C41-63C5DE32EC8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mp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23:  Political Paralysis in the Gilded Age, 1869-1896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7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Liberal Republican Revolt of 1872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 smtClean="0"/>
              <a:t>By </a:t>
            </a:r>
            <a:r>
              <a:rPr lang="en-US" sz="2800" dirty="0"/>
              <a:t>the 1872 election, many people had had enough. </a:t>
            </a:r>
            <a:endParaRPr lang="en-US" sz="2800" dirty="0" smtClean="0"/>
          </a:p>
          <a:p>
            <a:pPr lvl="1"/>
            <a:r>
              <a:rPr lang="en-US" sz="2800" dirty="0" smtClean="0"/>
              <a:t>Reformers </a:t>
            </a:r>
            <a:r>
              <a:rPr lang="en-US" sz="2800" dirty="0"/>
              <a:t>started the Liberal </a:t>
            </a:r>
            <a:r>
              <a:rPr lang="en-US" sz="2800" dirty="0" smtClean="0"/>
              <a:t>Republican </a:t>
            </a:r>
            <a:r>
              <a:rPr lang="en-US" sz="2800" dirty="0"/>
              <a:t>Party to clean things up.</a:t>
            </a:r>
          </a:p>
          <a:p>
            <a:pPr lvl="1"/>
            <a:r>
              <a:rPr lang="en-US" sz="2800" dirty="0" smtClean="0"/>
              <a:t>Greeley </a:t>
            </a:r>
            <a:r>
              <a:rPr lang="en-US" sz="2800" dirty="0"/>
              <a:t>was called an atheist, communist, free-lover, vegetarian, brown-bread eater, and co-signor of Jefferson Davis' bail bond. </a:t>
            </a:r>
            <a:endParaRPr lang="en-US" sz="2800" dirty="0" smtClean="0"/>
          </a:p>
          <a:p>
            <a:pPr lvl="1"/>
            <a:r>
              <a:rPr lang="en-US" sz="2800" dirty="0" smtClean="0"/>
              <a:t>Grant </a:t>
            </a:r>
            <a:r>
              <a:rPr lang="en-US" sz="2800" dirty="0"/>
              <a:t>was called a drunk ignoramus and swindler.</a:t>
            </a:r>
          </a:p>
          <a:p>
            <a:pPr lvl="1"/>
            <a:r>
              <a:rPr lang="en-US" sz="2800" dirty="0"/>
              <a:t>Grant won the election handily, 286 to 66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3708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Liberal Republicans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82880" lvl="1"/>
            <a:r>
              <a:rPr lang="en-US" dirty="0"/>
              <a:t>The Liberal Republicans did spook the Republican Congress into passing some reforms. </a:t>
            </a:r>
          </a:p>
          <a:p>
            <a:pPr marL="457200" lvl="2"/>
            <a:r>
              <a:rPr lang="en-US" dirty="0" smtClean="0"/>
              <a:t>An </a:t>
            </a:r>
            <a:r>
              <a:rPr lang="en-US" dirty="0"/>
              <a:t>amnesty act was passed which removed restrictions that'd been placed on many </a:t>
            </a:r>
            <a:r>
              <a:rPr lang="en-US" dirty="0" smtClean="0"/>
              <a:t>Southerners.</a:t>
            </a:r>
          </a:p>
          <a:p>
            <a:pPr marL="457200" lvl="2"/>
            <a:r>
              <a:rPr lang="en-US" dirty="0"/>
              <a:t>T</a:t>
            </a:r>
            <a:r>
              <a:rPr lang="en-US" dirty="0" smtClean="0"/>
              <a:t>here </a:t>
            </a:r>
            <a:r>
              <a:rPr lang="en-US" dirty="0"/>
              <a:t>was effort to reduce the tariff rates </a:t>
            </a:r>
          </a:p>
          <a:p>
            <a:pPr marL="457200" lvl="2"/>
            <a:r>
              <a:rPr lang="en-US" dirty="0" smtClean="0"/>
              <a:t>Clean </a:t>
            </a:r>
            <a:r>
              <a:rPr lang="en-US" dirty="0"/>
              <a:t>up/out the Grant administration.</a:t>
            </a:r>
            <a:endParaRPr lang="en-US" sz="2600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77" y="1673225"/>
            <a:ext cx="3566845" cy="4718050"/>
          </a:xfrm>
        </p:spPr>
      </p:pic>
    </p:spTree>
    <p:extLst>
      <p:ext uri="{BB962C8B-B14F-4D97-AF65-F5344CB8AC3E}">
        <p14:creationId xmlns:p14="http://schemas.microsoft.com/office/powerpoint/2010/main" val="3425806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Depression, Deflation, and Inflation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 smtClean="0"/>
              <a:t>The</a:t>
            </a:r>
            <a:r>
              <a:rPr lang="en-US" sz="2400" dirty="0"/>
              <a:t> Panic of 1873 brought economic troubles.</a:t>
            </a:r>
          </a:p>
          <a:p>
            <a:pPr lvl="2"/>
            <a:r>
              <a:rPr lang="en-US" sz="2400" dirty="0"/>
              <a:t>It was started by over-spending with borrowed money, this time in railroads and factories. </a:t>
            </a:r>
            <a:endParaRPr lang="en-US" sz="2400" dirty="0" smtClean="0"/>
          </a:p>
          <a:p>
            <a:pPr lvl="2"/>
            <a:r>
              <a:rPr lang="en-US" sz="2400" dirty="0" smtClean="0"/>
              <a:t>Growth </a:t>
            </a:r>
            <a:r>
              <a:rPr lang="en-US" sz="2400" dirty="0"/>
              <a:t>was too fast and over-extended what the market could sustain.</a:t>
            </a:r>
          </a:p>
          <a:p>
            <a:pPr lvl="2"/>
            <a:r>
              <a:rPr lang="en-US" sz="2400" dirty="0"/>
              <a:t>The causes of the panic were the same old ones that’d caused recessions every 20 years that </a:t>
            </a:r>
            <a:r>
              <a:rPr lang="en-US" sz="2400" dirty="0" smtClean="0"/>
              <a:t>century</a:t>
            </a:r>
          </a:p>
          <a:p>
            <a:pPr lvl="2"/>
            <a:r>
              <a:rPr lang="en-US" sz="2400" dirty="0" smtClean="0"/>
              <a:t>Initially</a:t>
            </a:r>
            <a:r>
              <a:rPr lang="en-US" sz="2400" dirty="0"/>
              <a:t>, the panic was sparked when banks and businesses began to go bankrupt. </a:t>
            </a:r>
            <a:endParaRPr lang="en-US" sz="2400" dirty="0" smtClean="0"/>
          </a:p>
          <a:p>
            <a:pPr lvl="2"/>
            <a:r>
              <a:rPr lang="en-US" sz="2400" dirty="0" smtClean="0"/>
              <a:t>The </a:t>
            </a:r>
            <a:r>
              <a:rPr lang="en-US" sz="2400" dirty="0"/>
              <a:t>situation quickly snowballed from there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8664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African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82880" lvl="2">
              <a:buSzPct val="85000"/>
            </a:pPr>
            <a:r>
              <a:rPr lang="en-US" sz="2400" dirty="0"/>
              <a:t>Blacks were hit especially hard. </a:t>
            </a:r>
            <a:endParaRPr lang="en-US" sz="2400" dirty="0" smtClean="0"/>
          </a:p>
          <a:p>
            <a:pPr marL="182880" lvl="2">
              <a:buSzPct val="85000"/>
            </a:pPr>
            <a:r>
              <a:rPr lang="en-US" sz="2400" dirty="0" smtClean="0"/>
              <a:t>Always </a:t>
            </a:r>
            <a:r>
              <a:rPr lang="en-US" sz="2400" dirty="0"/>
              <a:t>last-to-be-hired, and now the Freedman's Savings and Trust Co. went bankrupt, black Americans lost some $7 million in savings.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28800"/>
            <a:ext cx="3790950" cy="4043680"/>
          </a:xfrm>
        </p:spPr>
      </p:pic>
    </p:spTree>
    <p:extLst>
      <p:ext uri="{BB962C8B-B14F-4D97-AF65-F5344CB8AC3E}">
        <p14:creationId xmlns:p14="http://schemas.microsoft.com/office/powerpoint/2010/main" val="364284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Debtors Hit Hard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 smtClean="0"/>
              <a:t>They </a:t>
            </a:r>
            <a:r>
              <a:rPr lang="en-US" sz="2400" dirty="0"/>
              <a:t>wanted inflationary policies to be pursued. </a:t>
            </a:r>
            <a:endParaRPr lang="en-US" sz="2400" dirty="0" smtClean="0"/>
          </a:p>
          <a:p>
            <a:pPr lvl="1"/>
            <a:r>
              <a:rPr lang="en-US" sz="2400" dirty="0" smtClean="0"/>
              <a:t>Specifically</a:t>
            </a:r>
            <a:r>
              <a:rPr lang="en-US" sz="2400" dirty="0"/>
              <a:t>, debtors wanted paper money ("greenbacks") printed to create inflation and thus make it easier to pay off debts. </a:t>
            </a:r>
            <a:endParaRPr lang="en-US" sz="2400" dirty="0" smtClean="0"/>
          </a:p>
          <a:p>
            <a:pPr lvl="1"/>
            <a:r>
              <a:rPr lang="en-US" sz="2400" dirty="0" smtClean="0"/>
              <a:t>This </a:t>
            </a:r>
            <a:r>
              <a:rPr lang="en-US" sz="2400" dirty="0"/>
              <a:t>strategy was called soft money or cheap money policies.</a:t>
            </a:r>
          </a:p>
          <a:p>
            <a:pPr lvl="1"/>
            <a:r>
              <a:rPr lang="en-US" sz="2400" dirty="0"/>
              <a:t>Opponents, usually bankers and the wealthy, favored hard money policies. </a:t>
            </a:r>
            <a:endParaRPr lang="en-US" sz="2400" dirty="0" smtClean="0"/>
          </a:p>
          <a:p>
            <a:pPr lvl="1"/>
            <a:r>
              <a:rPr lang="en-US" sz="2400" dirty="0" smtClean="0"/>
              <a:t>That </a:t>
            </a:r>
            <a:r>
              <a:rPr lang="en-US" sz="2400" dirty="0"/>
              <a:t>is, they favored keeping the amount of money stable (and backed by gold). 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39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Grant’s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/>
              <a:t>To hike up inflation just to pay a debt would be unfair, they said, since the money paid back wouldn't be as valuable as when it was lent.</a:t>
            </a:r>
          </a:p>
          <a:p>
            <a:pPr lvl="2"/>
            <a:r>
              <a:rPr lang="en-US" sz="2800" dirty="0"/>
              <a:t>Grant vetoed a bill to print more money. </a:t>
            </a:r>
            <a:endParaRPr lang="en-US" sz="2800" dirty="0" smtClean="0"/>
          </a:p>
          <a:p>
            <a:pPr lvl="2"/>
            <a:r>
              <a:rPr lang="en-US" sz="2800" dirty="0" smtClean="0"/>
              <a:t>Also</a:t>
            </a:r>
            <a:r>
              <a:rPr lang="en-US" sz="2800" dirty="0"/>
              <a:t>, the Resumption Act was passed to actually start to </a:t>
            </a:r>
          </a:p>
          <a:p>
            <a:pPr lvl="2"/>
            <a:r>
              <a:rPr lang="en-US" sz="2800" i="1" dirty="0" smtClean="0"/>
              <a:t>lower</a:t>
            </a:r>
            <a:r>
              <a:rPr lang="en-US" sz="2800" dirty="0"/>
              <a:t> the number of greenbacks in circulation </a:t>
            </a:r>
            <a:endParaRPr lang="en-US" sz="2800" dirty="0" smtClean="0"/>
          </a:p>
          <a:p>
            <a:pPr lvl="2"/>
            <a:r>
              <a:rPr lang="en-US" sz="2800" dirty="0" smtClean="0"/>
              <a:t>to </a:t>
            </a:r>
            <a:r>
              <a:rPr lang="en-US" sz="2800" dirty="0"/>
              <a:t>redeem paper money at face value starting in 1879.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Gilded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The </a:t>
            </a:r>
            <a:r>
              <a:rPr lang="en-US" dirty="0"/>
              <a:t>term "the Gilded Age" was a phrase coined by Mark Twain to describe the late 1800's. </a:t>
            </a:r>
            <a:endParaRPr lang="en-US" dirty="0" smtClean="0"/>
          </a:p>
          <a:p>
            <a:pPr lvl="1"/>
            <a:r>
              <a:rPr lang="en-US" dirty="0" smtClean="0"/>
              <a:t>It </a:t>
            </a:r>
            <a:r>
              <a:rPr lang="en-US" dirty="0"/>
              <a:t>hinted that the times </a:t>
            </a:r>
            <a:r>
              <a:rPr lang="en-US" i="1" dirty="0"/>
              <a:t>looked</a:t>
            </a:r>
            <a:r>
              <a:rPr lang="en-US" dirty="0"/>
              <a:t> good (as if they were gilded or </a:t>
            </a:r>
            <a:r>
              <a:rPr lang="en-US" dirty="0" smtClean="0"/>
              <a:t>gold-covered</a:t>
            </a:r>
            <a:r>
              <a:rPr lang="en-US" dirty="0"/>
              <a:t>), yet if one scratched a bit below the surface, there were problems.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905000"/>
            <a:ext cx="4197246" cy="3200400"/>
          </a:xfrm>
        </p:spPr>
      </p:pic>
    </p:spTree>
    <p:extLst>
      <p:ext uri="{BB962C8B-B14F-4D97-AF65-F5344CB8AC3E}">
        <p14:creationId xmlns:p14="http://schemas.microsoft.com/office/powerpoint/2010/main" val="295771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Politics in the Gilded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229600" cy="4876800"/>
          </a:xfrm>
        </p:spPr>
        <p:txBody>
          <a:bodyPr>
            <a:normAutofit/>
          </a:bodyPr>
          <a:lstStyle/>
          <a:p>
            <a:pPr lvl="2"/>
            <a:r>
              <a:rPr lang="en-US" sz="2400" dirty="0"/>
              <a:t>The Gilded Age largely contained tight and hotly contested political races, much corruption, and shady business deals.</a:t>
            </a:r>
          </a:p>
          <a:p>
            <a:pPr lvl="2"/>
            <a:r>
              <a:rPr lang="en-US" sz="2400" dirty="0"/>
              <a:t>The Republicans of the day hinted back to Puritan ancestry and were supported in the North and West. </a:t>
            </a:r>
            <a:endParaRPr lang="en-US" sz="2400" dirty="0" smtClean="0"/>
          </a:p>
          <a:p>
            <a:pPr lvl="2"/>
            <a:r>
              <a:rPr lang="en-US" sz="2400" dirty="0" smtClean="0"/>
              <a:t>The</a:t>
            </a:r>
            <a:r>
              <a:rPr lang="en-US" sz="2400" dirty="0"/>
              <a:t> G.A.R., the Grand Army of the Republic, was a military veteran group that supported Republicans.</a:t>
            </a:r>
          </a:p>
          <a:p>
            <a:pPr lvl="2"/>
            <a:r>
              <a:rPr lang="en-US" sz="2400" dirty="0"/>
              <a:t>Democrats got most of their support from the South. </a:t>
            </a:r>
            <a:endParaRPr lang="en-US" sz="2400" dirty="0" smtClean="0"/>
          </a:p>
          <a:p>
            <a:pPr lvl="2"/>
            <a:r>
              <a:rPr lang="en-US" sz="2400" dirty="0" smtClean="0"/>
              <a:t>They </a:t>
            </a:r>
            <a:r>
              <a:rPr lang="en-US" sz="2400" dirty="0"/>
              <a:t>were supported by Lutherans and Catholics</a:t>
            </a:r>
            <a:r>
              <a:rPr lang="en-US" sz="2400" dirty="0" smtClean="0"/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7778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 in Republicans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US" dirty="0" smtClean="0"/>
              <a:t>A </a:t>
            </a:r>
            <a:r>
              <a:rPr lang="en-US" dirty="0"/>
              <a:t>split developed in the 1870's and 80's within the Republican party.</a:t>
            </a:r>
          </a:p>
          <a:p>
            <a:pPr lvl="2"/>
            <a:r>
              <a:rPr lang="en-US" sz="2400" dirty="0"/>
              <a:t>The Stalwarts were led by Roscoe Conkling.</a:t>
            </a:r>
          </a:p>
          <a:p>
            <a:pPr lvl="2"/>
            <a:r>
              <a:rPr lang="en-US" sz="2400" dirty="0"/>
              <a:t>The Half-Breeds were led by James G. Blaine.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864" y="1981200"/>
            <a:ext cx="4514719" cy="3368675"/>
          </a:xfrm>
        </p:spPr>
      </p:pic>
    </p:spTree>
    <p:extLst>
      <p:ext uri="{BB962C8B-B14F-4D97-AF65-F5344CB8AC3E}">
        <p14:creationId xmlns:p14="http://schemas.microsoft.com/office/powerpoint/2010/main" val="975314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1876 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Pres</a:t>
            </a:r>
            <a:r>
              <a:rPr lang="en-US" dirty="0"/>
              <a:t>. Grant considered running for a third term in 1876.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House soundly voted down that option and Grant backed off.</a:t>
            </a:r>
            <a:endParaRPr lang="en-US" sz="2800" dirty="0"/>
          </a:p>
          <a:p>
            <a:pPr lvl="1"/>
            <a:r>
              <a:rPr lang="en-US" dirty="0"/>
              <a:t>The Republicans nominated Rutherford B. Hayes. </a:t>
            </a:r>
            <a:endParaRPr lang="en-US" dirty="0" smtClean="0"/>
          </a:p>
          <a:p>
            <a:pPr lvl="1"/>
            <a:r>
              <a:rPr lang="en-US" dirty="0" smtClean="0"/>
              <a:t>He </a:t>
            </a:r>
            <a:r>
              <a:rPr lang="en-US" dirty="0"/>
              <a:t>was called the "Great Unknown", for obvious reasons.</a:t>
            </a:r>
            <a:endParaRPr lang="en-US" sz="2800" dirty="0"/>
          </a:p>
          <a:p>
            <a:pPr lvl="2"/>
            <a:r>
              <a:rPr lang="en-US" dirty="0" smtClean="0"/>
              <a:t>And</a:t>
            </a:r>
            <a:r>
              <a:rPr lang="en-US" dirty="0"/>
              <a:t>, his greatest attribute, he came from Ohio, an important state in winning the race</a:t>
            </a:r>
            <a:r>
              <a:rPr lang="en-US" dirty="0" smtClean="0"/>
              <a:t>.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520" y="1752600"/>
            <a:ext cx="4348480" cy="4477840"/>
          </a:xfrm>
        </p:spPr>
      </p:pic>
    </p:spTree>
    <p:extLst>
      <p:ext uri="{BB962C8B-B14F-4D97-AF65-F5344CB8AC3E}">
        <p14:creationId xmlns:p14="http://schemas.microsoft.com/office/powerpoint/2010/main" val="3450770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 Grant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600" dirty="0" smtClean="0"/>
              <a:t>In </a:t>
            </a:r>
            <a:r>
              <a:rPr lang="en-US" sz="2600" dirty="0"/>
              <a:t>the 1868 presidential election, the Republicans offered Gen. Ulysses S. Grant. </a:t>
            </a:r>
            <a:endParaRPr lang="en-US" sz="2600" dirty="0" smtClean="0"/>
          </a:p>
          <a:p>
            <a:pPr lvl="1"/>
            <a:r>
              <a:rPr lang="en-US" sz="2600" dirty="0" smtClean="0"/>
              <a:t>Although </a:t>
            </a:r>
            <a:r>
              <a:rPr lang="en-US" sz="2600" dirty="0"/>
              <a:t>he had no political experience, the idea was that his war-hero status would carry him to victory.</a:t>
            </a:r>
          </a:p>
          <a:p>
            <a:pPr lvl="1"/>
            <a:r>
              <a:rPr lang="en-US" sz="2600" dirty="0"/>
              <a:t>The Democratic party was hopelessly disorganized. </a:t>
            </a:r>
            <a:endParaRPr lang="en-US" sz="2600" dirty="0" smtClean="0"/>
          </a:p>
          <a:p>
            <a:pPr lvl="1"/>
            <a:r>
              <a:rPr lang="en-US" sz="2600" dirty="0" smtClean="0"/>
              <a:t>They </a:t>
            </a:r>
            <a:r>
              <a:rPr lang="en-US" sz="2600" dirty="0"/>
              <a:t>agreed on their criticism of military Reconstruction, but little else. </a:t>
            </a:r>
            <a:endParaRPr lang="en-US" sz="2600" dirty="0" smtClean="0"/>
          </a:p>
          <a:p>
            <a:pPr lvl="1"/>
            <a:r>
              <a:rPr lang="en-US" sz="2600" dirty="0" smtClean="0"/>
              <a:t>The </a:t>
            </a:r>
            <a:r>
              <a:rPr lang="en-US" sz="2600" dirty="0"/>
              <a:t>Democrats nominated Horatio Seymour.</a:t>
            </a:r>
          </a:p>
          <a:p>
            <a:pPr lvl="1"/>
            <a:r>
              <a:rPr lang="en-US" sz="2600" dirty="0" smtClean="0"/>
              <a:t>Consequently</a:t>
            </a:r>
            <a:r>
              <a:rPr lang="en-US" sz="2600" dirty="0"/>
              <a:t>, Grant won, narrowly. </a:t>
            </a:r>
            <a:endParaRPr lang="en-US" sz="2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068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Democratic Nomination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/>
              <a:t>The Democrats nominated Samuel Tilden.</a:t>
            </a:r>
            <a:endParaRPr lang="en-US" sz="2800" dirty="0"/>
          </a:p>
          <a:p>
            <a:pPr lvl="2"/>
            <a:r>
              <a:rPr lang="en-US" dirty="0"/>
              <a:t>Tilden's claim-to-fame was that he'd nailed Boss Tweed.</a:t>
            </a:r>
            <a:endParaRPr lang="en-US" sz="2400" dirty="0"/>
          </a:p>
          <a:p>
            <a:pPr lvl="2"/>
            <a:r>
              <a:rPr lang="en-US" dirty="0"/>
              <a:t>Tilden got 184 electoral votes; he needed 185 to win.</a:t>
            </a:r>
            <a:endParaRPr lang="en-US" sz="2400" dirty="0"/>
          </a:p>
          <a:p>
            <a:pPr lvl="2"/>
            <a:r>
              <a:rPr lang="en-US" dirty="0"/>
              <a:t>20 votes were hanging in the balance due to questionable returns. </a:t>
            </a:r>
            <a:endParaRPr lang="en-US" dirty="0" smtClean="0"/>
          </a:p>
          <a:p>
            <a:pPr lvl="2"/>
            <a:r>
              <a:rPr lang="en-US" dirty="0" smtClean="0"/>
              <a:t>Picking </a:t>
            </a:r>
            <a:r>
              <a:rPr lang="en-US" dirty="0"/>
              <a:t>up only 1 vote would </a:t>
            </a:r>
            <a:r>
              <a:rPr lang="en-US" dirty="0" smtClean="0"/>
              <a:t>see </a:t>
            </a:r>
            <a:r>
              <a:rPr lang="en-US" dirty="0"/>
              <a:t>Tilden elected.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00200"/>
            <a:ext cx="3662054" cy="4676440"/>
          </a:xfrm>
        </p:spPr>
      </p:pic>
    </p:spTree>
    <p:extLst>
      <p:ext uri="{BB962C8B-B14F-4D97-AF65-F5344CB8AC3E}">
        <p14:creationId xmlns:p14="http://schemas.microsoft.com/office/powerpoint/2010/main" val="745483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Hayes-Tilden Standoff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800" dirty="0" smtClean="0"/>
              <a:t>Both </a:t>
            </a:r>
            <a:r>
              <a:rPr lang="en-US" sz="2800" dirty="0"/>
              <a:t>sides sent people to the questionable states (LA, SC, FL, and OR) and both men claimed victories there.</a:t>
            </a:r>
          </a:p>
          <a:p>
            <a:pPr lvl="2"/>
            <a:r>
              <a:rPr lang="en-US" sz="2800" dirty="0"/>
              <a:t>The question then became, "Which branch of Congress would count the states' votes?" </a:t>
            </a:r>
            <a:endParaRPr lang="en-US" sz="2800" dirty="0" smtClean="0"/>
          </a:p>
          <a:p>
            <a:pPr lvl="2"/>
            <a:r>
              <a:rPr lang="en-US" sz="2800" dirty="0" smtClean="0"/>
              <a:t>Depending </a:t>
            </a:r>
            <a:r>
              <a:rPr lang="en-US" sz="2800" dirty="0"/>
              <a:t>on who counted, the Democratic House or the Republican Senate, the vote would likely go that way.</a:t>
            </a:r>
          </a:p>
          <a:p>
            <a:pPr lvl="2"/>
            <a:r>
              <a:rPr lang="en-US" sz="2800" dirty="0"/>
              <a:t>Weeks passed and the election was at a stalemate.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994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Compromise of 1877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2800" dirty="0" smtClean="0"/>
              <a:t>With </a:t>
            </a:r>
            <a:r>
              <a:rPr lang="en-US" sz="2800" dirty="0"/>
              <a:t>a president needed, Congress passed the Electoral Count Act that set up a commission to resolve the crisis.</a:t>
            </a:r>
          </a:p>
          <a:p>
            <a:pPr lvl="2"/>
            <a:r>
              <a:rPr lang="en-US" sz="2800" dirty="0"/>
              <a:t>There were 15 men (from the House, Senate, and Supreme Court) on the commission.</a:t>
            </a:r>
          </a:p>
          <a:p>
            <a:pPr lvl="2"/>
            <a:r>
              <a:rPr lang="en-US" sz="2800" dirty="0"/>
              <a:t>8 men were Republicans, 7 were Democrats</a:t>
            </a:r>
          </a:p>
          <a:p>
            <a:pPr lvl="1"/>
            <a:r>
              <a:rPr lang="en-US" sz="2800" dirty="0"/>
              <a:t>The Republicans had the upper hand and were heading toward victory among the disputed states. </a:t>
            </a:r>
            <a:endParaRPr lang="en-US" sz="2800" dirty="0" smtClean="0"/>
          </a:p>
          <a:p>
            <a:pPr lvl="1"/>
            <a:r>
              <a:rPr lang="en-US" sz="2800" dirty="0" smtClean="0"/>
              <a:t>Democrats </a:t>
            </a:r>
            <a:r>
              <a:rPr lang="en-US" sz="2800" dirty="0"/>
              <a:t>were outraged and began to filibuster to tie up the process.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0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Deal is Made in 1877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381000" y="1673352"/>
            <a:ext cx="4876800" cy="4718304"/>
          </a:xfrm>
        </p:spPr>
        <p:txBody>
          <a:bodyPr/>
          <a:lstStyle/>
          <a:p>
            <a:pPr lvl="2"/>
            <a:r>
              <a:rPr lang="en-US" sz="2000" dirty="0" smtClean="0"/>
              <a:t>The </a:t>
            </a:r>
            <a:r>
              <a:rPr lang="en-US" sz="2000" dirty="0"/>
              <a:t>North…</a:t>
            </a:r>
          </a:p>
          <a:p>
            <a:pPr lvl="3"/>
            <a:r>
              <a:rPr lang="en-US" sz="2000" dirty="0"/>
              <a:t>Got Rutherford B. Hayes elected as a Republican president.</a:t>
            </a:r>
          </a:p>
          <a:p>
            <a:pPr lvl="2"/>
            <a:r>
              <a:rPr lang="en-US" sz="2000" dirty="0"/>
              <a:t>The South…</a:t>
            </a:r>
          </a:p>
          <a:p>
            <a:pPr lvl="3"/>
            <a:r>
              <a:rPr lang="en-US" sz="2000" dirty="0"/>
              <a:t>Got a pledge that Hayes would removal of military occupation in the South.</a:t>
            </a:r>
          </a:p>
          <a:p>
            <a:pPr lvl="3"/>
            <a:r>
              <a:rPr lang="en-US" sz="2000" dirty="0" smtClean="0"/>
              <a:t>Additionally</a:t>
            </a:r>
            <a:r>
              <a:rPr lang="en-US" sz="2000" dirty="0"/>
              <a:t>, money would be spent on the Texas and Pacific railroad.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1200"/>
            <a:ext cx="4038600" cy="2748289"/>
          </a:xfrm>
        </p:spPr>
      </p:pic>
    </p:spTree>
    <p:extLst>
      <p:ext uri="{BB962C8B-B14F-4D97-AF65-F5344CB8AC3E}">
        <p14:creationId xmlns:p14="http://schemas.microsoft.com/office/powerpoint/2010/main" val="1049890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880" lvl="3">
              <a:buSzPct val="85000"/>
            </a:pPr>
            <a:r>
              <a:rPr lang="en-US" sz="2800" dirty="0" smtClean="0"/>
              <a:t>With the removal of military occupation, Reconstruction ended.</a:t>
            </a:r>
          </a:p>
          <a:p>
            <a:pPr marL="182880" lvl="3">
              <a:buSzPct val="85000"/>
            </a:pPr>
            <a:r>
              <a:rPr lang="en-US" sz="2800" dirty="0" smtClean="0"/>
              <a:t> </a:t>
            </a:r>
            <a:r>
              <a:rPr lang="en-US" sz="2800" dirty="0"/>
              <a:t>The bad news for the freedmen was that Southern blacks were now effectively left alone to fend for themselves. </a:t>
            </a:r>
            <a:endParaRPr lang="en-US" sz="2800" dirty="0" smtClean="0"/>
          </a:p>
          <a:p>
            <a:pPr marL="182880" lvl="3">
              <a:buSzPct val="85000"/>
            </a:pPr>
            <a:r>
              <a:rPr lang="en-US" sz="2800" dirty="0" smtClean="0"/>
              <a:t>The </a:t>
            </a:r>
            <a:r>
              <a:rPr lang="en-US" sz="2800" dirty="0"/>
              <a:t>Civil Rights Act of 1875 supposedly gave equal rights to blacks, but the Supreme Court had struck much of it down. </a:t>
            </a:r>
            <a:endParaRPr lang="en-US" sz="2800" dirty="0" smtClean="0"/>
          </a:p>
          <a:p>
            <a:pPr marL="182880" lvl="3">
              <a:buSzPct val="85000"/>
            </a:pPr>
            <a:r>
              <a:rPr lang="en-US" sz="2800" dirty="0" smtClean="0"/>
              <a:t>Also</a:t>
            </a:r>
            <a:r>
              <a:rPr lang="en-US" sz="2800" dirty="0"/>
              <a:t>, white Southerners began to reclaim a strong hold on power.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8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of Jim Crow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With </a:t>
            </a:r>
            <a:r>
              <a:rPr lang="en-US" dirty="0"/>
              <a:t>the military gone, white Southerners reasserted their power over blacks. </a:t>
            </a:r>
            <a:endParaRPr lang="en-US" dirty="0" smtClean="0"/>
          </a:p>
          <a:p>
            <a:pPr lvl="1"/>
            <a:r>
              <a:rPr lang="en-US" dirty="0" smtClean="0"/>
              <a:t>Fraud </a:t>
            </a:r>
            <a:r>
              <a:rPr lang="en-US" dirty="0"/>
              <a:t>and intimidation were the tools.</a:t>
            </a:r>
            <a:endParaRPr lang="en-US" sz="2800" dirty="0"/>
          </a:p>
          <a:p>
            <a:pPr lvl="1"/>
            <a:r>
              <a:rPr lang="en-US" dirty="0"/>
              <a:t>Most blacks had no option but to become </a:t>
            </a:r>
            <a:r>
              <a:rPr lang="en-US" dirty="0" smtClean="0"/>
              <a:t>sharecroppers/tenant farmers. </a:t>
            </a:r>
          </a:p>
          <a:p>
            <a:pPr lvl="1"/>
            <a:r>
              <a:rPr lang="en-US" dirty="0" smtClean="0"/>
              <a:t>They</a:t>
            </a:r>
            <a:r>
              <a:rPr lang="en-US" dirty="0"/>
              <a:t> farmed land they didn't own, then paid hefty fees to the landlord come harvest time.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system was stacked against them so that they'd never get out of debt.</a:t>
            </a:r>
            <a:endParaRPr lang="en-US" sz="2800" dirty="0"/>
          </a:p>
          <a:p>
            <a:pPr lvl="2"/>
            <a:r>
              <a:rPr lang="en-US" dirty="0"/>
              <a:t>Now "free", blacks likely farmed the same land for the same man as before the Civil War</a:t>
            </a:r>
            <a:r>
              <a:rPr lang="en-US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6300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Segregation of Races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457200" y="1676400"/>
            <a:ext cx="5181600" cy="4718304"/>
          </a:xfrm>
        </p:spPr>
        <p:txBody>
          <a:bodyPr>
            <a:normAutofit/>
          </a:bodyPr>
          <a:lstStyle/>
          <a:p>
            <a:pPr lvl="2"/>
            <a:r>
              <a:rPr lang="en-US" dirty="0" smtClean="0"/>
              <a:t>First</a:t>
            </a:r>
            <a:r>
              <a:rPr lang="en-US" dirty="0"/>
              <a:t>, the states enacted codes called Jim Crow laws that legalized the segregation.</a:t>
            </a:r>
            <a:endParaRPr lang="en-US" sz="2400" dirty="0"/>
          </a:p>
          <a:p>
            <a:pPr lvl="2"/>
            <a:r>
              <a:rPr lang="en-US" dirty="0"/>
              <a:t>Then, the U.S. Supreme Court gave the federal okay. </a:t>
            </a:r>
            <a:r>
              <a:rPr lang="en-US" i="1" dirty="0" err="1" smtClean="0"/>
              <a:t>Plessy</a:t>
            </a:r>
            <a:r>
              <a:rPr lang="en-US" i="1" dirty="0" smtClean="0"/>
              <a:t> </a:t>
            </a:r>
            <a:r>
              <a:rPr lang="en-US" i="1" dirty="0"/>
              <a:t>v. Ferguson</a:t>
            </a:r>
            <a:r>
              <a:rPr lang="en-US" dirty="0"/>
              <a:t> (1896) stated that "separate but equal" facilities for the races were legal.</a:t>
            </a:r>
            <a:endParaRPr lang="en-US" sz="2400" dirty="0"/>
          </a:p>
          <a:p>
            <a:pPr lvl="2"/>
            <a:r>
              <a:rPr lang="en-US" dirty="0" smtClean="0"/>
              <a:t>Violation </a:t>
            </a:r>
            <a:r>
              <a:rPr lang="en-US" dirty="0"/>
              <a:t>of these codes could have legal penalties. </a:t>
            </a:r>
            <a:endParaRPr lang="en-US" dirty="0" smtClean="0"/>
          </a:p>
          <a:p>
            <a:pPr lvl="2"/>
            <a:r>
              <a:rPr lang="en-US" dirty="0" smtClean="0"/>
              <a:t>Or</a:t>
            </a:r>
            <a:r>
              <a:rPr lang="en-US" dirty="0"/>
              <a:t>, worse, lynchings of blacks reached a record level as whites "enforced" the codes themselves.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10" y="1981200"/>
            <a:ext cx="4341090" cy="3581400"/>
          </a:xfrm>
        </p:spPr>
      </p:pic>
    </p:spTree>
    <p:extLst>
      <p:ext uri="{BB962C8B-B14F-4D97-AF65-F5344CB8AC3E}">
        <p14:creationId xmlns:p14="http://schemas.microsoft.com/office/powerpoint/2010/main" val="327463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Conflicts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 smtClean="0"/>
              <a:t>The </a:t>
            </a:r>
            <a:r>
              <a:rPr lang="en-US" sz="2400" dirty="0"/>
              <a:t>4 largest railroads got together and decided to cut employee wages by 10%. </a:t>
            </a:r>
            <a:endParaRPr lang="en-US" sz="2400" dirty="0" smtClean="0"/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workers fought back by going on strike.</a:t>
            </a:r>
          </a:p>
          <a:p>
            <a:pPr lvl="2"/>
            <a:r>
              <a:rPr lang="en-US" sz="2400" dirty="0"/>
              <a:t>This railroad shut-down crippled the nation and President Hayes called in federal troops to stop the unrest amongst the striking workers.</a:t>
            </a:r>
          </a:p>
          <a:p>
            <a:pPr lvl="2"/>
            <a:r>
              <a:rPr lang="en-US" sz="2400" dirty="0"/>
              <a:t>The trouble went on several weeks but eventually ended with the workers losing on the losing side. </a:t>
            </a:r>
            <a:endParaRPr lang="en-US" sz="2400" dirty="0" smtClean="0"/>
          </a:p>
          <a:p>
            <a:pPr lvl="2"/>
            <a:r>
              <a:rPr lang="en-US" sz="2400" dirty="0" smtClean="0"/>
              <a:t>This </a:t>
            </a:r>
            <a:r>
              <a:rPr lang="en-US" sz="2400" dirty="0"/>
              <a:t>failed strike showed the weaknesses of the labor movement at the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763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Ethnic Conflicts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73352"/>
            <a:ext cx="4495800" cy="4718304"/>
          </a:xfrm>
        </p:spPr>
        <p:txBody>
          <a:bodyPr/>
          <a:lstStyle/>
          <a:p>
            <a:pPr lvl="2"/>
            <a:r>
              <a:rPr lang="en-US" dirty="0" smtClean="0"/>
              <a:t>The </a:t>
            </a:r>
            <a:r>
              <a:rPr lang="en-US" dirty="0"/>
              <a:t>clashes came when the Chinese competed for low-paying jobs, usually with the Irish.</a:t>
            </a:r>
            <a:endParaRPr lang="en-US" sz="2400" dirty="0"/>
          </a:p>
          <a:p>
            <a:pPr lvl="2"/>
            <a:r>
              <a:rPr lang="en-US" dirty="0"/>
              <a:t>Most Chinese were young, poor men who'd emigrated to California. </a:t>
            </a:r>
            <a:endParaRPr lang="en-US" dirty="0" smtClean="0"/>
          </a:p>
          <a:p>
            <a:pPr lvl="2"/>
            <a:r>
              <a:rPr lang="en-US" dirty="0" smtClean="0"/>
              <a:t>They </a:t>
            </a:r>
            <a:r>
              <a:rPr lang="en-US" dirty="0"/>
              <a:t>frequently got jobs building the railroads. </a:t>
            </a:r>
            <a:endParaRPr lang="en-US" dirty="0" smtClean="0"/>
          </a:p>
          <a:p>
            <a:pPr lvl="2"/>
            <a:r>
              <a:rPr lang="en-US" dirty="0" smtClean="0"/>
              <a:t>After </a:t>
            </a:r>
            <a:r>
              <a:rPr lang="en-US" dirty="0"/>
              <a:t>the railroad boom, many returned to China, many stayed and looked for odd jobs</a:t>
            </a:r>
            <a:r>
              <a:rPr lang="en-US" dirty="0" smtClean="0"/>
              <a:t>.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57400"/>
            <a:ext cx="4038600" cy="3264535"/>
          </a:xfrm>
        </p:spPr>
      </p:pic>
    </p:spTree>
    <p:extLst>
      <p:ext uri="{BB962C8B-B14F-4D97-AF65-F5344CB8AC3E}">
        <p14:creationId xmlns:p14="http://schemas.microsoft.com/office/powerpoint/2010/main" val="1442306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Exclusion Act, 1882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73352"/>
            <a:ext cx="4495800" cy="4718304"/>
          </a:xfrm>
        </p:spPr>
        <p:txBody>
          <a:bodyPr>
            <a:normAutofit/>
          </a:bodyPr>
          <a:lstStyle/>
          <a:p>
            <a:pPr lvl="2"/>
            <a:r>
              <a:rPr lang="en-US" sz="2400" dirty="0"/>
              <a:t>Finally, Congress passed the Chinese Exclusion Act in 1882. </a:t>
            </a:r>
            <a:endParaRPr lang="en-US" sz="2400" dirty="0" smtClean="0"/>
          </a:p>
          <a:p>
            <a:pPr lvl="2"/>
            <a:r>
              <a:rPr lang="en-US" sz="2400" dirty="0" smtClean="0"/>
              <a:t>It</a:t>
            </a:r>
            <a:r>
              <a:rPr lang="en-US" sz="2400" dirty="0"/>
              <a:t> forbade the immigration of Chinese to America.</a:t>
            </a:r>
          </a:p>
          <a:p>
            <a:pPr lvl="3"/>
            <a:r>
              <a:rPr lang="en-US" sz="2400" dirty="0"/>
              <a:t>This was the first immigration restriction America passed; until this point in history, immigrants simply came to America without hindrance.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28800"/>
            <a:ext cx="3903536" cy="4197350"/>
          </a:xfrm>
        </p:spPr>
      </p:pic>
    </p:spTree>
    <p:extLst>
      <p:ext uri="{BB962C8B-B14F-4D97-AF65-F5344CB8AC3E}">
        <p14:creationId xmlns:p14="http://schemas.microsoft.com/office/powerpoint/2010/main" val="2188959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Bloody Shirt Elect Grant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/>
              <a:t>His main technique was to "wave the bloody shirt," meaning to constantly remind voters of his military record and that he'd led the North to victory.</a:t>
            </a:r>
          </a:p>
          <a:p>
            <a:pPr lvl="1"/>
            <a:r>
              <a:rPr lang="en-US" sz="2800" dirty="0"/>
              <a:t>The close victory signaled a couple of things for the </a:t>
            </a:r>
            <a:r>
              <a:rPr lang="en-US" sz="2800" dirty="0" smtClean="0"/>
              <a:t>future:</a:t>
            </a:r>
          </a:p>
          <a:p>
            <a:pPr lvl="2"/>
            <a:r>
              <a:rPr lang="en-US" sz="2800" dirty="0" smtClean="0"/>
              <a:t>tightly </a:t>
            </a:r>
            <a:r>
              <a:rPr lang="en-US" sz="2800" dirty="0"/>
              <a:t>run and hard-fighting political </a:t>
            </a:r>
            <a:r>
              <a:rPr lang="en-US" sz="2800" dirty="0" smtClean="0"/>
              <a:t>parties</a:t>
            </a:r>
          </a:p>
          <a:p>
            <a:pPr lvl="2"/>
            <a:r>
              <a:rPr lang="en-US" sz="2800" dirty="0" smtClean="0"/>
              <a:t>narrow </a:t>
            </a:r>
            <a:r>
              <a:rPr lang="en-US" sz="2800" dirty="0"/>
              <a:t>election margins of victory.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5593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1880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52400" y="1676400"/>
            <a:ext cx="4495800" cy="5181600"/>
          </a:xfrm>
        </p:spPr>
        <p:txBody>
          <a:bodyPr>
            <a:noAutofit/>
          </a:bodyPr>
          <a:lstStyle/>
          <a:p>
            <a:pPr lvl="2"/>
            <a:r>
              <a:rPr lang="en-US" sz="2300" dirty="0" smtClean="0"/>
              <a:t>The </a:t>
            </a:r>
            <a:r>
              <a:rPr lang="en-US" sz="2300" dirty="0"/>
              <a:t>Republicans nominated James A. Garfield and, as his running mate, Stalwart Chester Arthur.</a:t>
            </a:r>
          </a:p>
          <a:p>
            <a:pPr lvl="2"/>
            <a:r>
              <a:rPr lang="en-US" sz="2300" dirty="0" smtClean="0"/>
              <a:t>The </a:t>
            </a:r>
            <a:r>
              <a:rPr lang="en-US" sz="2300" dirty="0"/>
              <a:t>Democrats nominated Gen. Winfield Scott, the Civil War hero.</a:t>
            </a:r>
          </a:p>
          <a:p>
            <a:pPr lvl="2"/>
            <a:r>
              <a:rPr lang="en-US" sz="2300" dirty="0"/>
              <a:t>Garfield won the election, but found himself trapped in the middle of the Republican feud between the Stalwarts and Half-Breeds</a:t>
            </a:r>
            <a:r>
              <a:rPr lang="en-US" sz="2300" dirty="0" smtClean="0"/>
              <a:t>.</a:t>
            </a:r>
            <a:endParaRPr lang="en-US" sz="23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717800"/>
            <a:ext cx="3810000" cy="2628900"/>
          </a:xfrm>
        </p:spPr>
      </p:pic>
    </p:spTree>
    <p:extLst>
      <p:ext uri="{BB962C8B-B14F-4D97-AF65-F5344CB8AC3E}">
        <p14:creationId xmlns:p14="http://schemas.microsoft.com/office/powerpoint/2010/main" val="35811645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Garfield Was Assassinated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4038600" cy="4718304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 </a:t>
            </a:r>
            <a:r>
              <a:rPr lang="en-US" sz="2800" dirty="0" smtClean="0"/>
              <a:t>By </a:t>
            </a:r>
            <a:r>
              <a:rPr lang="en-US" sz="2800" dirty="0"/>
              <a:t>Charles J. </a:t>
            </a:r>
            <a:r>
              <a:rPr lang="en-US" sz="2800" dirty="0" err="1"/>
              <a:t>Guiteau</a:t>
            </a:r>
            <a:r>
              <a:rPr lang="en-US" sz="2800" dirty="0"/>
              <a:t> in </a:t>
            </a:r>
            <a:r>
              <a:rPr lang="en-US" sz="2800" dirty="0" smtClean="0"/>
              <a:t>1881</a:t>
            </a:r>
            <a:r>
              <a:rPr lang="en-US" sz="2800" dirty="0"/>
              <a:t>.</a:t>
            </a:r>
          </a:p>
          <a:p>
            <a:pPr lvl="2"/>
            <a:r>
              <a:rPr lang="en-US" sz="2800" dirty="0" err="1" smtClean="0"/>
              <a:t>Guiteau</a:t>
            </a:r>
            <a:r>
              <a:rPr lang="en-US" sz="2800" dirty="0" smtClean="0"/>
              <a:t> said he was a Stalwart</a:t>
            </a:r>
          </a:p>
          <a:p>
            <a:pPr lvl="2"/>
            <a:r>
              <a:rPr lang="en-US" sz="2800" dirty="0"/>
              <a:t>H</a:t>
            </a:r>
            <a:r>
              <a:rPr lang="en-US" sz="2800" dirty="0" smtClean="0"/>
              <a:t>e </a:t>
            </a:r>
            <a:r>
              <a:rPr lang="en-US" sz="2800" dirty="0"/>
              <a:t>was found guilty and hanged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62200"/>
            <a:ext cx="4038600" cy="2750425"/>
          </a:xfrm>
        </p:spPr>
      </p:pic>
    </p:spTree>
    <p:extLst>
      <p:ext uri="{BB962C8B-B14F-4D97-AF65-F5344CB8AC3E}">
        <p14:creationId xmlns:p14="http://schemas.microsoft.com/office/powerpoint/2010/main" val="41881122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Arthur Becomes President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2600" dirty="0" smtClean="0"/>
              <a:t>Despite </a:t>
            </a:r>
            <a:r>
              <a:rPr lang="en-US" sz="2600" dirty="0"/>
              <a:t>being considered a partisan politician, Arthur was actually reform-minded. </a:t>
            </a:r>
            <a:endParaRPr lang="en-US" sz="2600" dirty="0" smtClean="0"/>
          </a:p>
          <a:p>
            <a:pPr lvl="2"/>
            <a:r>
              <a:rPr lang="en-US" sz="2600" dirty="0" smtClean="0"/>
              <a:t>He </a:t>
            </a:r>
            <a:r>
              <a:rPr lang="en-US" sz="2600" dirty="0"/>
              <a:t>largely stood firm against his Stalwart buddies in their quest for the riches that come with power</a:t>
            </a:r>
          </a:p>
          <a:p>
            <a:pPr lvl="2"/>
            <a:r>
              <a:rPr lang="en-US" sz="2600" dirty="0"/>
              <a:t>The Pendleton Act was the height of political reform. </a:t>
            </a:r>
            <a:endParaRPr lang="en-US" sz="2600" dirty="0" smtClean="0"/>
          </a:p>
          <a:p>
            <a:pPr lvl="2"/>
            <a:r>
              <a:rPr lang="en-US" sz="2600" dirty="0" smtClean="0"/>
              <a:t>It </a:t>
            </a:r>
            <a:r>
              <a:rPr lang="en-US" sz="2600" dirty="0"/>
              <a:t>was </a:t>
            </a:r>
            <a:r>
              <a:rPr lang="en-US" sz="2600" dirty="0" smtClean="0"/>
              <a:t>civil </a:t>
            </a:r>
            <a:r>
              <a:rPr lang="en-US" sz="2600" dirty="0"/>
              <a:t>service </a:t>
            </a:r>
            <a:r>
              <a:rPr lang="en-US" sz="2600" dirty="0" smtClean="0"/>
              <a:t>reform </a:t>
            </a:r>
          </a:p>
          <a:p>
            <a:pPr lvl="3"/>
            <a:r>
              <a:rPr lang="en-US" sz="2600" dirty="0" smtClean="0"/>
              <a:t>required </a:t>
            </a:r>
            <a:r>
              <a:rPr lang="en-US" sz="2600" dirty="0"/>
              <a:t>merit to get jobs, not simply knowing someone in a high position.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1887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Service Commission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dirty="0"/>
              <a:t>The Civil Service Commission awarded jobs based on performance rather than on how much "pull" a person had </a:t>
            </a:r>
            <a:endParaRPr lang="en-US" dirty="0" smtClean="0"/>
          </a:p>
          <a:p>
            <a:pPr lvl="2"/>
            <a:r>
              <a:rPr lang="en-US" dirty="0" smtClean="0"/>
              <a:t>The </a:t>
            </a:r>
            <a:r>
              <a:rPr lang="en-US" dirty="0"/>
              <a:t>Pendleton Act first affected only 10% of federal jobs, but it </a:t>
            </a:r>
            <a:r>
              <a:rPr lang="en-US" dirty="0" smtClean="0"/>
              <a:t>(</a:t>
            </a:r>
          </a:p>
          <a:p>
            <a:pPr lvl="3"/>
            <a:r>
              <a:rPr lang="en-US" sz="2000" dirty="0" smtClean="0"/>
              <a:t>stopped </a:t>
            </a:r>
            <a:r>
              <a:rPr lang="en-US" sz="2000" dirty="0"/>
              <a:t>the worst offenses of giving jobs to buddies </a:t>
            </a:r>
          </a:p>
          <a:p>
            <a:pPr lvl="3"/>
            <a:r>
              <a:rPr lang="en-US" sz="2000" dirty="0" smtClean="0"/>
              <a:t>it </a:t>
            </a:r>
            <a:r>
              <a:rPr lang="en-US" sz="2000" dirty="0"/>
              <a:t>set the tone for civil service reform in the future.</a:t>
            </a:r>
          </a:p>
          <a:p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81200"/>
            <a:ext cx="3924656" cy="3916809"/>
          </a:xfrm>
        </p:spPr>
      </p:pic>
    </p:spTree>
    <p:extLst>
      <p:ext uri="{BB962C8B-B14F-4D97-AF65-F5344CB8AC3E}">
        <p14:creationId xmlns:p14="http://schemas.microsoft.com/office/powerpoint/2010/main" val="15833956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Blaine-Cleveland Mudslingers 1884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200" dirty="0" smtClean="0"/>
              <a:t>The </a:t>
            </a:r>
            <a:r>
              <a:rPr lang="en-US" sz="2200" dirty="0"/>
              <a:t>Republicans nominated James G. Blaine for president in the 1884 election.</a:t>
            </a:r>
          </a:p>
          <a:p>
            <a:pPr lvl="2"/>
            <a:r>
              <a:rPr lang="en-US" sz="2200" dirty="0"/>
              <a:t>Reform-minded Republicans didn't like this choice and went over to the Democrats. </a:t>
            </a:r>
            <a:endParaRPr lang="en-US" sz="2200" dirty="0" smtClean="0"/>
          </a:p>
          <a:p>
            <a:pPr lvl="2"/>
            <a:r>
              <a:rPr lang="en-US" sz="2200" dirty="0" smtClean="0"/>
              <a:t>They </a:t>
            </a:r>
            <a:r>
              <a:rPr lang="en-US" sz="2200" dirty="0"/>
              <a:t>were called "</a:t>
            </a:r>
            <a:r>
              <a:rPr lang="en-US" sz="2200" dirty="0" err="1"/>
              <a:t>Mugwumps</a:t>
            </a:r>
            <a:r>
              <a:rPr lang="en-US" sz="2200" dirty="0"/>
              <a:t>", supposedly with "their mug on one side and their </a:t>
            </a:r>
            <a:r>
              <a:rPr lang="en-US" sz="2200" dirty="0" err="1"/>
              <a:t>wump</a:t>
            </a:r>
            <a:r>
              <a:rPr lang="en-US" sz="2200" dirty="0"/>
              <a:t> on the other".</a:t>
            </a:r>
          </a:p>
          <a:p>
            <a:pPr lvl="1"/>
            <a:r>
              <a:rPr lang="en-US" sz="2200" dirty="0"/>
              <a:t>The Democrats nominated Grover Cleveland as their candidate.</a:t>
            </a:r>
          </a:p>
          <a:p>
            <a:pPr lvl="2"/>
            <a:r>
              <a:rPr lang="en-US" sz="2200" dirty="0"/>
              <a:t>The mudslinging reached the worst level up until that point during the campaign. </a:t>
            </a:r>
            <a:endParaRPr lang="en-US" sz="2200" dirty="0" smtClean="0"/>
          </a:p>
          <a:p>
            <a:pPr lvl="2"/>
            <a:r>
              <a:rPr lang="en-US" sz="2200" dirty="0" smtClean="0"/>
              <a:t>A </a:t>
            </a:r>
            <a:r>
              <a:rPr lang="en-US" sz="2200" dirty="0"/>
              <a:t>popular topic was Cleveland's affair and the child it had produced some 8 years earlier.</a:t>
            </a:r>
          </a:p>
          <a:p>
            <a:pPr lvl="1"/>
            <a:r>
              <a:rPr lang="en-US" sz="2200" dirty="0"/>
              <a:t>Despite the </a:t>
            </a:r>
            <a:r>
              <a:rPr lang="en-US" sz="2200" dirty="0" smtClean="0"/>
              <a:t>drama </a:t>
            </a:r>
            <a:r>
              <a:rPr lang="en-US" sz="2200" dirty="0"/>
              <a:t>Cleveland </a:t>
            </a:r>
            <a:r>
              <a:rPr lang="en-US" sz="2200" dirty="0" smtClean="0"/>
              <a:t>won </a:t>
            </a:r>
            <a:r>
              <a:rPr lang="en-US" sz="2200" dirty="0"/>
              <a:t>the election.</a:t>
            </a:r>
          </a:p>
        </p:txBody>
      </p:sp>
    </p:spTree>
    <p:extLst>
      <p:ext uri="{BB962C8B-B14F-4D97-AF65-F5344CB8AC3E}">
        <p14:creationId xmlns:p14="http://schemas.microsoft.com/office/powerpoint/2010/main" val="3594343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Grover Takes 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Grover </a:t>
            </a:r>
            <a:r>
              <a:rPr lang="en-US" dirty="0"/>
              <a:t>Cleveland was a Democratic president during a string of Republicans in the White House. </a:t>
            </a:r>
            <a:endParaRPr lang="en-US" dirty="0" smtClean="0"/>
          </a:p>
          <a:p>
            <a:pPr lvl="1"/>
            <a:r>
              <a:rPr lang="en-US" dirty="0" smtClean="0"/>
              <a:t>He </a:t>
            </a:r>
            <a:r>
              <a:rPr lang="en-US" dirty="0"/>
              <a:t>had a </a:t>
            </a:r>
            <a:r>
              <a:rPr lang="en-US" i="1" dirty="0"/>
              <a:t>laissez-faire</a:t>
            </a:r>
            <a:r>
              <a:rPr lang="en-US" dirty="0"/>
              <a:t> capitalism mindset, which made business folks very happy.</a:t>
            </a:r>
            <a:endParaRPr lang="en-US" sz="2800" dirty="0"/>
          </a:p>
          <a:p>
            <a:pPr lvl="1"/>
            <a:r>
              <a:rPr lang="en-US" dirty="0"/>
              <a:t>He helped bridge the North-South gap by naming two former Confederates to his cabinet.</a:t>
            </a:r>
            <a:endParaRPr lang="en-US" sz="2800" dirty="0"/>
          </a:p>
          <a:p>
            <a:pPr lvl="1"/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838200"/>
            <a:ext cx="3367087" cy="5409062"/>
          </a:xfrm>
        </p:spPr>
      </p:pic>
    </p:spTree>
    <p:extLst>
      <p:ext uri="{BB962C8B-B14F-4D97-AF65-F5344CB8AC3E}">
        <p14:creationId xmlns:p14="http://schemas.microsoft.com/office/powerpoint/2010/main" val="4263093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Cleveland Battles for a Lower Tariff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200" dirty="0" smtClean="0"/>
              <a:t>Cleveland </a:t>
            </a:r>
            <a:r>
              <a:rPr lang="en-US" sz="2200" dirty="0"/>
              <a:t>had an unusual problem—a budget surplus. </a:t>
            </a:r>
            <a:endParaRPr lang="en-US" sz="2200" dirty="0" smtClean="0"/>
          </a:p>
          <a:p>
            <a:pPr lvl="1"/>
            <a:r>
              <a:rPr lang="en-US" sz="2200" dirty="0" smtClean="0"/>
              <a:t>He </a:t>
            </a:r>
            <a:r>
              <a:rPr lang="en-US" sz="2200" dirty="0"/>
              <a:t>couldn't justify the government profiting off of the people by taking in more than the government needed.</a:t>
            </a:r>
          </a:p>
          <a:p>
            <a:pPr lvl="1"/>
            <a:r>
              <a:rPr lang="en-US" sz="2200" dirty="0"/>
              <a:t>There were two ways to get rid of the surplus: </a:t>
            </a:r>
            <a:endParaRPr lang="en-US" sz="2200" dirty="0" smtClean="0"/>
          </a:p>
          <a:p>
            <a:pPr lvl="2"/>
            <a:r>
              <a:rPr lang="en-US" sz="2200" dirty="0" smtClean="0"/>
              <a:t>(</a:t>
            </a:r>
            <a:r>
              <a:rPr lang="en-US" sz="2200" dirty="0"/>
              <a:t>1) increase the spending by inventing things to spend it on, or </a:t>
            </a:r>
            <a:endParaRPr lang="en-US" sz="2200" dirty="0" smtClean="0"/>
          </a:p>
          <a:p>
            <a:pPr lvl="2"/>
            <a:r>
              <a:rPr lang="en-US" sz="2200" dirty="0" smtClean="0"/>
              <a:t>(</a:t>
            </a:r>
            <a:r>
              <a:rPr lang="en-US" sz="2200" dirty="0"/>
              <a:t>2) taking in less by cutting taxes. Cleveland chose the second option.</a:t>
            </a:r>
          </a:p>
          <a:p>
            <a:pPr lvl="1"/>
            <a:r>
              <a:rPr lang="en-US" sz="2200" dirty="0"/>
              <a:t>The extra surplus money largely came in from the tariff. </a:t>
            </a:r>
            <a:endParaRPr lang="en-US" sz="2200" dirty="0" smtClean="0"/>
          </a:p>
          <a:p>
            <a:pPr lvl="1"/>
            <a:r>
              <a:rPr lang="en-US" sz="2200" dirty="0" smtClean="0"/>
              <a:t>Many </a:t>
            </a:r>
            <a:r>
              <a:rPr lang="en-US" sz="2200" dirty="0"/>
              <a:t>people wanted it lowered. </a:t>
            </a:r>
            <a:endParaRPr lang="en-US" sz="2200" dirty="0" smtClean="0"/>
          </a:p>
          <a:p>
            <a:pPr lvl="1"/>
            <a:r>
              <a:rPr lang="en-US" sz="2200" dirty="0" smtClean="0"/>
              <a:t>Businesses</a:t>
            </a:r>
            <a:r>
              <a:rPr lang="en-US" sz="2200" dirty="0"/>
              <a:t>, which benefit from inflated foreign prices that a tariff provides, wanted to keep it high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809060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Congress Splits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sz="2800" dirty="0"/>
              <a:t>Pres. Cleveland asked Congress to reduce the tariff. </a:t>
            </a:r>
            <a:endParaRPr lang="en-US" sz="2800" dirty="0" smtClean="0"/>
          </a:p>
          <a:p>
            <a:pPr lvl="3"/>
            <a:r>
              <a:rPr lang="en-US" sz="2800" dirty="0" smtClean="0"/>
              <a:t>The </a:t>
            </a:r>
            <a:r>
              <a:rPr lang="en-US" sz="2800" dirty="0"/>
              <a:t>issue became a divisive one with Democrats favoring the lower tariff and Republicans favoring a higher one. </a:t>
            </a:r>
            <a:endParaRPr lang="en-US" sz="2800" dirty="0" smtClean="0"/>
          </a:p>
          <a:p>
            <a:pPr lvl="3"/>
            <a:r>
              <a:rPr lang="en-US" sz="2800" dirty="0" smtClean="0"/>
              <a:t>Republicans </a:t>
            </a:r>
            <a:r>
              <a:rPr lang="en-US" sz="2800" dirty="0"/>
              <a:t>began building their "war chest" of money for the next presidential campaign.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8917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1888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US" dirty="0"/>
              <a:t>The tariff issue came to a full head of steam in the election of 1888.</a:t>
            </a:r>
            <a:endParaRPr lang="en-US" sz="2800" dirty="0"/>
          </a:p>
          <a:p>
            <a:pPr lvl="2"/>
            <a:r>
              <a:rPr lang="en-US" dirty="0"/>
              <a:t>Cleveland was up for re-election by the Democrats, Benjamin Harrison was up as the Republican.</a:t>
            </a:r>
            <a:endParaRPr lang="en-US" sz="2400" dirty="0"/>
          </a:p>
          <a:p>
            <a:pPr lvl="2"/>
            <a:r>
              <a:rPr lang="en-US" dirty="0"/>
              <a:t>Harrison won in a very close race in 1888. </a:t>
            </a:r>
            <a:endParaRPr lang="en-US" dirty="0" smtClean="0"/>
          </a:p>
          <a:p>
            <a:pPr lvl="2"/>
            <a:r>
              <a:rPr lang="en-US" dirty="0" smtClean="0"/>
              <a:t>Cleveland </a:t>
            </a:r>
            <a:r>
              <a:rPr lang="en-US" dirty="0"/>
              <a:t>became the first president voted out of office since Martin Van Buren.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541587"/>
            <a:ext cx="3810000" cy="2981325"/>
          </a:xfrm>
        </p:spPr>
      </p:pic>
    </p:spTree>
    <p:extLst>
      <p:ext uri="{BB962C8B-B14F-4D97-AF65-F5344CB8AC3E}">
        <p14:creationId xmlns:p14="http://schemas.microsoft.com/office/powerpoint/2010/main" val="42673962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Billion Dollar Congress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200" dirty="0" smtClean="0"/>
              <a:t>After </a:t>
            </a:r>
            <a:r>
              <a:rPr lang="en-US" sz="2200" dirty="0"/>
              <a:t>being out of the White House for 4 years, the Republicans were eager to assert their power in Congress.</a:t>
            </a:r>
          </a:p>
          <a:p>
            <a:pPr lvl="1"/>
            <a:r>
              <a:rPr lang="en-US" sz="2200" dirty="0"/>
              <a:t>The Republicans found their leader in Speaker of the House Thomas "Czar" Reed. </a:t>
            </a:r>
            <a:endParaRPr lang="en-US" sz="2200" dirty="0" smtClean="0"/>
          </a:p>
          <a:p>
            <a:pPr lvl="1"/>
            <a:r>
              <a:rPr lang="en-US" sz="2200" dirty="0" smtClean="0"/>
              <a:t>Reed </a:t>
            </a:r>
            <a:r>
              <a:rPr lang="en-US" sz="2200" dirty="0"/>
              <a:t>was a tall man, super debater, and had an acid-sarcastic tongue that cut at opponents. </a:t>
            </a:r>
            <a:endParaRPr lang="en-US" sz="2200" dirty="0" smtClean="0"/>
          </a:p>
          <a:p>
            <a:pPr lvl="1"/>
            <a:r>
              <a:rPr lang="en-US" sz="2200" dirty="0" smtClean="0"/>
              <a:t>He</a:t>
            </a:r>
            <a:r>
              <a:rPr lang="en-US" sz="2200" dirty="0"/>
              <a:t> ran the House of Representatives like a dictator.</a:t>
            </a:r>
          </a:p>
          <a:p>
            <a:pPr lvl="2"/>
            <a:r>
              <a:rPr lang="en-US" sz="2200" dirty="0"/>
              <a:t>Democrats planned to fight back by not answering to roll call and thus not achieving a quorum (minimum number necessary for a meeting).</a:t>
            </a:r>
          </a:p>
          <a:p>
            <a:pPr lvl="2"/>
            <a:r>
              <a:rPr lang="en-US" sz="2200" dirty="0"/>
              <a:t>Czar Reed solved the quorum battle by counting Democrats as present if they were there but hadn't answered the roll call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87886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Era of Good Stealings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Corruption </a:t>
            </a:r>
            <a:r>
              <a:rPr lang="en-US" dirty="0"/>
              <a:t>became all too common in the post-Civil War years.</a:t>
            </a:r>
          </a:p>
          <a:p>
            <a:pPr lvl="2"/>
            <a:r>
              <a:rPr lang="en-US" sz="2400" dirty="0"/>
              <a:t>The corruption often came via the railroads, meddling with stock prices, and through corrupt judges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28800"/>
            <a:ext cx="4015740" cy="4190337"/>
          </a:xfrm>
        </p:spPr>
      </p:pic>
    </p:spTree>
    <p:extLst>
      <p:ext uri="{BB962C8B-B14F-4D97-AF65-F5344CB8AC3E}">
        <p14:creationId xmlns:p14="http://schemas.microsoft.com/office/powerpoint/2010/main" val="25884688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Excess Spending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200" dirty="0"/>
              <a:t>With his quorum met, Czar Reed got down to business and had many bills passed…</a:t>
            </a:r>
          </a:p>
          <a:p>
            <a:pPr lvl="2"/>
            <a:r>
              <a:rPr lang="en-US" sz="2200" dirty="0"/>
              <a:t>The first "Billion Dollar Congress" where the U.S. government doled out that much money for the first time.</a:t>
            </a:r>
          </a:p>
          <a:p>
            <a:pPr lvl="2"/>
            <a:r>
              <a:rPr lang="en-US" sz="2200" dirty="0"/>
              <a:t>Pensions were liberally given to veterans.</a:t>
            </a:r>
          </a:p>
          <a:p>
            <a:pPr lvl="2"/>
            <a:r>
              <a:rPr lang="en-US" sz="2200" dirty="0"/>
              <a:t>More silver was purchased.</a:t>
            </a:r>
          </a:p>
          <a:p>
            <a:pPr lvl="2"/>
            <a:r>
              <a:rPr lang="en-US" sz="2200" dirty="0"/>
              <a:t>The McKinley Tariff (1890) hiked rates to roughly 48%, the highest peacetime rate ever.</a:t>
            </a:r>
          </a:p>
          <a:p>
            <a:pPr lvl="3"/>
            <a:r>
              <a:rPr lang="en-US" sz="2200" dirty="0"/>
              <a:t>The tariff was a double-edged sword: business folks loved the protection it gave, but farmers disliked the fact that manufactured goods were now more expensive.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1826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In </a:t>
            </a:r>
            <a:r>
              <a:rPr lang="en-US" dirty="0"/>
              <a:t>1892, a new political party emerged—the Populist Party (AKA the People's Party). </a:t>
            </a:r>
            <a:endParaRPr lang="en-US" dirty="0" smtClean="0"/>
          </a:p>
          <a:p>
            <a:pPr lvl="1"/>
            <a:r>
              <a:rPr lang="en-US" dirty="0" smtClean="0"/>
              <a:t>It </a:t>
            </a:r>
            <a:r>
              <a:rPr lang="en-US" dirty="0"/>
              <a:t>was made up of unhappy farmers and sprung out of the Farmers' Alliance</a:t>
            </a:r>
            <a:r>
              <a:rPr lang="en-US" dirty="0" smtClean="0"/>
              <a:t>.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828800"/>
            <a:ext cx="4562111" cy="2782888"/>
          </a:xfrm>
        </p:spPr>
      </p:pic>
    </p:spTree>
    <p:extLst>
      <p:ext uri="{BB962C8B-B14F-4D97-AF65-F5344CB8AC3E}">
        <p14:creationId xmlns:p14="http://schemas.microsoft.com/office/powerpoint/2010/main" val="32075620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Their Demands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2"/>
            <a:r>
              <a:rPr lang="en-US" sz="2200" dirty="0" smtClean="0"/>
              <a:t>Inflation </a:t>
            </a:r>
            <a:r>
              <a:rPr lang="en-US" sz="2200" dirty="0"/>
              <a:t>through "cheap money" policies of printing paper money and coining silver. </a:t>
            </a:r>
          </a:p>
          <a:p>
            <a:pPr lvl="2"/>
            <a:r>
              <a:rPr lang="en-US" sz="2200" dirty="0"/>
              <a:t>They felt inflation would make it easier to pay off their debts. </a:t>
            </a:r>
            <a:r>
              <a:rPr lang="en-US" sz="2200" i="1" dirty="0"/>
              <a:t>This was their top priority.</a:t>
            </a:r>
          </a:p>
          <a:p>
            <a:pPr lvl="2"/>
            <a:r>
              <a:rPr lang="en-US" sz="2200" dirty="0"/>
              <a:t>Other desires were: </a:t>
            </a:r>
            <a:endParaRPr lang="en-US" sz="2200" dirty="0" smtClean="0"/>
          </a:p>
          <a:p>
            <a:pPr lvl="3"/>
            <a:r>
              <a:rPr lang="en-US" sz="2200" dirty="0" smtClean="0"/>
              <a:t>a</a:t>
            </a:r>
            <a:r>
              <a:rPr lang="en-US" sz="2200" dirty="0"/>
              <a:t> graduated income tax (a person pays more with a higher salary</a:t>
            </a:r>
            <a:r>
              <a:rPr lang="en-US" sz="2200" dirty="0" smtClean="0"/>
              <a:t>) </a:t>
            </a:r>
          </a:p>
          <a:p>
            <a:pPr lvl="3"/>
            <a:r>
              <a:rPr lang="en-US" sz="2200" dirty="0" smtClean="0"/>
              <a:t>government </a:t>
            </a:r>
            <a:r>
              <a:rPr lang="en-US" sz="2200" dirty="0"/>
              <a:t>regulation of railroads, the telegraph, and </a:t>
            </a:r>
            <a:r>
              <a:rPr lang="en-US" sz="2200" dirty="0" smtClean="0"/>
              <a:t>telephone</a:t>
            </a:r>
          </a:p>
          <a:p>
            <a:pPr lvl="3"/>
            <a:r>
              <a:rPr lang="en-US" sz="2200" dirty="0" smtClean="0"/>
              <a:t>direct </a:t>
            </a:r>
            <a:r>
              <a:rPr lang="en-US" sz="2200" dirty="0"/>
              <a:t>elections of U.S. senators by the </a:t>
            </a:r>
            <a:r>
              <a:rPr lang="en-US" sz="2200" dirty="0" smtClean="0"/>
              <a:t>people</a:t>
            </a:r>
          </a:p>
          <a:p>
            <a:pPr lvl="3"/>
            <a:r>
              <a:rPr lang="en-US" sz="2200" dirty="0"/>
              <a:t> initiative and referendum (so people can propose and pass laws themselves</a:t>
            </a:r>
            <a:r>
              <a:rPr lang="en-US" sz="2200" dirty="0" smtClean="0"/>
              <a:t>)</a:t>
            </a:r>
          </a:p>
          <a:p>
            <a:pPr lvl="3"/>
            <a:r>
              <a:rPr lang="en-US" sz="2200" dirty="0" smtClean="0"/>
              <a:t> </a:t>
            </a:r>
            <a:r>
              <a:rPr lang="en-US" sz="2200" dirty="0"/>
              <a:t>a shorter working day; and immigration restrictions.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4552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Populist Party Wins Seats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200" dirty="0"/>
              <a:t>The Populist Party did surprisingly well in the election. </a:t>
            </a:r>
            <a:endParaRPr lang="en-US" sz="2200" dirty="0" smtClean="0"/>
          </a:p>
          <a:p>
            <a:pPr lvl="1"/>
            <a:r>
              <a:rPr lang="en-US" sz="2200" dirty="0" smtClean="0"/>
              <a:t>They </a:t>
            </a:r>
            <a:r>
              <a:rPr lang="en-US" sz="2200" dirty="0"/>
              <a:t>got 22 electoral votes by winning four western states.</a:t>
            </a:r>
          </a:p>
          <a:p>
            <a:pPr lvl="1"/>
            <a:r>
              <a:rPr lang="en-US" sz="2200" dirty="0"/>
              <a:t>The </a:t>
            </a:r>
            <a:r>
              <a:rPr lang="en-US" sz="2200" dirty="0" smtClean="0"/>
              <a:t>South was </a:t>
            </a:r>
            <a:r>
              <a:rPr lang="en-US" sz="2200" dirty="0"/>
              <a:t>reluctant to vote for the Populists due to race reasons. </a:t>
            </a:r>
            <a:endParaRPr lang="en-US" sz="2200" dirty="0" smtClean="0"/>
          </a:p>
          <a:p>
            <a:pPr lvl="1"/>
            <a:r>
              <a:rPr lang="en-US" sz="2200" dirty="0" smtClean="0"/>
              <a:t>The </a:t>
            </a:r>
            <a:r>
              <a:rPr lang="en-US" sz="2200" dirty="0"/>
              <a:t>Populists had reached out to Southern blacks so Southern whites turned away. </a:t>
            </a:r>
            <a:endParaRPr lang="en-US" sz="2200" dirty="0" smtClean="0"/>
          </a:p>
          <a:p>
            <a:pPr lvl="1"/>
            <a:r>
              <a:rPr lang="en-US" sz="2200" dirty="0" smtClean="0"/>
              <a:t>After </a:t>
            </a:r>
            <a:r>
              <a:rPr lang="en-US" sz="2200" dirty="0"/>
              <a:t>the election, Southern whites tightened the screws on blacks.</a:t>
            </a:r>
          </a:p>
          <a:p>
            <a:pPr lvl="2"/>
            <a:r>
              <a:rPr lang="en-US" sz="2200" dirty="0"/>
              <a:t>Literacy tests and poll taxes were used more than ever to prevent blacks from voting.</a:t>
            </a:r>
          </a:p>
          <a:p>
            <a:pPr lvl="2"/>
            <a:r>
              <a:rPr lang="en-US" sz="2200" dirty="0"/>
              <a:t>"Grandfather clauses" were employed to allow anyone to vote whose grandfather could (thus only whites were grandfathered in).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5106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Cleveland and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200" dirty="0" smtClean="0"/>
              <a:t>"</a:t>
            </a:r>
            <a:r>
              <a:rPr lang="en-US" sz="2200" dirty="0"/>
              <a:t>Old Grover" Cleveland won the election and became president again (after 4 years off).</a:t>
            </a:r>
          </a:p>
          <a:p>
            <a:pPr lvl="1"/>
            <a:r>
              <a:rPr lang="en-US" sz="2200" dirty="0"/>
              <a:t>However, the Depression of 1893 soon began. </a:t>
            </a:r>
            <a:endParaRPr lang="en-US" sz="2200" dirty="0" smtClean="0"/>
          </a:p>
          <a:p>
            <a:pPr lvl="1"/>
            <a:r>
              <a:rPr lang="en-US" sz="2200" dirty="0" smtClean="0"/>
              <a:t>It </a:t>
            </a:r>
            <a:r>
              <a:rPr lang="en-US" sz="2200" dirty="0"/>
              <a:t>was the first recession or depression during the industrial age. </a:t>
            </a:r>
            <a:endParaRPr lang="en-US" sz="2200" dirty="0" smtClean="0"/>
          </a:p>
          <a:p>
            <a:pPr lvl="1"/>
            <a:r>
              <a:rPr lang="en-US" sz="2200" dirty="0" smtClean="0"/>
              <a:t>This </a:t>
            </a:r>
            <a:r>
              <a:rPr lang="en-US" sz="2200" dirty="0"/>
              <a:t>completed the almost predictable, every-20-year cycle of panics during the 1800s (panics occurred during 1819, 1837, 1857, 1873, and 1893).</a:t>
            </a:r>
          </a:p>
          <a:p>
            <a:pPr lvl="2"/>
            <a:r>
              <a:rPr lang="en-US" sz="2200" dirty="0"/>
              <a:t>Nearly 8,000 U.S. businesses went out of business in 6 months. </a:t>
            </a:r>
            <a:endParaRPr lang="en-US" sz="2200" dirty="0" smtClean="0"/>
          </a:p>
          <a:p>
            <a:pPr lvl="2"/>
            <a:r>
              <a:rPr lang="en-US" sz="2200" dirty="0" smtClean="0"/>
              <a:t>Railroads </a:t>
            </a:r>
            <a:r>
              <a:rPr lang="en-US" sz="2200" dirty="0"/>
              <a:t>went under too and soup kitchens popped up to feed wandering hoboes.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6101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Money Problems…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Autofit/>
          </a:bodyPr>
          <a:lstStyle/>
          <a:p>
            <a:pPr lvl="2"/>
            <a:r>
              <a:rPr lang="en-US" sz="2200" dirty="0" smtClean="0"/>
              <a:t>Cleveland </a:t>
            </a:r>
            <a:r>
              <a:rPr lang="en-US" sz="2200" dirty="0"/>
              <a:t>now had a budget deficit, whereas he'd enjoyed a surplus before.</a:t>
            </a:r>
          </a:p>
          <a:p>
            <a:pPr lvl="2"/>
            <a:r>
              <a:rPr lang="en-US" sz="2200" dirty="0"/>
              <a:t>The nation's gold supply was getting dangerously low.</a:t>
            </a:r>
          </a:p>
          <a:p>
            <a:pPr lvl="3"/>
            <a:r>
              <a:rPr lang="en-US" sz="2200" dirty="0"/>
              <a:t>The Sherman Silver Purchase Act (1890) had created a cycle: the government had to buy silver and print paper money to pay for it, the people could then turn in the paper money for gold, which they did.</a:t>
            </a:r>
          </a:p>
          <a:p>
            <a:pPr lvl="3"/>
            <a:r>
              <a:rPr lang="en-US" sz="2200" dirty="0"/>
              <a:t>The nation's gold supply once dipped below $100 million, the safe minimum.</a:t>
            </a:r>
          </a:p>
          <a:p>
            <a:pPr lvl="4"/>
            <a:r>
              <a:rPr lang="en-US" sz="2200" dirty="0"/>
              <a:t>Meanwhile, Cleveland had a malignant tumor removed from his mouth. </a:t>
            </a:r>
            <a:endParaRPr lang="en-US" sz="2200" dirty="0" smtClean="0"/>
          </a:p>
          <a:p>
            <a:pPr lvl="4"/>
            <a:r>
              <a:rPr lang="en-US" sz="2200" dirty="0" smtClean="0"/>
              <a:t>If </a:t>
            </a:r>
            <a:r>
              <a:rPr lang="en-US" sz="2200" dirty="0"/>
              <a:t>he'd died, Vice President Adlai Stevenson would've taken over. </a:t>
            </a:r>
            <a:endParaRPr lang="en-US" sz="2200" dirty="0" smtClean="0"/>
          </a:p>
          <a:p>
            <a:pPr lvl="4"/>
            <a:r>
              <a:rPr lang="en-US" sz="2200" dirty="0" smtClean="0"/>
              <a:t>Stevenson </a:t>
            </a:r>
            <a:r>
              <a:rPr lang="en-US" sz="2200" dirty="0"/>
              <a:t>was a "soft money" advocate and the gold problem would've likely worsened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541871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Congress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7200" y="1524000"/>
            <a:ext cx="9220200" cy="5334000"/>
          </a:xfrm>
        </p:spPr>
        <p:txBody>
          <a:bodyPr>
            <a:normAutofit fontScale="92500" lnSpcReduction="10000"/>
          </a:bodyPr>
          <a:lstStyle/>
          <a:p>
            <a:pPr lvl="3"/>
            <a:r>
              <a:rPr lang="en-US" sz="2600" dirty="0"/>
              <a:t>Congress debated repealing the Sherman Silver Purchase Act.</a:t>
            </a:r>
          </a:p>
          <a:p>
            <a:pPr lvl="4"/>
            <a:r>
              <a:rPr lang="en-US" sz="2600" dirty="0"/>
              <a:t>A young 30-year old named </a:t>
            </a:r>
            <a:r>
              <a:rPr lang="en-US" sz="2600" dirty="0" smtClean="0"/>
              <a:t>William Jennings </a:t>
            </a:r>
            <a:r>
              <a:rPr lang="en-US" sz="2600" dirty="0"/>
              <a:t>Bryan became the foremost spokesman for silver and "cheap money."</a:t>
            </a:r>
          </a:p>
          <a:p>
            <a:pPr lvl="4"/>
            <a:r>
              <a:rPr lang="en-US" sz="2600" dirty="0"/>
              <a:t>Despite the arguing, the Sherman Act was repealed.</a:t>
            </a:r>
          </a:p>
          <a:p>
            <a:pPr lvl="3"/>
            <a:r>
              <a:rPr lang="en-US" sz="2600" dirty="0"/>
              <a:t>The exchange of paper money-for-gold continued still. This time the gold reserves fell to only </a:t>
            </a:r>
            <a:r>
              <a:rPr lang="en-US" sz="2600" dirty="0" smtClean="0"/>
              <a:t>$41 </a:t>
            </a:r>
            <a:r>
              <a:rPr lang="en-US" sz="2600" dirty="0"/>
              <a:t>million.</a:t>
            </a:r>
          </a:p>
          <a:p>
            <a:pPr lvl="4"/>
            <a:r>
              <a:rPr lang="en-US" sz="2600" dirty="0"/>
              <a:t>Finally, Cleveland turned to J.P. Morgan. Morgan and his banker-friends agreed to lend the U.S. government $65 million in gold (of course the bankers made $7 million in profit).</a:t>
            </a:r>
          </a:p>
          <a:p>
            <a:pPr lvl="4"/>
            <a:r>
              <a:rPr lang="en-US" sz="2600" dirty="0"/>
              <a:t>This deal restored confidence and largely stemmed the problem.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329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Cleveland Breeds a Backlash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66922" cy="4876800"/>
          </a:xfrm>
        </p:spPr>
        <p:txBody>
          <a:bodyPr>
            <a:noAutofit/>
          </a:bodyPr>
          <a:lstStyle/>
          <a:p>
            <a:pPr lvl="1"/>
            <a:r>
              <a:rPr lang="en-US" sz="2200" dirty="0" smtClean="0"/>
              <a:t>Grover </a:t>
            </a:r>
            <a:r>
              <a:rPr lang="en-US" sz="2200" dirty="0"/>
              <a:t>Cleveland, who'd been seen as a "common-man's president", looked sneaky in his dealings in gold and with J.P. Morgan.</a:t>
            </a:r>
          </a:p>
          <a:p>
            <a:pPr lvl="1"/>
            <a:r>
              <a:rPr lang="en-US" sz="2200" dirty="0"/>
              <a:t>Cleveland was embarrassed again by the Wilson-Gorman Tariff.</a:t>
            </a:r>
          </a:p>
          <a:p>
            <a:pPr lvl="2"/>
            <a:r>
              <a:rPr lang="en-US" sz="2200" dirty="0"/>
              <a:t>Democrats had promised lower tariffs. </a:t>
            </a:r>
            <a:endParaRPr lang="en-US" sz="2200" dirty="0" smtClean="0"/>
          </a:p>
          <a:p>
            <a:pPr lvl="2"/>
            <a:r>
              <a:rPr lang="en-US" sz="2200" dirty="0" smtClean="0"/>
              <a:t>The </a:t>
            </a:r>
            <a:r>
              <a:rPr lang="en-US" sz="2200" dirty="0"/>
              <a:t>Wilson-Gorman barely changed the McKinley Tariff at all. </a:t>
            </a:r>
            <a:endParaRPr lang="en-US" sz="2200" dirty="0" smtClean="0"/>
          </a:p>
          <a:p>
            <a:pPr lvl="2"/>
            <a:r>
              <a:rPr lang="en-US" sz="2200" dirty="0" smtClean="0"/>
              <a:t>Worse</a:t>
            </a:r>
            <a:r>
              <a:rPr lang="en-US" sz="2200" dirty="0"/>
              <a:t>, the Wilson-Gorman law allowed for a 2% income tax on income over $4,000. </a:t>
            </a:r>
            <a:endParaRPr lang="en-US" sz="2200" dirty="0" smtClean="0"/>
          </a:p>
          <a:p>
            <a:pPr lvl="2"/>
            <a:r>
              <a:rPr lang="en-US" sz="2200" dirty="0" smtClean="0"/>
              <a:t>The </a:t>
            </a:r>
            <a:r>
              <a:rPr lang="en-US" sz="2200" dirty="0"/>
              <a:t>Supreme Court struck this down, but it looked like Cleveland </a:t>
            </a:r>
            <a:r>
              <a:rPr lang="en-US" sz="2200" dirty="0" smtClean="0"/>
              <a:t>and </a:t>
            </a:r>
            <a:r>
              <a:rPr lang="en-US" sz="2200" dirty="0"/>
              <a:t>the government was giving in to the rich "fat-cats."</a:t>
            </a:r>
          </a:p>
          <a:p>
            <a:pPr lvl="1"/>
            <a:r>
              <a:rPr lang="en-US" sz="2200" dirty="0"/>
              <a:t>The Republicans began to benefit from Cleveland's recent actions.</a:t>
            </a:r>
          </a:p>
        </p:txBody>
      </p:sp>
    </p:spTree>
    <p:extLst>
      <p:ext uri="{BB962C8B-B14F-4D97-AF65-F5344CB8AC3E}">
        <p14:creationId xmlns:p14="http://schemas.microsoft.com/office/powerpoint/2010/main" val="893367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Boss Tweed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200" dirty="0"/>
              <a:t>In New York City, Boss Tweed ran Tammany Hall, a local political district. </a:t>
            </a:r>
            <a:endParaRPr lang="en-US" sz="2200" dirty="0" smtClean="0"/>
          </a:p>
          <a:p>
            <a:pPr lvl="1"/>
            <a:r>
              <a:rPr lang="en-US" sz="2200" dirty="0" smtClean="0"/>
              <a:t>Boss </a:t>
            </a:r>
            <a:r>
              <a:rPr lang="en-US" sz="2200" dirty="0"/>
              <a:t>Tweed used bribes, graft, and rigged elections to mooch money and ensure continual power for himself and his buddies.</a:t>
            </a:r>
          </a:p>
          <a:p>
            <a:pPr lvl="2"/>
            <a:r>
              <a:rPr lang="en-US" sz="2200" dirty="0"/>
              <a:t>Thomas Nast was a cartoonist who relentlessly attacked Tweed's corruption. </a:t>
            </a:r>
            <a:endParaRPr lang="en-US" sz="2200" dirty="0" smtClean="0"/>
          </a:p>
          <a:p>
            <a:pPr lvl="2"/>
            <a:r>
              <a:rPr lang="en-US" sz="2200" dirty="0" smtClean="0"/>
              <a:t>Tweed </a:t>
            </a:r>
            <a:r>
              <a:rPr lang="en-US" sz="2200" dirty="0"/>
              <a:t>despised Nast because, although many people in Tweed's district couldn't </a:t>
            </a:r>
            <a:r>
              <a:rPr lang="en-US" sz="2200" i="1" dirty="0"/>
              <a:t>read</a:t>
            </a:r>
            <a:r>
              <a:rPr lang="en-US" sz="2200" dirty="0"/>
              <a:t> about the corruption, they could understand those "them damn pictures."</a:t>
            </a:r>
          </a:p>
          <a:p>
            <a:pPr lvl="2"/>
            <a:r>
              <a:rPr lang="en-US" sz="2200" dirty="0"/>
              <a:t>Nast's cartoon's brought down Tweed. </a:t>
            </a:r>
            <a:endParaRPr lang="en-US" sz="2200" dirty="0" smtClean="0"/>
          </a:p>
          <a:p>
            <a:pPr lvl="2"/>
            <a:r>
              <a:rPr lang="en-US" sz="2200" dirty="0" smtClean="0"/>
              <a:t>Samuel </a:t>
            </a:r>
            <a:r>
              <a:rPr lang="en-US" sz="2200" dirty="0"/>
              <a:t>J. Tilden gained fame in prosecuting Tweed. </a:t>
            </a:r>
            <a:endParaRPr lang="en-US" sz="2200" dirty="0" smtClean="0"/>
          </a:p>
          <a:p>
            <a:pPr lvl="2"/>
            <a:r>
              <a:rPr lang="en-US" sz="2200" dirty="0" smtClean="0"/>
              <a:t>Tweed </a:t>
            </a:r>
            <a:r>
              <a:rPr lang="en-US" sz="2200" dirty="0"/>
              <a:t>eventually died in jail.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949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Carnival of Corruption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President </a:t>
            </a:r>
            <a:r>
              <a:rPr lang="en-US" dirty="0"/>
              <a:t>Grant was an honest man but there was much corruption underneath his administration. </a:t>
            </a:r>
            <a:endParaRPr lang="en-US" dirty="0" smtClean="0"/>
          </a:p>
          <a:p>
            <a:pPr lvl="1"/>
            <a:r>
              <a:rPr lang="en-US" dirty="0" smtClean="0"/>
              <a:t>He </a:t>
            </a:r>
            <a:r>
              <a:rPr lang="en-US" dirty="0"/>
              <a:t>either wasn't aware of it or failed to properly deal with it.</a:t>
            </a:r>
            <a:endParaRPr lang="en-US" sz="2800" dirty="0"/>
          </a:p>
          <a:p>
            <a:pPr lvl="2"/>
            <a:r>
              <a:rPr lang="en-US" dirty="0"/>
              <a:t>Many in the Dent family, his in-laws, obtained government "jobs" for themselves.</a:t>
            </a:r>
            <a:endParaRPr lang="en-US" sz="2400" dirty="0"/>
          </a:p>
          <a:p>
            <a:pPr lvl="1"/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88" y="1673225"/>
            <a:ext cx="3038424" cy="4718050"/>
          </a:xfrm>
        </p:spPr>
      </p:pic>
    </p:spTree>
    <p:extLst>
      <p:ext uri="{BB962C8B-B14F-4D97-AF65-F5344CB8AC3E}">
        <p14:creationId xmlns:p14="http://schemas.microsoft.com/office/powerpoint/2010/main" val="1582904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Mobilier Scandal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One of the worst situations was the </a:t>
            </a:r>
            <a:r>
              <a:rPr lang="en-US" sz="2400" dirty="0" err="1"/>
              <a:t>Crédit</a:t>
            </a:r>
            <a:r>
              <a:rPr lang="en-US" sz="2400" dirty="0"/>
              <a:t> Mobilier scandal</a:t>
            </a:r>
          </a:p>
          <a:p>
            <a:pPr lvl="2"/>
            <a:r>
              <a:rPr lang="en-US" sz="2400" dirty="0"/>
              <a:t>The company was constructing the trans-continental railroad and effectively sub-hired itself to get paid double.</a:t>
            </a:r>
          </a:p>
          <a:p>
            <a:pPr lvl="2"/>
            <a:r>
              <a:rPr lang="en-US" sz="2400" dirty="0"/>
              <a:t>They also gave stock to Congressmen in order to avoid getting busted.</a:t>
            </a:r>
          </a:p>
          <a:p>
            <a:pPr lvl="2"/>
            <a:r>
              <a:rPr lang="en-US" sz="2400" dirty="0"/>
              <a:t>A newspaper finally exposed the scandal, two Congressmen went down, and the Vice President of the U.S. had even taken payments. </a:t>
            </a:r>
            <a:endParaRPr lang="en-US" sz="2400" dirty="0" smtClean="0"/>
          </a:p>
          <a:p>
            <a:pPr lvl="2"/>
            <a:r>
              <a:rPr lang="en-US" sz="2400" dirty="0" smtClean="0"/>
              <a:t>Though </a:t>
            </a:r>
            <a:r>
              <a:rPr lang="en-US" sz="2400" dirty="0"/>
              <a:t>uninvolved, Grant's name was scarred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6722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Whiskey 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US" dirty="0"/>
              <a:t>The so-called "Whiskey Ring" also looked bad for Grant. </a:t>
            </a:r>
            <a:endParaRPr lang="en-US" dirty="0" smtClean="0"/>
          </a:p>
          <a:p>
            <a:pPr lvl="1"/>
            <a:r>
              <a:rPr lang="en-US" dirty="0" smtClean="0"/>
              <a:t>Folks</a:t>
            </a:r>
            <a:r>
              <a:rPr lang="en-US" dirty="0"/>
              <a:t> stole whiskey tax money from the government. </a:t>
            </a:r>
            <a:endParaRPr lang="en-US" dirty="0" smtClean="0"/>
          </a:p>
          <a:p>
            <a:pPr lvl="1"/>
            <a:r>
              <a:rPr lang="en-US" dirty="0" smtClean="0"/>
              <a:t>Grant's </a:t>
            </a:r>
            <a:r>
              <a:rPr lang="en-US" dirty="0"/>
              <a:t>own secretary was involved and, despite him saying "Let no guilty man escape," </a:t>
            </a:r>
            <a:endParaRPr lang="en-US" dirty="0" smtClean="0"/>
          </a:p>
          <a:p>
            <a:pPr lvl="1"/>
            <a:r>
              <a:rPr lang="en-US" dirty="0" smtClean="0"/>
              <a:t>Grant </a:t>
            </a:r>
            <a:r>
              <a:rPr lang="en-US" dirty="0"/>
              <a:t>helped let the thief off the hook.</a:t>
            </a:r>
            <a:endParaRPr lang="en-US" sz="2800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57400"/>
            <a:ext cx="3905250" cy="3484096"/>
          </a:xfrm>
        </p:spPr>
      </p:pic>
    </p:spTree>
    <p:extLst>
      <p:ext uri="{BB962C8B-B14F-4D97-AF65-F5344CB8AC3E}">
        <p14:creationId xmlns:p14="http://schemas.microsoft.com/office/powerpoint/2010/main" val="2446711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Belknap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82880" lvl="1"/>
            <a:r>
              <a:rPr lang="en-US" dirty="0"/>
              <a:t>Lastly, the Secretary of War William Belknap was caught swindling $24,000 by selling trinkets to the Indians.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964" y="914400"/>
            <a:ext cx="3853436" cy="5257800"/>
          </a:xfrm>
        </p:spPr>
      </p:pic>
    </p:spTree>
    <p:extLst>
      <p:ext uri="{BB962C8B-B14F-4D97-AF65-F5344CB8AC3E}">
        <p14:creationId xmlns:p14="http://schemas.microsoft.com/office/powerpoint/2010/main" val="15749177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9727</TotalTime>
  <Words>1401</Words>
  <Application>Microsoft Office PowerPoint</Application>
  <PresentationFormat>On-screen Show (4:3)</PresentationFormat>
  <Paragraphs>261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Clarity</vt:lpstr>
      <vt:lpstr>Chapter 23:  Political Paralysis in the Gilded Age, 1869-1896</vt:lpstr>
      <vt:lpstr>President Grant</vt:lpstr>
      <vt:lpstr>Bloody Shirt Elect Grant</vt:lpstr>
      <vt:lpstr>The Era of Good Stealings</vt:lpstr>
      <vt:lpstr>Boss Tweed</vt:lpstr>
      <vt:lpstr>Carnival of Corruption</vt:lpstr>
      <vt:lpstr>Credit Mobilier Scandal</vt:lpstr>
      <vt:lpstr>Whiskey Ring</vt:lpstr>
      <vt:lpstr>Belknap</vt:lpstr>
      <vt:lpstr>The Liberal Republican Revolt of 1872</vt:lpstr>
      <vt:lpstr>Effects of Liberal Republicans</vt:lpstr>
      <vt:lpstr>Depression, Deflation, and Inflation</vt:lpstr>
      <vt:lpstr>Impact on African Americans</vt:lpstr>
      <vt:lpstr>Debtors Hit Hard</vt:lpstr>
      <vt:lpstr>Grant’s Response</vt:lpstr>
      <vt:lpstr>The Gilded Age</vt:lpstr>
      <vt:lpstr>Politics in the Gilded Age</vt:lpstr>
      <vt:lpstr>Split in Republicans</vt:lpstr>
      <vt:lpstr>The 1876 Election</vt:lpstr>
      <vt:lpstr>Democratic Nomination</vt:lpstr>
      <vt:lpstr>The Hayes-Tilden Standoff</vt:lpstr>
      <vt:lpstr>Compromise of 1877</vt:lpstr>
      <vt:lpstr>A Deal is Made in 1877</vt:lpstr>
      <vt:lpstr>The End of Reconstruction</vt:lpstr>
      <vt:lpstr>Birth of Jim Crow Laws</vt:lpstr>
      <vt:lpstr>Segregation of Races</vt:lpstr>
      <vt:lpstr>Labor Conflicts</vt:lpstr>
      <vt:lpstr>Ethnic Conflicts</vt:lpstr>
      <vt:lpstr>Chinese Exclusion Act, 1882</vt:lpstr>
      <vt:lpstr>Election of 1880</vt:lpstr>
      <vt:lpstr>Garfield Was Assassinated</vt:lpstr>
      <vt:lpstr>Arthur Becomes President</vt:lpstr>
      <vt:lpstr>Civil Service Commission</vt:lpstr>
      <vt:lpstr>The Blaine-Cleveland Mudslingers 1884</vt:lpstr>
      <vt:lpstr>Grover Takes Over</vt:lpstr>
      <vt:lpstr>Cleveland Battles for a Lower Tariff</vt:lpstr>
      <vt:lpstr>Congress Splits</vt:lpstr>
      <vt:lpstr>Election of 1888</vt:lpstr>
      <vt:lpstr>The Billion Dollar Congress</vt:lpstr>
      <vt:lpstr>Excess Spending</vt:lpstr>
      <vt:lpstr>Discontent</vt:lpstr>
      <vt:lpstr>Their Demands</vt:lpstr>
      <vt:lpstr>Populist Party Wins Seats</vt:lpstr>
      <vt:lpstr>Cleveland and Depression</vt:lpstr>
      <vt:lpstr>Other Money Problems…</vt:lpstr>
      <vt:lpstr>What Should Congress Do?</vt:lpstr>
      <vt:lpstr>Cleveland Breeds a Backlash</vt:lpstr>
    </vt:vector>
  </TitlesOfParts>
  <Company>DeForest Area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23:  Political Paralysis in the Gilded Age, 1869-1896</dc:title>
  <dc:creator>ckollasch</dc:creator>
  <cp:lastModifiedBy>Windows User</cp:lastModifiedBy>
  <cp:revision>11</cp:revision>
  <cp:lastPrinted>2013-01-09T21:26:13Z</cp:lastPrinted>
  <dcterms:created xsi:type="dcterms:W3CDTF">2013-01-03T22:09:44Z</dcterms:created>
  <dcterms:modified xsi:type="dcterms:W3CDTF">2018-01-30T11:42:14Z</dcterms:modified>
</cp:coreProperties>
</file>