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69" autoAdjust="0"/>
  </p:normalViewPr>
  <p:slideViewPr>
    <p:cSldViewPr>
      <p:cViewPr varScale="1">
        <p:scale>
          <a:sx n="64" d="100"/>
          <a:sy n="64" d="100"/>
        </p:scale>
        <p:origin x="924" y="72"/>
      </p:cViewPr>
      <p:guideLst>
        <p:guide orient="horz" pos="2160"/>
        <p:guide pos="2880"/>
      </p:guideLst>
    </p:cSldViewPr>
  </p:slideViewPr>
  <p:outlineViewPr>
    <p:cViewPr>
      <p:scale>
        <a:sx n="33" d="100"/>
        <a:sy n="33" d="100"/>
      </p:scale>
      <p:origin x="54" y="4620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8051204-EAC6-4141-8A34-94E883B642A1}" type="datetimeFigureOut">
              <a:rPr lang="en-US" smtClean="0"/>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D25C4-EB98-4E4F-9116-DF0CD9CF3B74}"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051204-EAC6-4141-8A34-94E883B642A1}" type="datetimeFigureOut">
              <a:rPr lang="en-US" smtClean="0"/>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D25C4-EB98-4E4F-9116-DF0CD9CF3B7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051204-EAC6-4141-8A34-94E883B642A1}" type="datetimeFigureOut">
              <a:rPr lang="en-US" smtClean="0"/>
              <a:t>3/4/2017</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516D25C4-EB98-4E4F-9116-DF0CD9CF3B7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051204-EAC6-4141-8A34-94E883B642A1}" type="datetimeFigureOut">
              <a:rPr lang="en-US" smtClean="0"/>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D25C4-EB98-4E4F-9116-DF0CD9CF3B7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8051204-EAC6-4141-8A34-94E883B642A1}" type="datetimeFigureOut">
              <a:rPr lang="en-US" smtClean="0"/>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D25C4-EB98-4E4F-9116-DF0CD9CF3B7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051204-EAC6-4141-8A34-94E883B642A1}" type="datetimeFigureOut">
              <a:rPr lang="en-US" smtClean="0"/>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6D25C4-EB98-4E4F-9116-DF0CD9CF3B7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8051204-EAC6-4141-8A34-94E883B642A1}" type="datetimeFigureOut">
              <a:rPr lang="en-US" smtClean="0"/>
              <a:t>3/4/2017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6D25C4-EB98-4E4F-9116-DF0CD9CF3B7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8051204-EAC6-4141-8A34-94E883B642A1}" type="datetimeFigureOut">
              <a:rPr lang="en-US" smtClean="0"/>
              <a:t>3/4/2017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6D25C4-EB98-4E4F-9116-DF0CD9CF3B7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051204-EAC6-4141-8A34-94E883B642A1}" type="datetimeFigureOut">
              <a:rPr lang="en-US" smtClean="0"/>
              <a:t>3/4/2017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6D25C4-EB98-4E4F-9116-DF0CD9CF3B7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8051204-EAC6-4141-8A34-94E883B642A1}" type="datetimeFigureOut">
              <a:rPr lang="en-US" smtClean="0"/>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6D25C4-EB98-4E4F-9116-DF0CD9CF3B74}"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8051204-EAC6-4141-8A34-94E883B642A1}" type="datetimeFigureOut">
              <a:rPr lang="en-US" smtClean="0"/>
              <a:t>3/4/2017</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516D25C4-EB98-4E4F-9116-DF0CD9CF3B7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8051204-EAC6-4141-8A34-94E883B642A1}" type="datetimeFigureOut">
              <a:rPr lang="en-US" smtClean="0"/>
              <a:t>3/4/2017</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16D25C4-EB98-4E4F-9116-DF0CD9CF3B7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30:  The War to End all Wars, 1917-1918</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96818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Acts</a:t>
            </a:r>
            <a:endParaRPr lang="en-US" dirty="0"/>
          </a:p>
        </p:txBody>
      </p:sp>
      <p:sp>
        <p:nvSpPr>
          <p:cNvPr id="3" name="Content Placeholder 2"/>
          <p:cNvSpPr>
            <a:spLocks noGrp="1"/>
          </p:cNvSpPr>
          <p:nvPr>
            <p:ph idx="1"/>
          </p:nvPr>
        </p:nvSpPr>
        <p:spPr/>
        <p:txBody>
          <a:bodyPr/>
          <a:lstStyle/>
          <a:p>
            <a:pPr lvl="3"/>
            <a:r>
              <a:rPr lang="en-US" sz="2800" dirty="0"/>
              <a:t>Both the Espionage and Sedition Acts pushed the boundaries of the First Amendment, and likely flat-out broke them.</a:t>
            </a:r>
          </a:p>
          <a:p>
            <a:pPr lvl="3"/>
            <a:r>
              <a:rPr lang="en-US" sz="2800" dirty="0"/>
              <a:t>Notably, these two laws were very similar to the Alien and Sedition Acts of the 1790's, under President Adams'.</a:t>
            </a:r>
          </a:p>
          <a:p>
            <a:pPr lvl="3"/>
            <a:r>
              <a:rPr lang="en-US" sz="2800" dirty="0"/>
              <a:t>After the war, presidential pardons were given to many of those jailed under these laws. Eugene Debs was pardoned by President Warren G. Harding in 1921.</a:t>
            </a:r>
          </a:p>
          <a:p>
            <a:endParaRPr lang="en-US" dirty="0"/>
          </a:p>
        </p:txBody>
      </p:sp>
    </p:spTree>
    <p:extLst>
      <p:ext uri="{BB962C8B-B14F-4D97-AF65-F5344CB8AC3E}">
        <p14:creationId xmlns:p14="http://schemas.microsoft.com/office/powerpoint/2010/main" val="1068849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Factories Go to War</a:t>
            </a:r>
            <a:endParaRPr lang="en-US" dirty="0"/>
          </a:p>
        </p:txBody>
      </p:sp>
      <p:sp>
        <p:nvSpPr>
          <p:cNvPr id="3" name="Content Placeholder 2"/>
          <p:cNvSpPr>
            <a:spLocks noGrp="1"/>
          </p:cNvSpPr>
          <p:nvPr>
            <p:ph idx="1"/>
          </p:nvPr>
        </p:nvSpPr>
        <p:spPr/>
        <p:txBody>
          <a:bodyPr>
            <a:normAutofit fontScale="92500"/>
          </a:bodyPr>
          <a:lstStyle/>
          <a:p>
            <a:pPr lvl="1"/>
            <a:r>
              <a:rPr lang="en-US" dirty="0" smtClean="0"/>
              <a:t>The </a:t>
            </a:r>
            <a:r>
              <a:rPr lang="en-US" dirty="0"/>
              <a:t>U.S. entered the war very unprepared. Wilson had taken a few steps early on, including (1) forming a Council of National Defense to study economic mobilization, (2) increasing shipbuilding, and (3) increasing the size of the army (although the U.S. still ranked 15th in the world in size).</a:t>
            </a:r>
            <a:endParaRPr lang="en-US" sz="3600" dirty="0"/>
          </a:p>
          <a:p>
            <a:pPr lvl="1"/>
            <a:r>
              <a:rPr lang="en-US" dirty="0"/>
              <a:t>The first major problem was mobilizing industry. There was much ignorance everywhere and reluctance by states-rights advocates who didn't want the federal government ramming things down their throats</a:t>
            </a:r>
            <a:r>
              <a:rPr lang="en-US" dirty="0" smtClean="0"/>
              <a:t>.</a:t>
            </a:r>
            <a:endParaRPr lang="en-US" sz="3600" dirty="0"/>
          </a:p>
        </p:txBody>
      </p:sp>
    </p:spTree>
    <p:extLst>
      <p:ext uri="{BB962C8B-B14F-4D97-AF65-F5344CB8AC3E}">
        <p14:creationId xmlns:p14="http://schemas.microsoft.com/office/powerpoint/2010/main" val="3059167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Workers in Wartime</a:t>
            </a:r>
            <a:endParaRPr lang="en-US" dirty="0"/>
          </a:p>
        </p:txBody>
      </p:sp>
      <p:sp>
        <p:nvSpPr>
          <p:cNvPr id="3" name="Content Placeholder 2"/>
          <p:cNvSpPr>
            <a:spLocks noGrp="1"/>
          </p:cNvSpPr>
          <p:nvPr>
            <p:ph idx="1"/>
          </p:nvPr>
        </p:nvSpPr>
        <p:spPr/>
        <p:txBody>
          <a:bodyPr>
            <a:normAutofit/>
          </a:bodyPr>
          <a:lstStyle/>
          <a:p>
            <a:pPr lvl="1"/>
            <a:r>
              <a:rPr lang="en-US" dirty="0" smtClean="0"/>
              <a:t>Americans </a:t>
            </a:r>
            <a:r>
              <a:rPr lang="en-US" dirty="0"/>
              <a:t>went to work in large measure, motivated by the governments "work or fight" policy.</a:t>
            </a:r>
            <a:endParaRPr lang="en-US" sz="3600" dirty="0"/>
          </a:p>
          <a:p>
            <a:pPr lvl="1"/>
            <a:r>
              <a:rPr lang="en-US" dirty="0"/>
              <a:t>Former Pres. Taft headed the National War Labor Board to settle any worker disputes and thus keep folks on the job.</a:t>
            </a:r>
            <a:endParaRPr lang="en-US" sz="3600" dirty="0"/>
          </a:p>
          <a:p>
            <a:pPr lvl="2"/>
            <a:r>
              <a:rPr lang="en-US" dirty="0"/>
              <a:t>Businesses were encouraged to keep wages high and hours long.</a:t>
            </a:r>
            <a:endParaRPr lang="en-US" sz="3200" dirty="0"/>
          </a:p>
          <a:p>
            <a:pPr lvl="2"/>
            <a:r>
              <a:rPr lang="en-US" dirty="0"/>
              <a:t>The government did </a:t>
            </a:r>
            <a:r>
              <a:rPr lang="en-US" i="1" dirty="0"/>
              <a:t>not</a:t>
            </a:r>
            <a:r>
              <a:rPr lang="en-US" dirty="0"/>
              <a:t> agree to workers' top desire—a government guarantee to organize labor unions</a:t>
            </a:r>
            <a:r>
              <a:rPr lang="en-US" dirty="0" smtClean="0"/>
              <a:t>.</a:t>
            </a:r>
            <a:endParaRPr lang="en-US" sz="3200" dirty="0"/>
          </a:p>
        </p:txBody>
      </p:sp>
    </p:spTree>
    <p:extLst>
      <p:ext uri="{BB962C8B-B14F-4D97-AF65-F5344CB8AC3E}">
        <p14:creationId xmlns:p14="http://schemas.microsoft.com/office/powerpoint/2010/main" val="1840137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AFL Supports the War</a:t>
            </a:r>
            <a:endParaRPr lang="en-US" dirty="0"/>
          </a:p>
        </p:txBody>
      </p:sp>
      <p:sp>
        <p:nvSpPr>
          <p:cNvPr id="3" name="Content Placeholder 2"/>
          <p:cNvSpPr>
            <a:spLocks noGrp="1"/>
          </p:cNvSpPr>
          <p:nvPr>
            <p:ph idx="1"/>
          </p:nvPr>
        </p:nvSpPr>
        <p:spPr/>
        <p:txBody>
          <a:bodyPr>
            <a:normAutofit/>
          </a:bodyPr>
          <a:lstStyle/>
          <a:p>
            <a:pPr lvl="1"/>
            <a:r>
              <a:rPr lang="en-US" dirty="0"/>
              <a:t>Samuel Gompers, head of the American Federation of Labor (AF of L), loyally supported the war.</a:t>
            </a:r>
            <a:endParaRPr lang="en-US" sz="3600" dirty="0"/>
          </a:p>
          <a:p>
            <a:pPr lvl="2"/>
            <a:r>
              <a:rPr lang="en-US" dirty="0"/>
              <a:t>Some smaller unions, including the I.W.W., did not support the war. The "I Won't Work" union engaged in some sabotage in complaint of poor working conditions.</a:t>
            </a:r>
            <a:endParaRPr lang="en-US" sz="3200" dirty="0"/>
          </a:p>
          <a:p>
            <a:pPr lvl="2"/>
            <a:r>
              <a:rPr lang="en-US" dirty="0"/>
              <a:t>The AF of L, however, benefited from its work and loyalty. By war's end, membership had more than doubled to over 3 million and wages in certain industries had increased by 20%.</a:t>
            </a:r>
            <a:endParaRPr lang="en-US" sz="3200" dirty="0"/>
          </a:p>
          <a:p>
            <a:endParaRPr lang="en-US" dirty="0"/>
          </a:p>
        </p:txBody>
      </p:sp>
    </p:spTree>
    <p:extLst>
      <p:ext uri="{BB962C8B-B14F-4D97-AF65-F5344CB8AC3E}">
        <p14:creationId xmlns:p14="http://schemas.microsoft.com/office/powerpoint/2010/main" val="3906615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Remain</a:t>
            </a:r>
            <a:endParaRPr lang="en-US" dirty="0"/>
          </a:p>
        </p:txBody>
      </p:sp>
      <p:sp>
        <p:nvSpPr>
          <p:cNvPr id="3" name="Content Placeholder 2"/>
          <p:cNvSpPr>
            <a:spLocks noGrp="1"/>
          </p:cNvSpPr>
          <p:nvPr>
            <p:ph idx="1"/>
          </p:nvPr>
        </p:nvSpPr>
        <p:spPr/>
        <p:txBody>
          <a:bodyPr>
            <a:normAutofit fontScale="92500" lnSpcReduction="10000"/>
          </a:bodyPr>
          <a:lstStyle/>
          <a:p>
            <a:pPr lvl="1"/>
            <a:r>
              <a:rPr lang="en-US" dirty="0"/>
              <a:t>Problems still remained.</a:t>
            </a:r>
            <a:endParaRPr lang="en-US" sz="3600" dirty="0"/>
          </a:p>
          <a:p>
            <a:pPr lvl="2"/>
            <a:r>
              <a:rPr lang="en-US" dirty="0"/>
              <a:t>Wartime inflation threatened to negate the wage increases.</a:t>
            </a:r>
            <a:endParaRPr lang="en-US" sz="3200" dirty="0"/>
          </a:p>
          <a:p>
            <a:pPr lvl="2"/>
            <a:r>
              <a:rPr lang="en-US" dirty="0"/>
              <a:t>Strikes ran rampant—there were some 6,000 strikes, often violent.</a:t>
            </a:r>
            <a:endParaRPr lang="en-US" sz="3200" dirty="0"/>
          </a:p>
          <a:p>
            <a:pPr lvl="3"/>
            <a:r>
              <a:rPr lang="en-US" dirty="0"/>
              <a:t>For example in 1919, over 250,000 steel workers struck (America's largest strike). Steel officials would not bargain. Instead, 30,000 African-American workers were brought in to keep the mills going. Violence followed, a dozen workers were killed, and the strike failed.</a:t>
            </a:r>
            <a:endParaRPr lang="en-US" sz="2800" dirty="0"/>
          </a:p>
          <a:p>
            <a:pPr lvl="1"/>
            <a:r>
              <a:rPr lang="en-US" dirty="0"/>
              <a:t>African-Americans began moved north during the war by the tens of thousands seeking jobs. Appearing in formerly all-white neighborhoods, tension and sometimes violence resulted. Chicago and St. Louis are good examples.</a:t>
            </a:r>
            <a:endParaRPr lang="en-US" sz="3600" dirty="0"/>
          </a:p>
          <a:p>
            <a:endParaRPr lang="en-US" dirty="0"/>
          </a:p>
        </p:txBody>
      </p:sp>
    </p:spTree>
    <p:extLst>
      <p:ext uri="{BB962C8B-B14F-4D97-AF65-F5344CB8AC3E}">
        <p14:creationId xmlns:p14="http://schemas.microsoft.com/office/powerpoint/2010/main" val="4097117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Suffering Till Suffrage</a:t>
            </a:r>
            <a:endParaRPr lang="en-US" dirty="0"/>
          </a:p>
        </p:txBody>
      </p:sp>
      <p:sp>
        <p:nvSpPr>
          <p:cNvPr id="3" name="Content Placeholder 2"/>
          <p:cNvSpPr>
            <a:spLocks noGrp="1"/>
          </p:cNvSpPr>
          <p:nvPr>
            <p:ph idx="1"/>
          </p:nvPr>
        </p:nvSpPr>
        <p:spPr/>
        <p:txBody>
          <a:bodyPr>
            <a:normAutofit fontScale="92500"/>
          </a:bodyPr>
          <a:lstStyle/>
          <a:p>
            <a:pPr lvl="1"/>
            <a:r>
              <a:rPr lang="en-US" dirty="0" smtClean="0"/>
              <a:t>While </a:t>
            </a:r>
            <a:r>
              <a:rPr lang="en-US" dirty="0"/>
              <a:t>the men were at war, many women took jobs.</a:t>
            </a:r>
            <a:endParaRPr lang="en-US" sz="3600" dirty="0"/>
          </a:p>
          <a:p>
            <a:pPr lvl="1"/>
            <a:r>
              <a:rPr lang="en-US" dirty="0"/>
              <a:t>Women working created a split in the women's movement—those against and for the war.</a:t>
            </a:r>
            <a:endParaRPr lang="en-US" sz="3600" dirty="0"/>
          </a:p>
          <a:p>
            <a:pPr lvl="2"/>
            <a:r>
              <a:rPr lang="en-US" dirty="0"/>
              <a:t>Against the war, the National Woman's party were pacifists. The party was led by a Quaker, Alice Paul. She organized marches and hunger strikes against Germany.</a:t>
            </a:r>
            <a:endParaRPr lang="en-US" sz="3200" dirty="0"/>
          </a:p>
          <a:p>
            <a:pPr lvl="2"/>
            <a:r>
              <a:rPr lang="en-US" dirty="0"/>
              <a:t>Most women supported the war. The National American Woman Suffrage Association backed Pres. Wilson's efforts. They argued that women must engage in the war effort in order to participate after the war. They gained Pres. Wilson's endorsement of women's suffrage</a:t>
            </a:r>
            <a:r>
              <a:rPr lang="en-US" dirty="0" smtClean="0"/>
              <a:t>.</a:t>
            </a:r>
            <a:endParaRPr lang="en-US" sz="3200" dirty="0"/>
          </a:p>
        </p:txBody>
      </p:sp>
    </p:spTree>
    <p:extLst>
      <p:ext uri="{BB962C8B-B14F-4D97-AF65-F5344CB8AC3E}">
        <p14:creationId xmlns:p14="http://schemas.microsoft.com/office/powerpoint/2010/main" val="3182058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19</a:t>
            </a:r>
            <a:r>
              <a:rPr lang="en-US" baseline="30000" dirty="0" smtClean="0"/>
              <a:t>th</a:t>
            </a:r>
            <a:r>
              <a:rPr lang="en-US" dirty="0" smtClean="0"/>
              <a:t> Amendment</a:t>
            </a:r>
            <a:endParaRPr lang="en-US" dirty="0"/>
          </a:p>
        </p:txBody>
      </p:sp>
      <p:sp>
        <p:nvSpPr>
          <p:cNvPr id="3" name="Content Placeholder 2"/>
          <p:cNvSpPr>
            <a:spLocks noGrp="1"/>
          </p:cNvSpPr>
          <p:nvPr>
            <p:ph idx="1"/>
          </p:nvPr>
        </p:nvSpPr>
        <p:spPr>
          <a:xfrm>
            <a:off x="457200" y="1775191"/>
            <a:ext cx="8229600" cy="5082809"/>
          </a:xfrm>
        </p:spPr>
        <p:txBody>
          <a:bodyPr>
            <a:normAutofit fontScale="92500" lnSpcReduction="20000"/>
          </a:bodyPr>
          <a:lstStyle/>
          <a:p>
            <a:pPr lvl="1"/>
            <a:r>
              <a:rPr lang="en-US" dirty="0"/>
              <a:t>Several states began granting women the right to vote including New York, Michigan, Oklahoma, and South Dakota. Several western states had already granted women's suffrage. The domino effect had begun.</a:t>
            </a:r>
            <a:endParaRPr lang="en-US" sz="3600" dirty="0"/>
          </a:p>
          <a:p>
            <a:pPr lvl="1"/>
            <a:r>
              <a:rPr lang="en-US" dirty="0"/>
              <a:t>In 1920, the Nineteenth Amendment was passed granting women the right to vote nationwide.</a:t>
            </a:r>
            <a:endParaRPr lang="en-US" sz="3600" dirty="0"/>
          </a:p>
          <a:p>
            <a:pPr lvl="1"/>
            <a:r>
              <a:rPr lang="en-US" dirty="0"/>
              <a:t>A Women's Bureau emerged after the war with the goal of protecting women's newfound rights in the workplace. However, most women left the jobs and returned to the homes after the war.</a:t>
            </a:r>
            <a:endParaRPr lang="en-US" sz="3600" dirty="0"/>
          </a:p>
          <a:p>
            <a:pPr lvl="2"/>
            <a:r>
              <a:rPr lang="en-US" dirty="0"/>
              <a:t>Congress also essentially endorsed the traditional role of women as homemakers by passing the Sheppard-Towner Maternity Act (1921). The law gave instruction on maternal and infant health care.</a:t>
            </a:r>
            <a:endParaRPr lang="en-US" sz="3200" dirty="0"/>
          </a:p>
          <a:p>
            <a:endParaRPr lang="en-US" dirty="0"/>
          </a:p>
        </p:txBody>
      </p:sp>
    </p:spTree>
    <p:extLst>
      <p:ext uri="{BB962C8B-B14F-4D97-AF65-F5344CB8AC3E}">
        <p14:creationId xmlns:p14="http://schemas.microsoft.com/office/powerpoint/2010/main" val="1216405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War Economy</a:t>
            </a:r>
            <a:endParaRPr lang="en-US" dirty="0"/>
          </a:p>
        </p:txBody>
      </p:sp>
      <p:sp>
        <p:nvSpPr>
          <p:cNvPr id="3" name="Content Placeholder 2"/>
          <p:cNvSpPr>
            <a:spLocks noGrp="1"/>
          </p:cNvSpPr>
          <p:nvPr>
            <p:ph idx="1"/>
          </p:nvPr>
        </p:nvSpPr>
        <p:spPr>
          <a:xfrm>
            <a:off x="457200" y="1524000"/>
            <a:ext cx="8229600" cy="5082809"/>
          </a:xfrm>
        </p:spPr>
        <p:txBody>
          <a:bodyPr>
            <a:normAutofit fontScale="92500" lnSpcReduction="20000"/>
          </a:bodyPr>
          <a:lstStyle/>
          <a:p>
            <a:pPr lvl="1"/>
            <a:r>
              <a:rPr lang="en-US" dirty="0" smtClean="0"/>
              <a:t>Mobilization </a:t>
            </a:r>
            <a:r>
              <a:rPr lang="en-US" dirty="0"/>
              <a:t>to a wartime economy would be fueled by emotion and patriotism rather than the rule of laws.</a:t>
            </a:r>
            <a:endParaRPr lang="en-US" sz="3600" dirty="0"/>
          </a:p>
          <a:p>
            <a:pPr lvl="1"/>
            <a:r>
              <a:rPr lang="en-US" dirty="0"/>
              <a:t>Since he'd successfully organized a voluntary food drive for Belgium, Herbert Hoover was chosen to head up the Food Administration.</a:t>
            </a:r>
            <a:endParaRPr lang="en-US" sz="3600" dirty="0"/>
          </a:p>
          <a:p>
            <a:pPr lvl="2"/>
            <a:r>
              <a:rPr lang="en-US" dirty="0"/>
              <a:t>Hoover relied on voluntary efforts, not mandates of law.</a:t>
            </a:r>
            <a:endParaRPr lang="en-US" sz="3200" dirty="0"/>
          </a:p>
          <a:p>
            <a:pPr lvl="2"/>
            <a:r>
              <a:rPr lang="en-US" dirty="0"/>
              <a:t>Slogans were very successful in drumming up support and food. Examples were "meatless Tuesdays" and "</a:t>
            </a:r>
            <a:r>
              <a:rPr lang="en-US" dirty="0" err="1"/>
              <a:t>wheatless</a:t>
            </a:r>
            <a:r>
              <a:rPr lang="en-US" dirty="0"/>
              <a:t> Wednesdays."</a:t>
            </a:r>
            <a:endParaRPr lang="en-US" sz="3200" dirty="0"/>
          </a:p>
          <a:p>
            <a:pPr lvl="2"/>
            <a:r>
              <a:rPr lang="en-US" dirty="0"/>
              <a:t>Most Americans planted "victory gardens" in their backyards to grow their own vegetables.</a:t>
            </a:r>
            <a:endParaRPr lang="en-US" sz="3200" dirty="0"/>
          </a:p>
          <a:p>
            <a:pPr lvl="2"/>
            <a:r>
              <a:rPr lang="en-US" dirty="0"/>
              <a:t>No grains were to be wasted on making alcohol. This also helped propel the prohibition movement. In 1919, one year after the war ended, the Eighteenth Amendment was passed prohibiting alcoholic drinks</a:t>
            </a:r>
            <a:r>
              <a:rPr lang="en-US" dirty="0" smtClean="0"/>
              <a:t>.</a:t>
            </a:r>
            <a:endParaRPr lang="en-US" sz="3200" dirty="0"/>
          </a:p>
        </p:txBody>
      </p:sp>
    </p:spTree>
    <p:extLst>
      <p:ext uri="{BB962C8B-B14F-4D97-AF65-F5344CB8AC3E}">
        <p14:creationId xmlns:p14="http://schemas.microsoft.com/office/powerpoint/2010/main" val="2477352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Hoover Influences Others</a:t>
            </a:r>
            <a:endParaRPr lang="en-US" dirty="0"/>
          </a:p>
        </p:txBody>
      </p:sp>
      <p:sp>
        <p:nvSpPr>
          <p:cNvPr id="3" name="Content Placeholder 2"/>
          <p:cNvSpPr>
            <a:spLocks noGrp="1"/>
          </p:cNvSpPr>
          <p:nvPr>
            <p:ph idx="1"/>
          </p:nvPr>
        </p:nvSpPr>
        <p:spPr>
          <a:xfrm>
            <a:off x="457200" y="1775191"/>
            <a:ext cx="8229600" cy="4930409"/>
          </a:xfrm>
        </p:spPr>
        <p:txBody>
          <a:bodyPr>
            <a:normAutofit/>
          </a:bodyPr>
          <a:lstStyle/>
          <a:p>
            <a:pPr lvl="2"/>
            <a:r>
              <a:rPr lang="en-US" dirty="0" smtClean="0"/>
              <a:t>Hoover's </a:t>
            </a:r>
            <a:r>
              <a:rPr lang="en-US" dirty="0"/>
              <a:t>program and people's efforts were very successful. Food production increased by 25% and food exports to Europe tripled.</a:t>
            </a:r>
            <a:endParaRPr lang="en-US" sz="3200" dirty="0"/>
          </a:p>
          <a:p>
            <a:pPr lvl="2"/>
            <a:r>
              <a:rPr lang="en-US" dirty="0"/>
              <a:t>His program was mimicked by others.</a:t>
            </a:r>
            <a:endParaRPr lang="en-US" sz="3200" dirty="0"/>
          </a:p>
          <a:p>
            <a:pPr lvl="3"/>
            <a:r>
              <a:rPr lang="en-US" dirty="0"/>
              <a:t>The Fuel Administration encourages folks with "heatless Mondays", "lightless nights," and "gasless Sundays." "Daylight saving time" was also started to conserve fuel since there was one less dark hour to light up.</a:t>
            </a:r>
            <a:endParaRPr lang="en-US" sz="2800" dirty="0"/>
          </a:p>
          <a:p>
            <a:pPr lvl="3"/>
            <a:r>
              <a:rPr lang="en-US" dirty="0"/>
              <a:t>The Treasury Dept. sought money for the effort through Liberty Loan and Victory Loan drives. People were also encouraged to buy "war bonds."</a:t>
            </a:r>
            <a:endParaRPr lang="en-US" sz="2800" dirty="0"/>
          </a:p>
          <a:p>
            <a:pPr lvl="4"/>
            <a:r>
              <a:rPr lang="en-US" dirty="0"/>
              <a:t>The government collected $21 billion, 2/3 of America's war effort. The other 1/3 of the cost was paid via increased taxes.</a:t>
            </a:r>
            <a:endParaRPr lang="en-US" sz="2800" dirty="0"/>
          </a:p>
          <a:p>
            <a:endParaRPr lang="en-US" dirty="0"/>
          </a:p>
        </p:txBody>
      </p:sp>
    </p:spTree>
    <p:extLst>
      <p:ext uri="{BB962C8B-B14F-4D97-AF65-F5344CB8AC3E}">
        <p14:creationId xmlns:p14="http://schemas.microsoft.com/office/powerpoint/2010/main" val="2439614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a:t>
            </a:r>
            <a:endParaRPr lang="en-US" dirty="0"/>
          </a:p>
        </p:txBody>
      </p:sp>
      <p:sp>
        <p:nvSpPr>
          <p:cNvPr id="3" name="Content Placeholder 2"/>
          <p:cNvSpPr>
            <a:spLocks noGrp="1"/>
          </p:cNvSpPr>
          <p:nvPr>
            <p:ph idx="1"/>
          </p:nvPr>
        </p:nvSpPr>
        <p:spPr/>
        <p:txBody>
          <a:bodyPr/>
          <a:lstStyle/>
          <a:p>
            <a:pPr lvl="1"/>
            <a:r>
              <a:rPr lang="en-US" dirty="0"/>
              <a:t>The increased need for food was because the U.S. had to feed citizens at home, package food to ship to soldiers, </a:t>
            </a:r>
            <a:r>
              <a:rPr lang="en-US" i="1" dirty="0"/>
              <a:t>and</a:t>
            </a:r>
            <a:r>
              <a:rPr lang="en-US" dirty="0"/>
              <a:t> feed the allies in Europe</a:t>
            </a:r>
            <a:r>
              <a:rPr lang="en-US" dirty="0" smtClean="0"/>
              <a:t>.</a:t>
            </a:r>
          </a:p>
          <a:p>
            <a:pPr lvl="1"/>
            <a:r>
              <a:rPr lang="en-US" dirty="0" smtClean="0"/>
              <a:t>Although </a:t>
            </a:r>
            <a:r>
              <a:rPr lang="en-US" dirty="0"/>
              <a:t>voluntary efforts were the preference, the government did exert its power at times.</a:t>
            </a:r>
            <a:endParaRPr lang="en-US" sz="3600" dirty="0"/>
          </a:p>
          <a:p>
            <a:pPr lvl="2"/>
            <a:r>
              <a:rPr lang="en-US" dirty="0"/>
              <a:t>The government took over the railroads in 1917 when they got log-jammed.</a:t>
            </a:r>
            <a:endParaRPr lang="en-US" sz="3200" dirty="0"/>
          </a:p>
          <a:p>
            <a:pPr lvl="2"/>
            <a:r>
              <a:rPr lang="en-US" dirty="0"/>
              <a:t>And, they seized many ships for the war.</a:t>
            </a:r>
            <a:endParaRPr lang="en-US" sz="3200" dirty="0"/>
          </a:p>
          <a:p>
            <a:endParaRPr lang="en-US" dirty="0"/>
          </a:p>
        </p:txBody>
      </p:sp>
    </p:spTree>
    <p:extLst>
      <p:ext uri="{BB962C8B-B14F-4D97-AF65-F5344CB8AC3E}">
        <p14:creationId xmlns:p14="http://schemas.microsoft.com/office/powerpoint/2010/main" val="152135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Germany Starts the War</a:t>
            </a:r>
            <a:endParaRPr lang="en-US" dirty="0"/>
          </a:p>
        </p:txBody>
      </p:sp>
      <p:sp>
        <p:nvSpPr>
          <p:cNvPr id="3" name="Content Placeholder 2"/>
          <p:cNvSpPr>
            <a:spLocks noGrp="1"/>
          </p:cNvSpPr>
          <p:nvPr>
            <p:ph idx="1"/>
          </p:nvPr>
        </p:nvSpPr>
        <p:spPr/>
        <p:txBody>
          <a:bodyPr>
            <a:normAutofit fontScale="92500"/>
          </a:bodyPr>
          <a:lstStyle/>
          <a:p>
            <a:pPr lvl="1"/>
            <a:r>
              <a:rPr lang="en-US" dirty="0" smtClean="0"/>
              <a:t>By </a:t>
            </a:r>
            <a:r>
              <a:rPr lang="en-US" dirty="0"/>
              <a:t>January 22, 1917, Woodrow Wilson still wanted the U.S. to avoid war. He gave a speech and called for “peace without victory” (defeating Germany without embarrassing them).</a:t>
            </a:r>
            <a:endParaRPr lang="en-US" sz="3600" dirty="0"/>
          </a:p>
          <a:p>
            <a:pPr lvl="1"/>
            <a:r>
              <a:rPr lang="en-US" dirty="0"/>
              <a:t>Germany responded with an iron fist. They announced they would erase the Sussex pledge and turn to a policy of unrestricted submarine warfare. This meant any ship, warship or civilian, belligerent or peaceful, was fair game to German </a:t>
            </a:r>
            <a:r>
              <a:rPr lang="en-US" dirty="0" smtClean="0"/>
              <a:t>U-boats.</a:t>
            </a:r>
            <a:endParaRPr lang="en-US" sz="3600" dirty="0"/>
          </a:p>
          <a:p>
            <a:pPr lvl="2"/>
            <a:r>
              <a:rPr lang="en-US" dirty="0"/>
              <a:t>Woodrow Wilson sought to arm merchant ships. But, he was met with opposition by a group of Midwestern senators</a:t>
            </a:r>
            <a:r>
              <a:rPr lang="en-US" dirty="0" smtClean="0"/>
              <a:t>.</a:t>
            </a:r>
            <a:endParaRPr lang="en-US" sz="3200" dirty="0"/>
          </a:p>
        </p:txBody>
      </p:sp>
    </p:spTree>
    <p:extLst>
      <p:ext uri="{BB962C8B-B14F-4D97-AF65-F5344CB8AC3E}">
        <p14:creationId xmlns:p14="http://schemas.microsoft.com/office/powerpoint/2010/main" val="2454304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Doughboys</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smtClean="0"/>
              <a:t>Americans </a:t>
            </a:r>
            <a:r>
              <a:rPr lang="en-US" dirty="0"/>
              <a:t>had envisioned a somewhat secondary role in the war effort. By 1917, however, it became clear that the European Allies were out of men, money, and everything else. America would have to go "all in" to the war.</a:t>
            </a:r>
            <a:endParaRPr lang="en-US" sz="3600" dirty="0"/>
          </a:p>
          <a:p>
            <a:pPr lvl="1"/>
            <a:r>
              <a:rPr lang="en-US" dirty="0"/>
              <a:t>To gain the needed soldiers, a draft was started by the Selective Service Act (a draft hadn't been used since the Civil War).</a:t>
            </a:r>
            <a:endParaRPr lang="en-US" sz="3600" dirty="0"/>
          </a:p>
          <a:p>
            <a:pPr lvl="2"/>
            <a:r>
              <a:rPr lang="en-US" dirty="0"/>
              <a:t>All men, age 18 to 45, were required to register. A man couldn't purchase his exemption either, as in the Civil War.</a:t>
            </a:r>
            <a:endParaRPr lang="en-US" sz="3200" dirty="0"/>
          </a:p>
          <a:p>
            <a:pPr lvl="2"/>
            <a:r>
              <a:rPr lang="en-US" dirty="0"/>
              <a:t>Despite some fussing, the draft was relatively smooth and successful. The army swelled to 4,000,000 men.</a:t>
            </a:r>
            <a:endParaRPr lang="en-US" sz="3200" dirty="0"/>
          </a:p>
          <a:p>
            <a:pPr lvl="2"/>
            <a:r>
              <a:rPr lang="en-US" dirty="0"/>
              <a:t>Troops were supposed to get six months training, but usually they were just shuffled off to war</a:t>
            </a:r>
            <a:r>
              <a:rPr lang="en-US" dirty="0" smtClean="0"/>
              <a:t>.</a:t>
            </a:r>
            <a:endParaRPr lang="en-US" sz="3200" dirty="0"/>
          </a:p>
        </p:txBody>
      </p:sp>
    </p:spTree>
    <p:extLst>
      <p:ext uri="{BB962C8B-B14F-4D97-AF65-F5344CB8AC3E}">
        <p14:creationId xmlns:p14="http://schemas.microsoft.com/office/powerpoint/2010/main" val="1044950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Women and Blacks</a:t>
            </a:r>
            <a:endParaRPr lang="en-US" dirty="0"/>
          </a:p>
        </p:txBody>
      </p:sp>
      <p:sp>
        <p:nvSpPr>
          <p:cNvPr id="3" name="Content Placeholder 2"/>
          <p:cNvSpPr>
            <a:spLocks noGrp="1"/>
          </p:cNvSpPr>
          <p:nvPr>
            <p:ph idx="1"/>
          </p:nvPr>
        </p:nvSpPr>
        <p:spPr/>
        <p:txBody>
          <a:bodyPr/>
          <a:lstStyle/>
          <a:p>
            <a:pPr lvl="1"/>
            <a:r>
              <a:rPr lang="en-US" dirty="0"/>
              <a:t>Women served in the military for the first time.</a:t>
            </a:r>
            <a:endParaRPr lang="en-US" sz="3600" dirty="0"/>
          </a:p>
          <a:p>
            <a:pPr lvl="1"/>
            <a:r>
              <a:rPr lang="en-US" dirty="0"/>
              <a:t>Blacks also served, still in segregated units. Racial attitudes of the time still held that black soldiers shouldn't be trained for combat, but rather should serve in support roles.</a:t>
            </a:r>
            <a:endParaRPr lang="en-US" sz="3600" dirty="0"/>
          </a:p>
          <a:p>
            <a:endParaRPr lang="en-US" dirty="0"/>
          </a:p>
        </p:txBody>
      </p:sp>
    </p:spTree>
    <p:extLst>
      <p:ext uri="{BB962C8B-B14F-4D97-AF65-F5344CB8AC3E}">
        <p14:creationId xmlns:p14="http://schemas.microsoft.com/office/powerpoint/2010/main" val="82223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in Russia</a:t>
            </a:r>
            <a:endParaRPr lang="en-US" dirty="0"/>
          </a:p>
        </p:txBody>
      </p:sp>
      <p:sp>
        <p:nvSpPr>
          <p:cNvPr id="3" name="Content Placeholder 2"/>
          <p:cNvSpPr>
            <a:spLocks noGrp="1"/>
          </p:cNvSpPr>
          <p:nvPr>
            <p:ph idx="1"/>
          </p:nvPr>
        </p:nvSpPr>
        <p:spPr/>
        <p:txBody>
          <a:bodyPr>
            <a:normAutofit fontScale="85000" lnSpcReduction="20000"/>
          </a:bodyPr>
          <a:lstStyle/>
          <a:p>
            <a:pPr lvl="1"/>
            <a:r>
              <a:rPr lang="en-US" dirty="0" smtClean="0"/>
              <a:t>In </a:t>
            </a:r>
            <a:r>
              <a:rPr lang="en-US" dirty="0"/>
              <a:t>Russia, the communist Bolsheviks had taken over in late 1917. By early 1918, Russia had pulled out of the war. With the Eastern Front now dormant, the result was that German soldiers could now relocate over to the Western Front.</a:t>
            </a:r>
            <a:endParaRPr lang="en-US" sz="3600" dirty="0"/>
          </a:p>
          <a:p>
            <a:pPr lvl="1"/>
            <a:r>
              <a:rPr lang="en-US" dirty="0"/>
              <a:t>Despite the Allies urging, America was late getting "over there." Partly that was due to the huge tasks of logistics, of organizing, and partly it was due to America's desire to train the troops and keep them under American officers.</a:t>
            </a:r>
            <a:endParaRPr lang="en-US" sz="3600" dirty="0"/>
          </a:p>
          <a:p>
            <a:pPr lvl="1"/>
            <a:r>
              <a:rPr lang="en-US" dirty="0"/>
              <a:t>Americans began spilling over to Europe and first served as Allied replacements in the quieter sections. Others served in Belgium, Italy, and even Russia to prevent Russia from falling to Germany. Some troops went to Siberia to hold back Japan's interests there</a:t>
            </a:r>
            <a:r>
              <a:rPr lang="en-US" dirty="0" smtClean="0"/>
              <a:t>.</a:t>
            </a:r>
            <a:endParaRPr lang="en-US" sz="3600" dirty="0"/>
          </a:p>
        </p:txBody>
      </p:sp>
    </p:spTree>
    <p:extLst>
      <p:ext uri="{BB962C8B-B14F-4D97-AF65-F5344CB8AC3E}">
        <p14:creationId xmlns:p14="http://schemas.microsoft.com/office/powerpoint/2010/main" val="405868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Push in 1918</a:t>
            </a:r>
            <a:endParaRPr lang="en-US" dirty="0"/>
          </a:p>
        </p:txBody>
      </p:sp>
      <p:sp>
        <p:nvSpPr>
          <p:cNvPr id="3" name="Content Placeholder 2"/>
          <p:cNvSpPr>
            <a:spLocks noGrp="1"/>
          </p:cNvSpPr>
          <p:nvPr>
            <p:ph idx="1"/>
          </p:nvPr>
        </p:nvSpPr>
        <p:spPr/>
        <p:txBody>
          <a:bodyPr>
            <a:normAutofit fontScale="85000" lnSpcReduction="20000"/>
          </a:bodyPr>
          <a:lstStyle/>
          <a:p>
            <a:pPr lvl="1"/>
            <a:r>
              <a:rPr lang="en-US" dirty="0" smtClean="0"/>
              <a:t>The </a:t>
            </a:r>
            <a:r>
              <a:rPr lang="en-US" dirty="0"/>
              <a:t>Allies knew Germany would make a big push in the Spring of 1918—and they did.</a:t>
            </a:r>
            <a:endParaRPr lang="en-US" sz="3600" dirty="0"/>
          </a:p>
          <a:p>
            <a:pPr lvl="1"/>
            <a:r>
              <a:rPr lang="en-US" dirty="0"/>
              <a:t>French commander Marshal Foch's motto was, "To make war is to attack." But, really, France was just hanging on until America arrived.</a:t>
            </a:r>
            <a:endParaRPr lang="en-US" sz="3600" dirty="0"/>
          </a:p>
          <a:p>
            <a:pPr lvl="1"/>
            <a:r>
              <a:rPr lang="en-US" dirty="0"/>
              <a:t>U.S. soldiers arrived en masse in the Spring of 1918. America's main roles in the war were (1) in stopping the German assault on Paris, (2) providing a much-needed boost to morale, and (3) providing supplies.</a:t>
            </a:r>
            <a:endParaRPr lang="en-US" sz="3600" dirty="0"/>
          </a:p>
          <a:p>
            <a:pPr lvl="1"/>
            <a:r>
              <a:rPr lang="en-US" dirty="0" smtClean="0"/>
              <a:t>By </a:t>
            </a:r>
            <a:r>
              <a:rPr lang="en-US" dirty="0"/>
              <a:t>this time, Germany's back was broken and was about to give up. To speed the psychological process, the Allies were distributing propaganda leaflets encouraging Germany to surrender.</a:t>
            </a:r>
            <a:endParaRPr lang="en-US" sz="3600" dirty="0"/>
          </a:p>
          <a:p>
            <a:endParaRPr lang="en-US" dirty="0"/>
          </a:p>
        </p:txBody>
      </p:sp>
    </p:spTree>
    <p:extLst>
      <p:ext uri="{BB962C8B-B14F-4D97-AF65-F5344CB8AC3E}">
        <p14:creationId xmlns:p14="http://schemas.microsoft.com/office/powerpoint/2010/main" val="8319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Battles</a:t>
            </a:r>
            <a:endParaRPr lang="en-US" dirty="0"/>
          </a:p>
        </p:txBody>
      </p:sp>
      <p:sp>
        <p:nvSpPr>
          <p:cNvPr id="3" name="Content Placeholder 2"/>
          <p:cNvSpPr>
            <a:spLocks noGrp="1"/>
          </p:cNvSpPr>
          <p:nvPr>
            <p:ph idx="1"/>
          </p:nvPr>
        </p:nvSpPr>
        <p:spPr/>
        <p:txBody>
          <a:bodyPr>
            <a:normAutofit fontScale="92500" lnSpcReduction="20000"/>
          </a:bodyPr>
          <a:lstStyle/>
          <a:p>
            <a:pPr lvl="2"/>
            <a:r>
              <a:rPr lang="en-US" dirty="0"/>
              <a:t>American soldiers helped stop Germany at Château-Thierry, only 40 miles from Paris.</a:t>
            </a:r>
            <a:endParaRPr lang="en-US" sz="3200" dirty="0"/>
          </a:p>
          <a:p>
            <a:pPr lvl="2"/>
            <a:r>
              <a:rPr lang="en-US" dirty="0"/>
              <a:t>Americans helped at the Second Battle of the Marne which started the German withdrawal.</a:t>
            </a:r>
            <a:endParaRPr lang="en-US" sz="3200" dirty="0"/>
          </a:p>
          <a:p>
            <a:pPr lvl="2"/>
            <a:r>
              <a:rPr lang="en-US" dirty="0"/>
              <a:t>Americans helped stop Germany at the southern flank at St. </a:t>
            </a:r>
            <a:r>
              <a:rPr lang="en-US" dirty="0" err="1"/>
              <a:t>Mihiel</a:t>
            </a:r>
            <a:r>
              <a:rPr lang="en-US" dirty="0"/>
              <a:t>.</a:t>
            </a:r>
            <a:endParaRPr lang="en-US" sz="3200" dirty="0"/>
          </a:p>
          <a:p>
            <a:pPr lvl="2"/>
            <a:r>
              <a:rPr lang="en-US" dirty="0"/>
              <a:t>American Gen. John J. Pershing didn't want to just </a:t>
            </a:r>
            <a:r>
              <a:rPr lang="en-US" i="1" dirty="0"/>
              <a:t>help</a:t>
            </a:r>
            <a:r>
              <a:rPr lang="en-US" dirty="0"/>
              <a:t> in the war. He wanted Americans to fight on their own.</a:t>
            </a:r>
            <a:endParaRPr lang="en-US" sz="3200" dirty="0"/>
          </a:p>
          <a:p>
            <a:pPr lvl="3"/>
            <a:r>
              <a:rPr lang="en-US" dirty="0"/>
              <a:t>U.S. Marines proved themselves at Belleau Wood. Due to their fierce fighting. There they were given the nickname "</a:t>
            </a:r>
            <a:r>
              <a:rPr lang="en-US" dirty="0" err="1"/>
              <a:t>Teufel</a:t>
            </a:r>
            <a:r>
              <a:rPr lang="en-US" dirty="0"/>
              <a:t> </a:t>
            </a:r>
            <a:r>
              <a:rPr lang="en-US" dirty="0" err="1"/>
              <a:t>Hunden</a:t>
            </a:r>
            <a:r>
              <a:rPr lang="en-US" dirty="0"/>
              <a:t>" by the Germans—"Devil Dogs."</a:t>
            </a:r>
            <a:endParaRPr lang="en-US" sz="2800" dirty="0"/>
          </a:p>
          <a:p>
            <a:pPr lvl="3"/>
            <a:r>
              <a:rPr lang="en-US" dirty="0"/>
              <a:t>Pershing engaged in the Meuse-Argonne offensive, the largest military endeavor in American history to that time. The numbers were huge, and with the machine gun in use, so were casualties.</a:t>
            </a:r>
            <a:endParaRPr lang="en-US" sz="2800" dirty="0"/>
          </a:p>
          <a:p>
            <a:pPr lvl="3"/>
            <a:r>
              <a:rPr lang="en-US" dirty="0"/>
              <a:t>Sgt. Alvin C. York became a hero when he killed 20 Germans and captured 132 others, by himself.</a:t>
            </a:r>
            <a:endParaRPr lang="en-US" sz="2800" dirty="0"/>
          </a:p>
          <a:p>
            <a:endParaRPr lang="en-US" dirty="0"/>
          </a:p>
        </p:txBody>
      </p:sp>
    </p:spTree>
    <p:extLst>
      <p:ext uri="{BB962C8B-B14F-4D97-AF65-F5344CB8AC3E}">
        <p14:creationId xmlns:p14="http://schemas.microsoft.com/office/powerpoint/2010/main" val="1888612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11/11/18</a:t>
            </a:r>
            <a:endParaRPr lang="en-US" dirty="0"/>
          </a:p>
        </p:txBody>
      </p:sp>
      <p:sp>
        <p:nvSpPr>
          <p:cNvPr id="3" name="Content Placeholder 2"/>
          <p:cNvSpPr>
            <a:spLocks noGrp="1"/>
          </p:cNvSpPr>
          <p:nvPr>
            <p:ph idx="1"/>
          </p:nvPr>
        </p:nvSpPr>
        <p:spPr/>
        <p:txBody>
          <a:bodyPr>
            <a:normAutofit fontScale="92500" lnSpcReduction="10000"/>
          </a:bodyPr>
          <a:lstStyle/>
          <a:p>
            <a:pPr lvl="1"/>
            <a:r>
              <a:rPr lang="en-US" dirty="0" smtClean="0"/>
              <a:t>Wilson </a:t>
            </a:r>
            <a:r>
              <a:rPr lang="en-US" dirty="0"/>
              <a:t>achieved his goal of kicking the Kaiser out of power. Many Germans were sick of war and the Kaiser fled to Holland.</a:t>
            </a:r>
            <a:endParaRPr lang="en-US" sz="3600" dirty="0"/>
          </a:p>
          <a:p>
            <a:pPr lvl="1"/>
            <a:r>
              <a:rPr lang="en-US" dirty="0"/>
              <a:t>Germany quit fighting at the 11th hour of the 11th day of the 11th month of 1918 (Nov. 11, 1918). This was an armistice only (a cease-fire). An official surrender would have to come later amongst the politicians.</a:t>
            </a:r>
            <a:endParaRPr lang="en-US" sz="3600" dirty="0"/>
          </a:p>
          <a:p>
            <a:pPr lvl="2"/>
            <a:r>
              <a:rPr lang="en-US" dirty="0"/>
              <a:t>This day became known as "Armistice Day" and then later, "Veterans' Day."</a:t>
            </a:r>
            <a:endParaRPr lang="en-US" sz="3200" dirty="0"/>
          </a:p>
          <a:p>
            <a:pPr lvl="1"/>
            <a:r>
              <a:rPr lang="en-US" dirty="0"/>
              <a:t>Even more than losses on the battlefield, what really stopped the Germans was the </a:t>
            </a:r>
            <a:r>
              <a:rPr lang="en-US" i="1" dirty="0"/>
              <a:t>possibility</a:t>
            </a:r>
            <a:r>
              <a:rPr lang="en-US" dirty="0"/>
              <a:t> of seemingly endless American troops and supplies.</a:t>
            </a:r>
            <a:endParaRPr lang="en-US" sz="3600" dirty="0"/>
          </a:p>
        </p:txBody>
      </p:sp>
    </p:spTree>
    <p:extLst>
      <p:ext uri="{BB962C8B-B14F-4D97-AF65-F5344CB8AC3E}">
        <p14:creationId xmlns:p14="http://schemas.microsoft.com/office/powerpoint/2010/main" val="2403086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Wilson Heads to Europe</a:t>
            </a:r>
            <a:endParaRPr lang="en-US" dirty="0"/>
          </a:p>
        </p:txBody>
      </p:sp>
      <p:sp>
        <p:nvSpPr>
          <p:cNvPr id="3" name="Content Placeholder 2"/>
          <p:cNvSpPr>
            <a:spLocks noGrp="1"/>
          </p:cNvSpPr>
          <p:nvPr>
            <p:ph idx="1"/>
          </p:nvPr>
        </p:nvSpPr>
        <p:spPr>
          <a:xfrm>
            <a:off x="457200" y="1775191"/>
            <a:ext cx="8229600" cy="4930409"/>
          </a:xfrm>
        </p:spPr>
        <p:txBody>
          <a:bodyPr>
            <a:normAutofit fontScale="92500" lnSpcReduction="10000"/>
          </a:bodyPr>
          <a:lstStyle/>
          <a:p>
            <a:pPr lvl="1"/>
            <a:r>
              <a:rPr lang="en-US" dirty="0" smtClean="0"/>
              <a:t>Both </a:t>
            </a:r>
            <a:r>
              <a:rPr lang="en-US" dirty="0"/>
              <a:t>at home and across the world, Woodrow Wilson's popularity was flying high at the end of the war. Still, in the mid-term elections of 1918, Republicans gained a slim majority in Congress.</a:t>
            </a:r>
            <a:endParaRPr lang="en-US" sz="3600" dirty="0"/>
          </a:p>
          <a:p>
            <a:pPr lvl="1"/>
            <a:r>
              <a:rPr lang="en-US" dirty="0"/>
              <a:t>Wilson decided to personally travel to Europe peace talks. Republicans were not happy about this—to them it seemed like he was showing off.</a:t>
            </a:r>
            <a:endParaRPr lang="en-US" sz="3600" dirty="0"/>
          </a:p>
          <a:p>
            <a:pPr lvl="2"/>
            <a:r>
              <a:rPr lang="en-US" dirty="0"/>
              <a:t>Worse still for Wilson was that he didn't invite a single Republican along on the trip. Henry Cabot Lodge was chairman of the Senate Foreign Relations committee, but Wilson and he despised one another.</a:t>
            </a:r>
            <a:endParaRPr lang="en-US" sz="3200" dirty="0"/>
          </a:p>
          <a:p>
            <a:pPr lvl="2"/>
            <a:r>
              <a:rPr lang="en-US" dirty="0"/>
              <a:t>Leaving out Republicans alienated them even more and would prove to be a costly mistake.</a:t>
            </a:r>
            <a:endParaRPr lang="en-US" sz="3200" dirty="0"/>
          </a:p>
        </p:txBody>
      </p:sp>
    </p:spTree>
    <p:extLst>
      <p:ext uri="{BB962C8B-B14F-4D97-AF65-F5344CB8AC3E}">
        <p14:creationId xmlns:p14="http://schemas.microsoft.com/office/powerpoint/2010/main" val="1352621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Idealist Goes to Battle</a:t>
            </a:r>
            <a:endParaRPr lang="en-US" dirty="0"/>
          </a:p>
        </p:txBody>
      </p:sp>
      <p:sp>
        <p:nvSpPr>
          <p:cNvPr id="3" name="Content Placeholder 2"/>
          <p:cNvSpPr>
            <a:spLocks noGrp="1"/>
          </p:cNvSpPr>
          <p:nvPr>
            <p:ph idx="1"/>
          </p:nvPr>
        </p:nvSpPr>
        <p:spPr/>
        <p:txBody>
          <a:bodyPr>
            <a:normAutofit/>
          </a:bodyPr>
          <a:lstStyle/>
          <a:p>
            <a:pPr lvl="1"/>
            <a:r>
              <a:rPr lang="en-US" dirty="0" smtClean="0"/>
              <a:t>The </a:t>
            </a:r>
            <a:r>
              <a:rPr lang="en-US" dirty="0"/>
              <a:t>"Big Four" met at the Paris Peace Conference in 1919 to settle terms of peace. The Big Four were Vittorio Orlando (Italy),Georges Clemenceau (France), David Lloyd George (Britain), and Woodrow Wilson (U.S.).</a:t>
            </a:r>
            <a:endParaRPr lang="en-US" sz="3600" dirty="0"/>
          </a:p>
          <a:p>
            <a:pPr lvl="1"/>
            <a:r>
              <a:rPr lang="en-US" dirty="0"/>
              <a:t>Conflicting ambitions ruled the conference. Britain and France wanted to punish Germany, Italy wanted money or land, the U.S. wanted to heal wounds through Wilson’s League of Nations</a:t>
            </a:r>
            <a:r>
              <a:rPr lang="en-US" dirty="0" smtClean="0"/>
              <a:t>.</a:t>
            </a:r>
            <a:endParaRPr lang="en-US" sz="3600" dirty="0"/>
          </a:p>
        </p:txBody>
      </p:sp>
    </p:spTree>
    <p:extLst>
      <p:ext uri="{BB962C8B-B14F-4D97-AF65-F5344CB8AC3E}">
        <p14:creationId xmlns:p14="http://schemas.microsoft.com/office/powerpoint/2010/main" val="28077534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Wilson Gives In</a:t>
            </a:r>
            <a:endParaRPr lang="en-US" dirty="0"/>
          </a:p>
        </p:txBody>
      </p:sp>
      <p:sp>
        <p:nvSpPr>
          <p:cNvPr id="3" name="Content Placeholder 2"/>
          <p:cNvSpPr>
            <a:spLocks noGrp="1"/>
          </p:cNvSpPr>
          <p:nvPr>
            <p:ph idx="1"/>
          </p:nvPr>
        </p:nvSpPr>
        <p:spPr/>
        <p:txBody>
          <a:bodyPr/>
          <a:lstStyle/>
          <a:p>
            <a:pPr lvl="1"/>
            <a:r>
              <a:rPr lang="en-US" dirty="0"/>
              <a:t>Wilson’s big dream was the League of Nations to "end all wars." He'd "sell the ranch" to get the League. So he bargained with Britain and France.</a:t>
            </a:r>
            <a:endParaRPr lang="en-US" sz="3600" dirty="0"/>
          </a:p>
          <a:p>
            <a:pPr lvl="2"/>
            <a:r>
              <a:rPr lang="en-US" dirty="0"/>
              <a:t>Britain and France agreed to go along with the League, Wilson reluctantly agreed to go along with punishment.</a:t>
            </a:r>
            <a:endParaRPr lang="en-US" sz="3200" dirty="0"/>
          </a:p>
          <a:p>
            <a:pPr lvl="2"/>
            <a:r>
              <a:rPr lang="en-US" dirty="0"/>
              <a:t>The War Guilt Clause was included doing two things: (1) it formally placed blame on Germany, a proud and embarrassed people, and (2) it charged Germany for the costs of war, $33 billion.</a:t>
            </a:r>
            <a:endParaRPr lang="en-US" sz="3200" dirty="0"/>
          </a:p>
          <a:p>
            <a:endParaRPr lang="en-US" dirty="0"/>
          </a:p>
          <a:p>
            <a:endParaRPr lang="en-US" dirty="0"/>
          </a:p>
        </p:txBody>
      </p:sp>
    </p:spTree>
    <p:extLst>
      <p:ext uri="{BB962C8B-B14F-4D97-AF65-F5344CB8AC3E}">
        <p14:creationId xmlns:p14="http://schemas.microsoft.com/office/powerpoint/2010/main" val="11674252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Hammering Out the Treaty</a:t>
            </a:r>
            <a:endParaRPr lang="en-US" dirty="0"/>
          </a:p>
        </p:txBody>
      </p:sp>
      <p:sp>
        <p:nvSpPr>
          <p:cNvPr id="3" name="Content Placeholder 2"/>
          <p:cNvSpPr>
            <a:spLocks noGrp="1"/>
          </p:cNvSpPr>
          <p:nvPr>
            <p:ph idx="1"/>
          </p:nvPr>
        </p:nvSpPr>
        <p:spPr/>
        <p:txBody>
          <a:bodyPr>
            <a:normAutofit/>
          </a:bodyPr>
          <a:lstStyle/>
          <a:p>
            <a:pPr lvl="1"/>
            <a:r>
              <a:rPr lang="en-US" dirty="0" smtClean="0"/>
              <a:t>Meanwhile</a:t>
            </a:r>
            <a:r>
              <a:rPr lang="en-US" dirty="0"/>
              <a:t>, back in the U.S., opposition to the Treaty of Versailles was growing. A 2/3 vote by the U.S. Senate is needed to approve a president's treaty. A group, led by William Borah and Hiram Johnson, desired isolation and/or it would be unwise to turn American decision-making over to a group of foreign nations (the League of Nations</a:t>
            </a:r>
            <a:r>
              <a:rPr lang="en-US" dirty="0" smtClean="0"/>
              <a:t>).</a:t>
            </a:r>
            <a:endParaRPr lang="en-US" sz="3600" dirty="0"/>
          </a:p>
        </p:txBody>
      </p:sp>
    </p:spTree>
    <p:extLst>
      <p:ext uri="{BB962C8B-B14F-4D97-AF65-F5344CB8AC3E}">
        <p14:creationId xmlns:p14="http://schemas.microsoft.com/office/powerpoint/2010/main" val="3636732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Choice for USA</a:t>
            </a:r>
            <a:endParaRPr lang="en-US" dirty="0"/>
          </a:p>
        </p:txBody>
      </p:sp>
      <p:sp>
        <p:nvSpPr>
          <p:cNvPr id="3" name="Content Placeholder 2"/>
          <p:cNvSpPr>
            <a:spLocks noGrp="1"/>
          </p:cNvSpPr>
          <p:nvPr>
            <p:ph idx="1"/>
          </p:nvPr>
        </p:nvSpPr>
        <p:spPr/>
        <p:txBody>
          <a:bodyPr>
            <a:normAutofit fontScale="85000" lnSpcReduction="20000"/>
          </a:bodyPr>
          <a:lstStyle/>
          <a:p>
            <a:pPr lvl="1"/>
            <a:r>
              <a:rPr lang="en-US" dirty="0"/>
              <a:t>The "last straw" came in the Zimmerman note.</a:t>
            </a:r>
            <a:endParaRPr lang="en-US" sz="3600" dirty="0"/>
          </a:p>
          <a:p>
            <a:pPr lvl="2"/>
            <a:r>
              <a:rPr lang="en-US" dirty="0"/>
              <a:t>German foreign secretary sent a secret telegram from Germany to Mexico. The telegram, however, was intercepted by British spies.</a:t>
            </a:r>
            <a:endParaRPr lang="en-US" sz="3200" dirty="0"/>
          </a:p>
          <a:p>
            <a:pPr lvl="2"/>
            <a:r>
              <a:rPr lang="en-US" dirty="0"/>
              <a:t>In the note, Germany encouraged Mexico to wage war against the U.S. After a victory, Mexico would regain Texas, New Mexico, and Arizona.</a:t>
            </a:r>
            <a:endParaRPr lang="en-US" sz="3200" dirty="0"/>
          </a:p>
          <a:p>
            <a:pPr lvl="1"/>
            <a:r>
              <a:rPr lang="en-US" dirty="0"/>
              <a:t>Meanwhile, German </a:t>
            </a:r>
            <a:r>
              <a:rPr lang="en-US" dirty="0" err="1"/>
              <a:t>u-boats</a:t>
            </a:r>
            <a:r>
              <a:rPr lang="en-US" dirty="0"/>
              <a:t> were indeed sinking ships. Four unarmed American merchant ships were sunk by German subs.</a:t>
            </a:r>
            <a:endParaRPr lang="en-US" sz="3600" dirty="0"/>
          </a:p>
          <a:p>
            <a:pPr lvl="1"/>
            <a:r>
              <a:rPr lang="en-US" dirty="0"/>
              <a:t>And to the east, Vladimir Lenin's communist revolution overthrew the Russian czar.</a:t>
            </a:r>
            <a:endParaRPr lang="en-US" sz="3600" dirty="0"/>
          </a:p>
          <a:p>
            <a:pPr lvl="1"/>
            <a:r>
              <a:rPr lang="en-US" dirty="0"/>
              <a:t>President Wilson decided the time had undoubtedly come for the U.S. to enter the war. On April 2, 1917, Wilson asked Congress to declare war. Congress declared war on April 6, 1917.</a:t>
            </a:r>
            <a:endParaRPr lang="en-US" sz="3600" dirty="0"/>
          </a:p>
          <a:p>
            <a:endParaRPr lang="en-US" dirty="0"/>
          </a:p>
        </p:txBody>
      </p:sp>
    </p:spTree>
    <p:extLst>
      <p:ext uri="{BB962C8B-B14F-4D97-AF65-F5344CB8AC3E}">
        <p14:creationId xmlns:p14="http://schemas.microsoft.com/office/powerpoint/2010/main" val="19609163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in Europe</a:t>
            </a:r>
            <a:endParaRPr lang="en-US" dirty="0"/>
          </a:p>
        </p:txBody>
      </p:sp>
      <p:sp>
        <p:nvSpPr>
          <p:cNvPr id="3" name="Content Placeholder 2"/>
          <p:cNvSpPr>
            <a:spLocks noGrp="1"/>
          </p:cNvSpPr>
          <p:nvPr>
            <p:ph idx="1"/>
          </p:nvPr>
        </p:nvSpPr>
        <p:spPr/>
        <p:txBody>
          <a:bodyPr>
            <a:normAutofit fontScale="92500" lnSpcReduction="10000"/>
          </a:bodyPr>
          <a:lstStyle/>
          <a:p>
            <a:pPr lvl="1"/>
            <a:r>
              <a:rPr lang="en-US" dirty="0"/>
              <a:t>Europe noticed the American opposition—this put them in a better bargaining position. They set out to use their new power.</a:t>
            </a:r>
            <a:endParaRPr lang="en-US" sz="3600" dirty="0"/>
          </a:p>
          <a:p>
            <a:pPr lvl="2"/>
            <a:r>
              <a:rPr lang="en-US" dirty="0"/>
              <a:t>Clemenceau pressed for the Rhineland and Saar regions (in between France and Germany). This went against Wilson's idea of "self-determination." Wilson agreed to:</a:t>
            </a:r>
            <a:endParaRPr lang="en-US" sz="3200" dirty="0"/>
          </a:p>
          <a:p>
            <a:pPr lvl="3"/>
            <a:r>
              <a:rPr lang="en-US" dirty="0"/>
              <a:t>Let France occupy the region for 15 years, then let the people vote: France or Germany? (they voted Germany).</a:t>
            </a:r>
            <a:endParaRPr lang="en-US" sz="2800" dirty="0"/>
          </a:p>
          <a:p>
            <a:pPr lvl="3"/>
            <a:r>
              <a:rPr lang="en-US" dirty="0"/>
              <a:t>The "Security Treaty" saying the U.S. and England would come to France's aid if they ever needed help.</a:t>
            </a:r>
            <a:endParaRPr lang="en-US" sz="2800" dirty="0"/>
          </a:p>
          <a:p>
            <a:pPr lvl="2"/>
            <a:r>
              <a:rPr lang="en-US" dirty="0"/>
              <a:t>Italy wanted the strategic seaport of Fiume. Again, this interfered with self-determination. Talks broke down and Italy turned against Wilson</a:t>
            </a:r>
            <a:r>
              <a:rPr lang="en-US" dirty="0" smtClean="0"/>
              <a:t>.</a:t>
            </a:r>
            <a:endParaRPr lang="en-US" sz="3200" dirty="0"/>
          </a:p>
        </p:txBody>
      </p:sp>
    </p:spTree>
    <p:extLst>
      <p:ext uri="{BB962C8B-B14F-4D97-AF65-F5344CB8AC3E}">
        <p14:creationId xmlns:p14="http://schemas.microsoft.com/office/powerpoint/2010/main" val="36288110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in Asia</a:t>
            </a:r>
            <a:endParaRPr lang="en-US" dirty="0"/>
          </a:p>
        </p:txBody>
      </p:sp>
      <p:sp>
        <p:nvSpPr>
          <p:cNvPr id="3" name="Content Placeholder 2"/>
          <p:cNvSpPr>
            <a:spLocks noGrp="1"/>
          </p:cNvSpPr>
          <p:nvPr>
            <p:ph idx="1"/>
          </p:nvPr>
        </p:nvSpPr>
        <p:spPr/>
        <p:txBody>
          <a:bodyPr/>
          <a:lstStyle/>
          <a:p>
            <a:pPr lvl="2"/>
            <a:r>
              <a:rPr lang="en-US" dirty="0"/>
              <a:t>Japan wanted China's Shantung peninsula and German islands in the Pacific. Yet again, this was not self-determination. Wilson eventually agreed to let Japan keep the islands and the peninsula on the promise that the Shantung would go back to China later on.</a:t>
            </a:r>
            <a:endParaRPr lang="en-US" sz="3200" dirty="0"/>
          </a:p>
          <a:p>
            <a:endParaRPr lang="en-US" dirty="0"/>
          </a:p>
          <a:p>
            <a:endParaRPr lang="en-US" dirty="0"/>
          </a:p>
        </p:txBody>
      </p:sp>
    </p:spTree>
    <p:extLst>
      <p:ext uri="{BB962C8B-B14F-4D97-AF65-F5344CB8AC3E}">
        <p14:creationId xmlns:p14="http://schemas.microsoft.com/office/powerpoint/2010/main" val="10643579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Treaty that Breeds War</a:t>
            </a:r>
            <a:endParaRPr lang="en-US" dirty="0"/>
          </a:p>
        </p:txBody>
      </p:sp>
      <p:sp>
        <p:nvSpPr>
          <p:cNvPr id="3" name="Content Placeholder 2"/>
          <p:cNvSpPr>
            <a:spLocks noGrp="1"/>
          </p:cNvSpPr>
          <p:nvPr>
            <p:ph idx="1"/>
          </p:nvPr>
        </p:nvSpPr>
        <p:spPr/>
        <p:txBody>
          <a:bodyPr>
            <a:normAutofit/>
          </a:bodyPr>
          <a:lstStyle/>
          <a:p>
            <a:pPr lvl="1"/>
            <a:r>
              <a:rPr lang="en-US" dirty="0" smtClean="0"/>
              <a:t>Germany </a:t>
            </a:r>
            <a:r>
              <a:rPr lang="en-US" dirty="0"/>
              <a:t>was forced to sign the Treaty of Versailles. Many Germans had hoped Wilson's Fourteen Points would be built into the treaty, but due to necessary bargaining, few made it. The Germans felt betrayed. This would be a main crying point by Adolf Hitler in the near future.</a:t>
            </a:r>
            <a:endParaRPr lang="en-US" sz="3600" dirty="0"/>
          </a:p>
          <a:p>
            <a:pPr lvl="1"/>
            <a:r>
              <a:rPr lang="en-US" dirty="0"/>
              <a:t>Wilson had been forced to bargain—no bargaining would've meant no treaty. Now, he was a fallen hero. Liberals felt he'd "sold out" and imperialists felt he was too soft.</a:t>
            </a:r>
            <a:endParaRPr lang="en-US" sz="3600" dirty="0"/>
          </a:p>
        </p:txBody>
      </p:sp>
    </p:spTree>
    <p:extLst>
      <p:ext uri="{BB962C8B-B14F-4D97-AF65-F5344CB8AC3E}">
        <p14:creationId xmlns:p14="http://schemas.microsoft.com/office/powerpoint/2010/main" val="25683619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Wilson’s Return</a:t>
            </a:r>
            <a:endParaRPr lang="en-US" dirty="0"/>
          </a:p>
        </p:txBody>
      </p:sp>
      <p:sp>
        <p:nvSpPr>
          <p:cNvPr id="3" name="Content Placeholder 2"/>
          <p:cNvSpPr>
            <a:spLocks noGrp="1"/>
          </p:cNvSpPr>
          <p:nvPr>
            <p:ph idx="1"/>
          </p:nvPr>
        </p:nvSpPr>
        <p:spPr/>
        <p:txBody>
          <a:bodyPr/>
          <a:lstStyle/>
          <a:p>
            <a:pPr lvl="1"/>
            <a:r>
              <a:rPr lang="en-US" dirty="0" smtClean="0"/>
              <a:t>Upon </a:t>
            </a:r>
            <a:r>
              <a:rPr lang="en-US" dirty="0"/>
              <a:t>his return to the U.S., Wilson entered a whirlwind of opposition on many sides.</a:t>
            </a:r>
            <a:endParaRPr lang="en-US" sz="3600" dirty="0"/>
          </a:p>
          <a:p>
            <a:pPr lvl="2"/>
            <a:r>
              <a:rPr lang="en-US" dirty="0"/>
              <a:t>Isolationists didn't want to get in "entangling alliances," as Washington and Jefferson had warned against.</a:t>
            </a:r>
            <a:endParaRPr lang="en-US" sz="3200" dirty="0"/>
          </a:p>
          <a:p>
            <a:pPr lvl="2"/>
            <a:r>
              <a:rPr lang="en-US" dirty="0"/>
              <a:t>"Hun-haters" thought the treaty was too soft; liberals thought it was too tough.</a:t>
            </a:r>
            <a:endParaRPr lang="en-US" sz="3200" dirty="0"/>
          </a:p>
          <a:p>
            <a:pPr lvl="2"/>
            <a:r>
              <a:rPr lang="en-US" dirty="0"/>
              <a:t>"Hyphenated Americans" felt the treaty too harsh on their home country. Irish-Americans thought it gave Britain too much world power.</a:t>
            </a:r>
            <a:endParaRPr lang="en-US" sz="3200" dirty="0"/>
          </a:p>
        </p:txBody>
      </p:sp>
    </p:spTree>
    <p:extLst>
      <p:ext uri="{BB962C8B-B14F-4D97-AF65-F5344CB8AC3E}">
        <p14:creationId xmlns:p14="http://schemas.microsoft.com/office/powerpoint/2010/main" val="27272150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Wilson’s Collapse</a:t>
            </a:r>
            <a:endParaRPr lang="en-US" dirty="0"/>
          </a:p>
        </p:txBody>
      </p:sp>
      <p:sp>
        <p:nvSpPr>
          <p:cNvPr id="3" name="Content Placeholder 2"/>
          <p:cNvSpPr>
            <a:spLocks noGrp="1"/>
          </p:cNvSpPr>
          <p:nvPr>
            <p:ph idx="1"/>
          </p:nvPr>
        </p:nvSpPr>
        <p:spPr/>
        <p:txBody>
          <a:bodyPr>
            <a:normAutofit fontScale="85000" lnSpcReduction="10000"/>
          </a:bodyPr>
          <a:lstStyle/>
          <a:p>
            <a:pPr lvl="1"/>
            <a:r>
              <a:rPr lang="en-US" dirty="0" smtClean="0"/>
              <a:t>Sen</a:t>
            </a:r>
            <a:r>
              <a:rPr lang="en-US" dirty="0"/>
              <a:t>. Henry Cabot Lodge did not want the Treaty of Versailles approved in the Senate. He felt he could not defeat it outright, but intended to change it to a favorable form.</a:t>
            </a:r>
            <a:endParaRPr lang="en-US" sz="3600" dirty="0"/>
          </a:p>
          <a:p>
            <a:pPr lvl="1"/>
            <a:r>
              <a:rPr lang="en-US" dirty="0"/>
              <a:t>To stall, he held meetings and read the 264 page document aloud in the Senate. The slow-down began to confuse public opinion on the Treaty.</a:t>
            </a:r>
            <a:endParaRPr lang="en-US" sz="3600" dirty="0"/>
          </a:p>
          <a:p>
            <a:pPr lvl="1"/>
            <a:r>
              <a:rPr lang="en-US" dirty="0"/>
              <a:t>While bogged down in the Senate, Wilson decided to take his case on the road—to appeal to the people themselves. It would be a physically grueling summer tour.</a:t>
            </a:r>
            <a:endParaRPr lang="en-US" sz="3600" dirty="0"/>
          </a:p>
          <a:p>
            <a:pPr lvl="2"/>
            <a:r>
              <a:rPr lang="en-US" dirty="0" smtClean="0"/>
              <a:t>After </a:t>
            </a:r>
            <a:r>
              <a:rPr lang="en-US" dirty="0"/>
              <a:t>a speech in Pueblo, CO, Wilson collapsed due to exhaustion. Days later, a stroke paralyzed half of his body. He laid in the White House for months, essentially inactive as president.</a:t>
            </a:r>
            <a:endParaRPr lang="en-US" sz="3200" dirty="0"/>
          </a:p>
          <a:p>
            <a:endParaRPr lang="en-US" dirty="0"/>
          </a:p>
        </p:txBody>
      </p:sp>
    </p:spTree>
    <p:extLst>
      <p:ext uri="{BB962C8B-B14F-4D97-AF65-F5344CB8AC3E}">
        <p14:creationId xmlns:p14="http://schemas.microsoft.com/office/powerpoint/2010/main" val="4763656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Defeat Through Deadlock</a:t>
            </a:r>
            <a:endParaRPr lang="en-US" dirty="0"/>
          </a:p>
        </p:txBody>
      </p:sp>
      <p:sp>
        <p:nvSpPr>
          <p:cNvPr id="3" name="Content Placeholder 2"/>
          <p:cNvSpPr>
            <a:spLocks noGrp="1"/>
          </p:cNvSpPr>
          <p:nvPr>
            <p:ph idx="1"/>
          </p:nvPr>
        </p:nvSpPr>
        <p:spPr>
          <a:xfrm>
            <a:off x="457200" y="1775191"/>
            <a:ext cx="8229600" cy="5082809"/>
          </a:xfrm>
        </p:spPr>
        <p:txBody>
          <a:bodyPr>
            <a:normAutofit/>
          </a:bodyPr>
          <a:lstStyle/>
          <a:p>
            <a:pPr lvl="1"/>
            <a:r>
              <a:rPr lang="en-US" dirty="0" smtClean="0"/>
              <a:t>Henry </a:t>
            </a:r>
            <a:r>
              <a:rPr lang="en-US" dirty="0"/>
              <a:t>Cabot Lodge drew up fourteen "reservations" to the Treaty of Versailles. His goal was to protect the Monroe Doctrine, the Constitution, and retain America's right to rule herself, rather than an international committee.</a:t>
            </a:r>
            <a:endParaRPr lang="en-US" sz="3600" dirty="0"/>
          </a:p>
          <a:p>
            <a:pPr lvl="2"/>
            <a:r>
              <a:rPr lang="en-US" dirty="0"/>
              <a:t>Of special concern was Article X of the Treaty. It required the U.S. to help a League nation that is attacked. Lodge and the Congress wanted to retain that right themselves. Lodge tacked on amendments to make those changes</a:t>
            </a:r>
            <a:r>
              <a:rPr lang="en-US" dirty="0" smtClean="0"/>
              <a:t>.</a:t>
            </a:r>
            <a:endParaRPr lang="en-US" sz="3200" dirty="0"/>
          </a:p>
        </p:txBody>
      </p:sp>
    </p:spTree>
    <p:extLst>
      <p:ext uri="{BB962C8B-B14F-4D97-AF65-F5344CB8AC3E}">
        <p14:creationId xmlns:p14="http://schemas.microsoft.com/office/powerpoint/2010/main" val="20671380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Reversal</a:t>
            </a:r>
            <a:endParaRPr lang="en-US" dirty="0"/>
          </a:p>
        </p:txBody>
      </p:sp>
      <p:sp>
        <p:nvSpPr>
          <p:cNvPr id="3" name="Content Placeholder 2"/>
          <p:cNvSpPr>
            <a:spLocks noGrp="1"/>
          </p:cNvSpPr>
          <p:nvPr>
            <p:ph idx="1"/>
          </p:nvPr>
        </p:nvSpPr>
        <p:spPr>
          <a:xfrm>
            <a:off x="457200" y="1600201"/>
            <a:ext cx="8229600" cy="5257800"/>
          </a:xfrm>
        </p:spPr>
        <p:txBody>
          <a:bodyPr>
            <a:normAutofit fontScale="92500" lnSpcReduction="20000"/>
          </a:bodyPr>
          <a:lstStyle/>
          <a:p>
            <a:pPr lvl="1"/>
            <a:r>
              <a:rPr lang="en-US" dirty="0"/>
              <a:t>By voting time, with the amendments in place, the roles had been switched—Lodge was now </a:t>
            </a:r>
            <a:r>
              <a:rPr lang="en-US" i="1" dirty="0"/>
              <a:t>for</a:t>
            </a:r>
            <a:r>
              <a:rPr lang="en-US" dirty="0"/>
              <a:t> the treaty and Wilson was now</a:t>
            </a:r>
            <a:r>
              <a:rPr lang="en-US" i="1" dirty="0"/>
              <a:t> against</a:t>
            </a:r>
            <a:r>
              <a:rPr lang="en-US" dirty="0"/>
              <a:t> it.</a:t>
            </a:r>
            <a:endParaRPr lang="en-US" sz="3600" dirty="0"/>
          </a:p>
          <a:p>
            <a:pPr lvl="2"/>
            <a:r>
              <a:rPr lang="en-US" dirty="0"/>
              <a:t>Wilson personally despised Lodge and would not accept Lodge's perversions of the Treaty of Versailles. Though weak, he convinced Democrats to vote </a:t>
            </a:r>
            <a:r>
              <a:rPr lang="en-US" i="1" dirty="0"/>
              <a:t>against</a:t>
            </a:r>
            <a:r>
              <a:rPr lang="en-US" dirty="0"/>
              <a:t> Lodge's amended version of the treaty. The treaty failed to get Senate approval, 55 yes to 39 no (it needed a 2/3 vote to pass).</a:t>
            </a:r>
            <a:endParaRPr lang="en-US" sz="3200" dirty="0"/>
          </a:p>
          <a:p>
            <a:pPr lvl="2"/>
            <a:r>
              <a:rPr lang="en-US" dirty="0"/>
              <a:t>Surprised at the defeat, the treaty was brought up for a second vote. It failed a second time, with a 49 yes to 35 no vote. The U.S. never did accept the Treaty of Versailles or, thus, the League of Nations.</a:t>
            </a:r>
            <a:endParaRPr lang="en-US" sz="3200" dirty="0"/>
          </a:p>
          <a:p>
            <a:pPr lvl="2"/>
            <a:r>
              <a:rPr lang="en-US" dirty="0"/>
              <a:t>The treaty was not ratified due to many reasons. A major one was Wilson's refusal to compromise. Wilson was a man of high ideals—he would not compromise his ideals in the reality of politics.</a:t>
            </a:r>
            <a:endParaRPr lang="en-US" sz="3200" dirty="0"/>
          </a:p>
          <a:p>
            <a:endParaRPr lang="en-US" dirty="0"/>
          </a:p>
        </p:txBody>
      </p:sp>
    </p:spTree>
    <p:extLst>
      <p:ext uri="{BB962C8B-B14F-4D97-AF65-F5344CB8AC3E}">
        <p14:creationId xmlns:p14="http://schemas.microsoft.com/office/powerpoint/2010/main" val="37453177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Solemn Referendum 1920</a:t>
            </a:r>
            <a:endParaRPr lang="en-US" dirty="0"/>
          </a:p>
        </p:txBody>
      </p:sp>
      <p:sp>
        <p:nvSpPr>
          <p:cNvPr id="3" name="Content Placeholder 2"/>
          <p:cNvSpPr>
            <a:spLocks noGrp="1"/>
          </p:cNvSpPr>
          <p:nvPr>
            <p:ph idx="1"/>
          </p:nvPr>
        </p:nvSpPr>
        <p:spPr/>
        <p:txBody>
          <a:bodyPr>
            <a:normAutofit/>
          </a:bodyPr>
          <a:lstStyle/>
          <a:p>
            <a:pPr lvl="1"/>
            <a:r>
              <a:rPr lang="en-US" dirty="0" smtClean="0"/>
              <a:t>Twice </a:t>
            </a:r>
            <a:r>
              <a:rPr lang="en-US" dirty="0"/>
              <a:t>voted down and still unratified, Wilson planned to take his case straight to the people in a "solemn referendum." This was simply unrealistic in the dirty world of politics.</a:t>
            </a:r>
            <a:endParaRPr lang="en-US" sz="3600" dirty="0"/>
          </a:p>
          <a:p>
            <a:pPr lvl="1"/>
            <a:r>
              <a:rPr lang="en-US" dirty="0"/>
              <a:t>By 1920, the Republicans had reorganized. Teddy Roosevelt's death in 1919 helped draw the Republicans back together. They drew up a party platform to appeal to both those </a:t>
            </a:r>
            <a:r>
              <a:rPr lang="en-US" i="1" dirty="0"/>
              <a:t>for</a:t>
            </a:r>
            <a:r>
              <a:rPr lang="en-US" dirty="0"/>
              <a:t> and those </a:t>
            </a:r>
            <a:r>
              <a:rPr lang="en-US" i="1" dirty="0"/>
              <a:t>against</a:t>
            </a:r>
            <a:r>
              <a:rPr lang="en-US" dirty="0"/>
              <a:t> the League of Nations. Their candidate would court both sides</a:t>
            </a:r>
            <a:r>
              <a:rPr lang="en-US" dirty="0" smtClean="0"/>
              <a:t>.</a:t>
            </a:r>
            <a:endParaRPr lang="en-US" sz="3600" dirty="0"/>
          </a:p>
        </p:txBody>
      </p:sp>
    </p:spTree>
    <p:extLst>
      <p:ext uri="{BB962C8B-B14F-4D97-AF65-F5344CB8AC3E}">
        <p14:creationId xmlns:p14="http://schemas.microsoft.com/office/powerpoint/2010/main" val="41528069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of 1920</a:t>
            </a:r>
            <a:endParaRPr lang="en-US" dirty="0"/>
          </a:p>
        </p:txBody>
      </p:sp>
      <p:sp>
        <p:nvSpPr>
          <p:cNvPr id="3" name="Content Placeholder 2"/>
          <p:cNvSpPr>
            <a:spLocks noGrp="1"/>
          </p:cNvSpPr>
          <p:nvPr>
            <p:ph idx="1"/>
          </p:nvPr>
        </p:nvSpPr>
        <p:spPr>
          <a:xfrm>
            <a:off x="457200" y="1775191"/>
            <a:ext cx="8229600" cy="4854209"/>
          </a:xfrm>
        </p:spPr>
        <p:txBody>
          <a:bodyPr>
            <a:normAutofit fontScale="92500" lnSpcReduction="10000"/>
          </a:bodyPr>
          <a:lstStyle/>
          <a:p>
            <a:pPr lvl="2"/>
            <a:r>
              <a:rPr lang="en-US" sz="2600" dirty="0"/>
              <a:t>Warren G. Harding was chosen as the Republican candidate and Calvin Coolidge as V.P. candidate. Harding was chosen largely because he was folksy and looked like a </a:t>
            </a:r>
            <a:r>
              <a:rPr lang="en-US" sz="2600" dirty="0" smtClean="0"/>
              <a:t>president</a:t>
            </a:r>
          </a:p>
          <a:p>
            <a:pPr lvl="2"/>
            <a:r>
              <a:rPr lang="en-US" sz="2600" dirty="0" smtClean="0"/>
              <a:t>The </a:t>
            </a:r>
            <a:r>
              <a:rPr lang="en-US" sz="2600" dirty="0"/>
              <a:t>Democrats chose Ohio governor James M. Cox (pro-League of Nations) and for V.P., a young Franklin D. Roosevelt.</a:t>
            </a:r>
          </a:p>
          <a:p>
            <a:pPr lvl="2"/>
            <a:r>
              <a:rPr lang="en-US" sz="2600" dirty="0"/>
              <a:t>Harding won the election in a big way (16 million to only 9).</a:t>
            </a:r>
          </a:p>
          <a:p>
            <a:pPr lvl="2"/>
            <a:r>
              <a:rPr lang="en-US" sz="2600" dirty="0"/>
              <a:t>Notably, Socialist party candidate Eugene V. Debs got almost 1 million votes—a substantial number. This raised the alarm that socialism/communism was growing in the U.S.</a:t>
            </a:r>
          </a:p>
          <a:p>
            <a:endParaRPr lang="en-US" dirty="0"/>
          </a:p>
        </p:txBody>
      </p:sp>
    </p:spTree>
    <p:extLst>
      <p:ext uri="{BB962C8B-B14F-4D97-AF65-F5344CB8AC3E}">
        <p14:creationId xmlns:p14="http://schemas.microsoft.com/office/powerpoint/2010/main" val="5584471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Betrayal of Great Expectations</a:t>
            </a:r>
            <a:endParaRPr lang="en-US" dirty="0"/>
          </a:p>
        </p:txBody>
      </p:sp>
      <p:sp>
        <p:nvSpPr>
          <p:cNvPr id="3" name="Content Placeholder 2"/>
          <p:cNvSpPr>
            <a:spLocks noGrp="1"/>
          </p:cNvSpPr>
          <p:nvPr>
            <p:ph idx="1"/>
          </p:nvPr>
        </p:nvSpPr>
        <p:spPr>
          <a:xfrm>
            <a:off x="457200" y="1775191"/>
            <a:ext cx="8229600" cy="5082809"/>
          </a:xfrm>
        </p:spPr>
        <p:txBody>
          <a:bodyPr>
            <a:normAutofit fontScale="92500" lnSpcReduction="10000"/>
          </a:bodyPr>
          <a:lstStyle/>
          <a:p>
            <a:pPr lvl="1"/>
            <a:r>
              <a:rPr lang="en-US" dirty="0" smtClean="0"/>
              <a:t>The</a:t>
            </a:r>
            <a:r>
              <a:rPr lang="en-US" dirty="0"/>
              <a:t> ultimate irony of WWI was that it was billed the "war to end all wars," and yet it did much to start the biggest war ever, World War II.</a:t>
            </a:r>
            <a:endParaRPr lang="en-US" sz="3600" dirty="0"/>
          </a:p>
          <a:p>
            <a:pPr lvl="1"/>
            <a:r>
              <a:rPr lang="en-US" dirty="0"/>
              <a:t>At end of WWI, the door was open for the U.S. to become the world's leader, but instead, America retreated into isolationism. American isolationism helped lead to WWII in several ways:</a:t>
            </a:r>
            <a:endParaRPr lang="en-US" sz="3600" dirty="0"/>
          </a:p>
          <a:p>
            <a:pPr lvl="2"/>
            <a:r>
              <a:rPr lang="en-US" dirty="0"/>
              <a:t>Without allies to help in time of need, France went ahead and built up a massive military.</a:t>
            </a:r>
            <a:endParaRPr lang="en-US" sz="3200" dirty="0"/>
          </a:p>
          <a:p>
            <a:pPr lvl="2"/>
            <a:r>
              <a:rPr lang="en-US" dirty="0"/>
              <a:t>Punishment of Germany led to considerable suffering. This opened the door for Adolf Hitler to gain support with wild ideas. Isolationism would also allow Hitler Germany to re-arm themselves largely without interruption.</a:t>
            </a:r>
            <a:endParaRPr lang="en-US" sz="3200" dirty="0"/>
          </a:p>
        </p:txBody>
      </p:sp>
    </p:spTree>
    <p:extLst>
      <p:ext uri="{BB962C8B-B14F-4D97-AF65-F5344CB8AC3E}">
        <p14:creationId xmlns:p14="http://schemas.microsoft.com/office/powerpoint/2010/main" val="116174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Wilson’s Idealism is No More</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smtClean="0"/>
              <a:t>The </a:t>
            </a:r>
            <a:r>
              <a:rPr lang="en-US" dirty="0"/>
              <a:t>challenge now was to lead many reluctant Americans into war.</a:t>
            </a:r>
            <a:endParaRPr lang="en-US" sz="3600" dirty="0"/>
          </a:p>
          <a:p>
            <a:pPr lvl="2"/>
            <a:r>
              <a:rPr lang="en-US" dirty="0"/>
              <a:t>Six senators (including the first congresswoman, Jeanette Rankin) and 50 representatives had voted </a:t>
            </a:r>
            <a:r>
              <a:rPr lang="en-US" i="1" dirty="0"/>
              <a:t>against</a:t>
            </a:r>
            <a:r>
              <a:rPr lang="en-US" dirty="0"/>
              <a:t> the war.</a:t>
            </a:r>
            <a:endParaRPr lang="en-US" sz="3200" dirty="0"/>
          </a:p>
          <a:p>
            <a:pPr lvl="1"/>
            <a:r>
              <a:rPr lang="en-US" dirty="0"/>
              <a:t>Stopping </a:t>
            </a:r>
            <a:r>
              <a:rPr lang="en-US" dirty="0" err="1"/>
              <a:t>u-boats</a:t>
            </a:r>
            <a:r>
              <a:rPr lang="en-US" dirty="0"/>
              <a:t> would not be convincing enough to Midwesterners. Thus, Wilson's new slogan and purpose for the war was to, "make the world safe for democracy."</a:t>
            </a:r>
            <a:endParaRPr lang="en-US" sz="3600" dirty="0"/>
          </a:p>
          <a:p>
            <a:pPr lvl="2"/>
            <a:r>
              <a:rPr lang="en-US" dirty="0"/>
              <a:t>This slogan laid out a very idealized goal: </a:t>
            </a:r>
            <a:r>
              <a:rPr lang="en-US" i="1" dirty="0"/>
              <a:t>not</a:t>
            </a:r>
            <a:r>
              <a:rPr lang="en-US" dirty="0"/>
              <a:t> to fight for the riches or war, but to free others from the tyranny of autocrats.</a:t>
            </a:r>
            <a:endParaRPr lang="en-US" sz="3200" dirty="0"/>
          </a:p>
          <a:p>
            <a:pPr lvl="2"/>
            <a:r>
              <a:rPr lang="en-US" dirty="0"/>
              <a:t>Wilson successfully sold the idea. Americans eagerly joined the effort to "hang the Kaiser." The expense was Wilson's initial goal of "peace without victory."</a:t>
            </a:r>
            <a:endParaRPr lang="en-US" sz="3200" dirty="0"/>
          </a:p>
          <a:p>
            <a:endParaRPr lang="en-US" dirty="0"/>
          </a:p>
        </p:txBody>
      </p:sp>
    </p:spTree>
    <p:extLst>
      <p:ext uri="{BB962C8B-B14F-4D97-AF65-F5344CB8AC3E}">
        <p14:creationId xmlns:p14="http://schemas.microsoft.com/office/powerpoint/2010/main" val="4028202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Wilson’s Fourteen Points</a:t>
            </a:r>
            <a:endParaRPr lang="en-US" dirty="0"/>
          </a:p>
        </p:txBody>
      </p:sp>
      <p:sp>
        <p:nvSpPr>
          <p:cNvPr id="3" name="Content Placeholder 2"/>
          <p:cNvSpPr>
            <a:spLocks noGrp="1"/>
          </p:cNvSpPr>
          <p:nvPr>
            <p:ph idx="1"/>
          </p:nvPr>
        </p:nvSpPr>
        <p:spPr/>
        <p:txBody>
          <a:bodyPr>
            <a:normAutofit fontScale="77500" lnSpcReduction="20000"/>
          </a:bodyPr>
          <a:lstStyle/>
          <a:p>
            <a:pPr lvl="1"/>
            <a:r>
              <a:rPr lang="en-US" dirty="0" smtClean="0"/>
              <a:t>Wilson </a:t>
            </a:r>
            <a:r>
              <a:rPr lang="en-US" dirty="0"/>
              <a:t>became the de facto moral leader of the war. In January of 1917 he gave his Fourteen Points Address to Congress.</a:t>
            </a:r>
            <a:endParaRPr lang="en-US" sz="3600" dirty="0"/>
          </a:p>
          <a:p>
            <a:pPr lvl="1"/>
            <a:r>
              <a:rPr lang="en-US" dirty="0"/>
              <a:t>The Fourteen Points laid out Wilson's idealistic goals. Oddly, before ever </a:t>
            </a:r>
            <a:r>
              <a:rPr lang="en-US" i="1" dirty="0"/>
              <a:t>entering</a:t>
            </a:r>
            <a:r>
              <a:rPr lang="en-US" dirty="0"/>
              <a:t> the war, Wilson was laying out his goals for </a:t>
            </a:r>
            <a:r>
              <a:rPr lang="en-US" dirty="0" smtClean="0"/>
              <a:t>peace </a:t>
            </a:r>
            <a:r>
              <a:rPr lang="en-US" i="1" dirty="0" smtClean="0"/>
              <a:t>after</a:t>
            </a:r>
            <a:r>
              <a:rPr lang="en-US" dirty="0"/>
              <a:t> the war. The main points were…</a:t>
            </a:r>
            <a:endParaRPr lang="en-US" sz="3600" dirty="0"/>
          </a:p>
          <a:p>
            <a:pPr lvl="2"/>
            <a:r>
              <a:rPr lang="en-US" dirty="0"/>
              <a:t>Abolishing secret treaties.</a:t>
            </a:r>
            <a:endParaRPr lang="en-US" sz="3200" dirty="0"/>
          </a:p>
          <a:p>
            <a:pPr lvl="2"/>
            <a:r>
              <a:rPr lang="en-US" dirty="0"/>
              <a:t>Freedom of the seas.</a:t>
            </a:r>
            <a:endParaRPr lang="en-US" sz="3200" dirty="0"/>
          </a:p>
          <a:p>
            <a:pPr lvl="2"/>
            <a:r>
              <a:rPr lang="en-US" dirty="0"/>
              <a:t>Removal of economic barriers between nations.</a:t>
            </a:r>
            <a:endParaRPr lang="en-US" sz="3200" dirty="0"/>
          </a:p>
          <a:p>
            <a:pPr lvl="2"/>
            <a:r>
              <a:rPr lang="en-US" dirty="0"/>
              <a:t>Reduction of armaments.</a:t>
            </a:r>
            <a:endParaRPr lang="en-US" sz="3200" dirty="0"/>
          </a:p>
          <a:p>
            <a:pPr lvl="2"/>
            <a:r>
              <a:rPr lang="en-US" dirty="0"/>
              <a:t>Changing colonial claims to help both colonizers and native peoples.</a:t>
            </a:r>
            <a:endParaRPr lang="en-US" sz="3200" dirty="0"/>
          </a:p>
          <a:p>
            <a:pPr lvl="2"/>
            <a:r>
              <a:rPr lang="en-US" dirty="0"/>
              <a:t>"Self-determination" where groups choose their government for themselves.</a:t>
            </a:r>
            <a:endParaRPr lang="en-US" sz="3200" dirty="0"/>
          </a:p>
          <a:p>
            <a:pPr lvl="2"/>
            <a:r>
              <a:rPr lang="en-US" dirty="0"/>
              <a:t>A committee called the League of Nations to hopefully settle international disputes peacefully. This was idealistic </a:t>
            </a:r>
            <a:r>
              <a:rPr lang="en-US" dirty="0" smtClean="0"/>
              <a:t>Wilson's </a:t>
            </a:r>
            <a:r>
              <a:rPr lang="en-US" i="1" dirty="0" smtClean="0"/>
              <a:t>most</a:t>
            </a:r>
            <a:r>
              <a:rPr lang="en-US" dirty="0"/>
              <a:t> desired point.</a:t>
            </a:r>
            <a:endParaRPr lang="en-US" sz="3200" dirty="0"/>
          </a:p>
        </p:txBody>
      </p:sp>
    </p:spTree>
    <p:extLst>
      <p:ext uri="{BB962C8B-B14F-4D97-AF65-F5344CB8AC3E}">
        <p14:creationId xmlns:p14="http://schemas.microsoft.com/office/powerpoint/2010/main" val="2692482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CPI and Creel</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smtClean="0"/>
              <a:t>George </a:t>
            </a:r>
            <a:r>
              <a:rPr lang="en-US" dirty="0"/>
              <a:t>Creel headed up the </a:t>
            </a:r>
            <a:r>
              <a:rPr lang="en-US" dirty="0" smtClean="0"/>
              <a:t>Committee of Public Information and </a:t>
            </a:r>
            <a:r>
              <a:rPr lang="en-US" dirty="0"/>
              <a:t>was very successful using the following tactics:</a:t>
            </a:r>
            <a:endParaRPr lang="en-US" sz="3600" dirty="0"/>
          </a:p>
          <a:p>
            <a:pPr lvl="2"/>
            <a:r>
              <a:rPr lang="en-US" dirty="0"/>
              <a:t>He sent out 75,000 "four-minute men" to give patriotic speeches.</a:t>
            </a:r>
            <a:endParaRPr lang="en-US" sz="3200" dirty="0"/>
          </a:p>
          <a:p>
            <a:pPr lvl="2"/>
            <a:r>
              <a:rPr lang="en-US" dirty="0"/>
              <a:t>Posters were pasted everywhere saying things like "Battle of the Fences" or encouraging people to buy war bonds.</a:t>
            </a:r>
            <a:endParaRPr lang="en-US" sz="3200" dirty="0"/>
          </a:p>
          <a:p>
            <a:pPr lvl="2"/>
            <a:r>
              <a:rPr lang="en-US" dirty="0"/>
              <a:t>Leaflets and pamphlets told of the idealistic goals of the war.</a:t>
            </a:r>
            <a:endParaRPr lang="en-US" sz="3200" dirty="0"/>
          </a:p>
          <a:p>
            <a:pPr lvl="2"/>
            <a:r>
              <a:rPr lang="en-US" dirty="0"/>
              <a:t>Although radio and TV hadn't been invented yet, the movies had. Creel used movie shorts (often featuring America's first big movie star, Charlie Chaplin) or propaganda films like </a:t>
            </a:r>
            <a:r>
              <a:rPr lang="en-US" i="1" dirty="0"/>
              <a:t>The Kaiser, the Beast of Berlin</a:t>
            </a:r>
            <a:r>
              <a:rPr lang="en-US" dirty="0"/>
              <a:t> or </a:t>
            </a:r>
            <a:r>
              <a:rPr lang="en-US" i="1" dirty="0"/>
              <a:t>To Hell with the Kaiser</a:t>
            </a:r>
            <a:r>
              <a:rPr lang="en-US" dirty="0"/>
              <a:t>.</a:t>
            </a:r>
            <a:endParaRPr lang="en-US" sz="3200" dirty="0"/>
          </a:p>
          <a:p>
            <a:pPr lvl="2"/>
            <a:r>
              <a:rPr lang="en-US" dirty="0"/>
              <a:t>Songs helped sell the war too, especially </a:t>
            </a:r>
            <a:r>
              <a:rPr lang="en-US" i="1" dirty="0"/>
              <a:t>Over There</a:t>
            </a:r>
            <a:r>
              <a:rPr lang="en-US" dirty="0" smtClean="0"/>
              <a:t>.</a:t>
            </a:r>
            <a:endParaRPr lang="en-US" sz="3200" dirty="0"/>
          </a:p>
        </p:txBody>
      </p:sp>
    </p:spTree>
    <p:extLst>
      <p:ext uri="{BB962C8B-B14F-4D97-AF65-F5344CB8AC3E}">
        <p14:creationId xmlns:p14="http://schemas.microsoft.com/office/powerpoint/2010/main" val="2480208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Backfire on Creel</a:t>
            </a:r>
            <a:endParaRPr lang="en-US" dirty="0"/>
          </a:p>
        </p:txBody>
      </p:sp>
      <p:sp>
        <p:nvSpPr>
          <p:cNvPr id="3" name="Content Placeholder 2"/>
          <p:cNvSpPr>
            <a:spLocks noGrp="1"/>
          </p:cNvSpPr>
          <p:nvPr>
            <p:ph idx="1"/>
          </p:nvPr>
        </p:nvSpPr>
        <p:spPr/>
        <p:txBody>
          <a:bodyPr/>
          <a:lstStyle/>
          <a:p>
            <a:pPr lvl="1"/>
            <a:r>
              <a:rPr lang="en-US" dirty="0"/>
              <a:t>Perhaps a drawback of Creel's success was that he was </a:t>
            </a:r>
            <a:r>
              <a:rPr lang="en-US" i="1" dirty="0"/>
              <a:t>too</a:t>
            </a:r>
            <a:r>
              <a:rPr lang="en-US" dirty="0"/>
              <a:t> successful. Americans entered the war with too-lofty ideals. The reality was a dirty war in the trenches, with no glorious battle, high casualties, and a generation of disillusioned young men who survived. This would be later immortalized in Hemingway's novels </a:t>
            </a:r>
            <a:r>
              <a:rPr lang="en-US" i="1" dirty="0"/>
              <a:t>The Sun Also Rises</a:t>
            </a:r>
            <a:r>
              <a:rPr lang="en-US" dirty="0"/>
              <a:t> and especially in </a:t>
            </a:r>
            <a:r>
              <a:rPr lang="en-US" i="1" dirty="0"/>
              <a:t>A Farewell to Arms</a:t>
            </a:r>
            <a:r>
              <a:rPr lang="en-US" dirty="0"/>
              <a:t>.</a:t>
            </a:r>
            <a:endParaRPr lang="en-US" sz="3600" dirty="0"/>
          </a:p>
        </p:txBody>
      </p:sp>
    </p:spTree>
    <p:extLst>
      <p:ext uri="{BB962C8B-B14F-4D97-AF65-F5344CB8AC3E}">
        <p14:creationId xmlns:p14="http://schemas.microsoft.com/office/powerpoint/2010/main" val="3265104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Enforcing Loyalty</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German-Americans </a:t>
            </a:r>
            <a:r>
              <a:rPr lang="en-US" dirty="0"/>
              <a:t>(about 8% of the U.S. population) were largely loyal to the United States. However, rumors and gossip spawned the wide belief that they were actually spies and saboteurs loyal to Germany. Some were tarred-and-feathered or beaten.</a:t>
            </a:r>
            <a:endParaRPr lang="en-US" sz="3600" dirty="0"/>
          </a:p>
          <a:p>
            <a:pPr lvl="1"/>
            <a:r>
              <a:rPr lang="en-US" dirty="0"/>
              <a:t>Anti-German feelings affected all.</a:t>
            </a:r>
            <a:endParaRPr lang="en-US" sz="3600" dirty="0"/>
          </a:p>
          <a:p>
            <a:pPr lvl="2"/>
            <a:r>
              <a:rPr lang="en-US" dirty="0"/>
              <a:t>German names were re-branded. For example, German composers like Beethoven were not performed by orchestras, sauerkraut became "liberty cabbage," dachshunds became "liberty pups</a:t>
            </a:r>
            <a:r>
              <a:rPr lang="en-US" dirty="0" smtClean="0"/>
              <a:t>."</a:t>
            </a:r>
            <a:endParaRPr lang="en-US" sz="3200" dirty="0"/>
          </a:p>
        </p:txBody>
      </p:sp>
    </p:spTree>
    <p:extLst>
      <p:ext uri="{BB962C8B-B14F-4D97-AF65-F5344CB8AC3E}">
        <p14:creationId xmlns:p14="http://schemas.microsoft.com/office/powerpoint/2010/main" val="2539037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Quieting Dissent</a:t>
            </a:r>
            <a:endParaRPr lang="en-US" dirty="0"/>
          </a:p>
        </p:txBody>
      </p:sp>
      <p:sp>
        <p:nvSpPr>
          <p:cNvPr id="3" name="Content Placeholder 2"/>
          <p:cNvSpPr>
            <a:spLocks noGrp="1"/>
          </p:cNvSpPr>
          <p:nvPr>
            <p:ph idx="1"/>
          </p:nvPr>
        </p:nvSpPr>
        <p:spPr/>
        <p:txBody>
          <a:bodyPr>
            <a:normAutofit/>
          </a:bodyPr>
          <a:lstStyle/>
          <a:p>
            <a:pPr lvl="2"/>
            <a:r>
              <a:rPr lang="en-US" dirty="0" smtClean="0"/>
              <a:t>The</a:t>
            </a:r>
            <a:r>
              <a:rPr lang="en-US" dirty="0"/>
              <a:t> Espionage Act of 1917 sought to prosecute "spies". 1,900 prosecutions followed under the Espionage Act.</a:t>
            </a:r>
            <a:endParaRPr lang="en-US" sz="3200" dirty="0"/>
          </a:p>
          <a:p>
            <a:pPr lvl="3"/>
            <a:r>
              <a:rPr lang="en-US" dirty="0"/>
              <a:t>Noteworthy was Eugene V. Debs, the leader of the Socialist. He was sentenced to ten years under the law.</a:t>
            </a:r>
            <a:endParaRPr lang="en-US" sz="2800" dirty="0"/>
          </a:p>
          <a:p>
            <a:pPr lvl="2"/>
            <a:r>
              <a:rPr lang="en-US" dirty="0" smtClean="0"/>
              <a:t>The</a:t>
            </a:r>
            <a:r>
              <a:rPr lang="en-US" dirty="0"/>
              <a:t> Sedition Act of 1918 sought to prosecute anyone engaging in "seditious" activity.</a:t>
            </a:r>
            <a:endParaRPr lang="en-US" sz="3200" dirty="0"/>
          </a:p>
          <a:p>
            <a:pPr lvl="3"/>
            <a:r>
              <a:rPr lang="en-US" dirty="0"/>
              <a:t>Essentially any activity interpreted as anti-government could be prosecuted—a very general definition that could be applied widely.</a:t>
            </a:r>
            <a:endParaRPr lang="en-US" sz="2800" dirty="0"/>
          </a:p>
          <a:p>
            <a:endParaRPr lang="en-US" dirty="0"/>
          </a:p>
        </p:txBody>
      </p:sp>
    </p:spTree>
    <p:extLst>
      <p:ext uri="{BB962C8B-B14F-4D97-AF65-F5344CB8AC3E}">
        <p14:creationId xmlns:p14="http://schemas.microsoft.com/office/powerpoint/2010/main" val="34455133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1052</TotalTime>
  <Words>1380</Words>
  <Application>Microsoft Office PowerPoint</Application>
  <PresentationFormat>On-screen Show (4:3)</PresentationFormat>
  <Paragraphs>183</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Corbel</vt:lpstr>
      <vt:lpstr>Wingdings</vt:lpstr>
      <vt:lpstr>Wingdings 2</vt:lpstr>
      <vt:lpstr>Wingdings 3</vt:lpstr>
      <vt:lpstr>Module</vt:lpstr>
      <vt:lpstr>Chapter 30:  The War to End all Wars, 1917-1918</vt:lpstr>
      <vt:lpstr>Germany Starts the War</vt:lpstr>
      <vt:lpstr>No Choice for USA</vt:lpstr>
      <vt:lpstr>Wilson’s Idealism is No More</vt:lpstr>
      <vt:lpstr>Wilson’s Fourteen Points</vt:lpstr>
      <vt:lpstr>CPI and Creel</vt:lpstr>
      <vt:lpstr>Backfire on Creel</vt:lpstr>
      <vt:lpstr>Enforcing Loyalty</vt:lpstr>
      <vt:lpstr>Quieting Dissent</vt:lpstr>
      <vt:lpstr>Impact of Acts</vt:lpstr>
      <vt:lpstr>Factories Go to War</vt:lpstr>
      <vt:lpstr>Workers in Wartime</vt:lpstr>
      <vt:lpstr>AFL Supports the War</vt:lpstr>
      <vt:lpstr>Problems Remain</vt:lpstr>
      <vt:lpstr>Suffering Till Suffrage</vt:lpstr>
      <vt:lpstr>The 19th Amendment</vt:lpstr>
      <vt:lpstr>Creating a War Economy</vt:lpstr>
      <vt:lpstr>Hoover Influences Others</vt:lpstr>
      <vt:lpstr>Impact</vt:lpstr>
      <vt:lpstr>Doughboys</vt:lpstr>
      <vt:lpstr>Women and Blacks</vt:lpstr>
      <vt:lpstr>Problems in Russia</vt:lpstr>
      <vt:lpstr>Final Push in 1918</vt:lpstr>
      <vt:lpstr>US Battles</vt:lpstr>
      <vt:lpstr>11/11/18</vt:lpstr>
      <vt:lpstr>Wilson Heads to Europe</vt:lpstr>
      <vt:lpstr>An Idealist Goes to Battle</vt:lpstr>
      <vt:lpstr>Wilson Gives In</vt:lpstr>
      <vt:lpstr>Hammering Out the Treaty</vt:lpstr>
      <vt:lpstr>Impact in Europe</vt:lpstr>
      <vt:lpstr>Impact in Asia</vt:lpstr>
      <vt:lpstr>The Treaty that Breeds War</vt:lpstr>
      <vt:lpstr>Wilson’s Return</vt:lpstr>
      <vt:lpstr>Wilson’s Collapse</vt:lpstr>
      <vt:lpstr>Defeat Through Deadlock</vt:lpstr>
      <vt:lpstr>Role Reversal</vt:lpstr>
      <vt:lpstr>The Solemn Referendum 1920</vt:lpstr>
      <vt:lpstr>Election of 1920</vt:lpstr>
      <vt:lpstr>Betrayal of Great Expectations</vt:lpstr>
    </vt:vector>
  </TitlesOfParts>
  <Company>DeForest Area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30:  The War to End all Wars, 1917-1918</dc:title>
  <dc:creator>ckollasch</dc:creator>
  <cp:lastModifiedBy>Justine Kozlina</cp:lastModifiedBy>
  <cp:revision>6</cp:revision>
  <dcterms:created xsi:type="dcterms:W3CDTF">2013-02-11T21:05:23Z</dcterms:created>
  <dcterms:modified xsi:type="dcterms:W3CDTF">2017-03-04T23:47:33Z</dcterms:modified>
</cp:coreProperties>
</file>