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75" r:id="rId34"/>
    <p:sldId id="276" r:id="rId35"/>
    <p:sldId id="27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1137BE-05FC-4AFE-B31A-EF6FC52954E7}" type="datetimeFigureOut">
              <a:rPr lang="en-US" smtClean="0"/>
              <a:t>2/13/2017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5CBD77C-2B6C-4799-A47D-57B8C044617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1137BE-05FC-4AFE-B31A-EF6FC52954E7}" type="datetimeFigureOut">
              <a:rPr lang="en-US" smtClean="0"/>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1137BE-05FC-4AFE-B31A-EF6FC52954E7}" type="datetimeFigureOut">
              <a:rPr lang="en-US" smtClean="0"/>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1137BE-05FC-4AFE-B31A-EF6FC52954E7}" type="datetimeFigureOut">
              <a:rPr lang="en-US" smtClean="0"/>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1137BE-05FC-4AFE-B31A-EF6FC52954E7}" type="datetimeFigureOut">
              <a:rPr lang="en-US" smtClean="0"/>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BD77C-2B6C-4799-A47D-57B8C044617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1137BE-05FC-4AFE-B31A-EF6FC52954E7}" type="datetimeFigureOut">
              <a:rPr lang="en-US" smtClean="0"/>
              <a:t>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1137BE-05FC-4AFE-B31A-EF6FC52954E7}" type="datetimeFigureOut">
              <a:rPr lang="en-US" smtClean="0"/>
              <a:t>2/13/2017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1137BE-05FC-4AFE-B31A-EF6FC52954E7}" type="datetimeFigureOut">
              <a:rPr lang="en-US" smtClean="0"/>
              <a:t>2/13/2017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137BE-05FC-4AFE-B31A-EF6FC52954E7}" type="datetimeFigureOut">
              <a:rPr lang="en-US" smtClean="0"/>
              <a:t>2/13/2017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1137BE-05FC-4AFE-B31A-EF6FC52954E7}" type="datetimeFigureOut">
              <a:rPr lang="en-US" smtClean="0"/>
              <a:t>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CBD77C-2B6C-4799-A47D-57B8C0446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1137BE-05FC-4AFE-B31A-EF6FC52954E7}" type="datetimeFigureOut">
              <a:rPr lang="en-US" smtClean="0"/>
              <a:t>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5CBD77C-2B6C-4799-A47D-57B8C044617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1137BE-05FC-4AFE-B31A-EF6FC52954E7}" type="datetimeFigureOut">
              <a:rPr lang="en-US" smtClean="0"/>
              <a:t>2/13/2017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CBD77C-2B6C-4799-A47D-57B8C044617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28:  Progressivism and Republicanism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55248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Progressive Causes</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smtClean="0"/>
              <a:t>They </a:t>
            </a:r>
            <a:r>
              <a:rPr lang="en-US" dirty="0"/>
              <a:t>favored and generally got the following accomplished:</a:t>
            </a:r>
            <a:endParaRPr lang="en-US" sz="3200" dirty="0"/>
          </a:p>
          <a:p>
            <a:pPr lvl="2"/>
            <a:r>
              <a:rPr lang="en-US" sz="2400" dirty="0"/>
              <a:t>The </a:t>
            </a:r>
            <a:r>
              <a:rPr lang="en-US" sz="2400" b="1" dirty="0"/>
              <a:t>initiative</a:t>
            </a:r>
            <a:r>
              <a:rPr lang="en-US" sz="2400" dirty="0"/>
              <a:t> where voters could initiate laws, rather than waiting and hoping a legislator might do it.</a:t>
            </a:r>
            <a:endParaRPr lang="en-US" sz="3200" dirty="0"/>
          </a:p>
          <a:p>
            <a:pPr lvl="2"/>
            <a:r>
              <a:rPr lang="en-US" sz="2400" dirty="0"/>
              <a:t>The </a:t>
            </a:r>
            <a:r>
              <a:rPr lang="en-US" sz="2400" b="1" dirty="0"/>
              <a:t>referendum</a:t>
            </a:r>
            <a:r>
              <a:rPr lang="en-US" sz="2400" dirty="0"/>
              <a:t> where voters could vote proposed bills into law, circumventing unresponsive legislators altogether.</a:t>
            </a:r>
            <a:endParaRPr lang="en-US" sz="3200" dirty="0"/>
          </a:p>
          <a:p>
            <a:pPr lvl="2"/>
            <a:r>
              <a:rPr lang="en-US" sz="2400" dirty="0"/>
              <a:t>The </a:t>
            </a:r>
            <a:r>
              <a:rPr lang="en-US" sz="2400" b="1" dirty="0"/>
              <a:t>recall</a:t>
            </a:r>
            <a:r>
              <a:rPr lang="en-US" sz="2400" dirty="0"/>
              <a:t> where voters could remove elected officials rather than waiting for his term to expire. The thought was, "We voted them in, we can vote them out."</a:t>
            </a:r>
            <a:endParaRPr lang="en-US" sz="3200" dirty="0"/>
          </a:p>
          <a:p>
            <a:pPr lvl="2"/>
            <a:r>
              <a:rPr lang="en-US" sz="2400" dirty="0"/>
              <a:t>The </a:t>
            </a:r>
            <a:r>
              <a:rPr lang="en-US" sz="2400" b="1" dirty="0"/>
              <a:t>secret ballot</a:t>
            </a:r>
            <a:r>
              <a:rPr lang="en-US" sz="2400" dirty="0"/>
              <a:t>, called the </a:t>
            </a:r>
            <a:r>
              <a:rPr lang="en-US" sz="2400" b="1" dirty="0"/>
              <a:t>Australian ballot</a:t>
            </a:r>
            <a:r>
              <a:rPr lang="en-US" sz="2400" dirty="0"/>
              <a:t>, to help get a true vote and avoid intimidation at the polls.</a:t>
            </a:r>
            <a:endParaRPr lang="en-US" sz="3200" dirty="0"/>
          </a:p>
          <a:p>
            <a:pPr lvl="2"/>
            <a:r>
              <a:rPr lang="en-US" sz="2400" dirty="0"/>
              <a:t>The direct election of senators by the people. At the time, U.S. senators were chosen by state </a:t>
            </a:r>
            <a:r>
              <a:rPr lang="en-US" sz="2400" i="1" dirty="0"/>
              <a:t>legislators</a:t>
            </a:r>
            <a:r>
              <a:rPr lang="en-US" sz="2400" dirty="0"/>
              <a:t>, not the people. This became reality in 1913, with the </a:t>
            </a:r>
            <a:r>
              <a:rPr lang="en-US" sz="2400" b="1" dirty="0"/>
              <a:t>17th Amendment</a:t>
            </a:r>
            <a:r>
              <a:rPr lang="en-US" sz="2400" dirty="0"/>
              <a:t>.</a:t>
            </a:r>
            <a:endParaRPr lang="en-US" sz="3200" dirty="0"/>
          </a:p>
          <a:p>
            <a:pPr lvl="2"/>
            <a:r>
              <a:rPr lang="en-US" sz="2400" dirty="0"/>
              <a:t>And female suffrage. This would have to wait a bit longer (until 1920).</a:t>
            </a:r>
            <a:endParaRPr lang="en-US" sz="3200" dirty="0"/>
          </a:p>
          <a:p>
            <a:endParaRPr lang="en-US" dirty="0"/>
          </a:p>
        </p:txBody>
      </p:sp>
    </p:spTree>
    <p:extLst>
      <p:ext uri="{BB962C8B-B14F-4D97-AF65-F5344CB8AC3E}">
        <p14:creationId xmlns:p14="http://schemas.microsoft.com/office/powerpoint/2010/main" val="3110064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Progressivism in Cities</a:t>
            </a:r>
            <a:endParaRPr lang="en-US" dirty="0"/>
          </a:p>
        </p:txBody>
      </p:sp>
      <p:sp>
        <p:nvSpPr>
          <p:cNvPr id="3" name="Content Placeholder 2"/>
          <p:cNvSpPr>
            <a:spLocks noGrp="1"/>
          </p:cNvSpPr>
          <p:nvPr>
            <p:ph idx="1"/>
          </p:nvPr>
        </p:nvSpPr>
        <p:spPr/>
        <p:txBody>
          <a:bodyPr>
            <a:normAutofit/>
          </a:bodyPr>
          <a:lstStyle/>
          <a:p>
            <a:pPr lvl="1"/>
            <a:r>
              <a:rPr lang="en-US" dirty="0" smtClean="0"/>
              <a:t>Progressivism </a:t>
            </a:r>
            <a:r>
              <a:rPr lang="en-US" dirty="0"/>
              <a:t>really got its start and took off on a more local level rather than national.</a:t>
            </a:r>
            <a:endParaRPr lang="en-US" sz="3200" dirty="0"/>
          </a:p>
          <a:p>
            <a:pPr lvl="1"/>
            <a:r>
              <a:rPr lang="en-US" dirty="0"/>
              <a:t>Galveston, TX successfully used the </a:t>
            </a:r>
            <a:r>
              <a:rPr lang="en-US" b="1" dirty="0"/>
              <a:t>city-manager system</a:t>
            </a:r>
            <a:r>
              <a:rPr lang="en-US" dirty="0"/>
              <a:t>. The idea was to use professional people trained in their field of city management, rather than using "friends" of a corrupt mayor or city boss. The result was much greater efficiency and other cities took note of Galveston.</a:t>
            </a:r>
            <a:endParaRPr lang="en-US" sz="3200" dirty="0"/>
          </a:p>
          <a:p>
            <a:pPr lvl="1"/>
            <a:r>
              <a:rPr lang="en-US" dirty="0"/>
              <a:t>Local Progressives cracked down on "slumlords," rampant prostitution, and juvenile delinquency.</a:t>
            </a:r>
            <a:endParaRPr lang="en-US" sz="3200" dirty="0"/>
          </a:p>
          <a:p>
            <a:endParaRPr lang="en-US" dirty="0"/>
          </a:p>
        </p:txBody>
      </p:sp>
    </p:spTree>
    <p:extLst>
      <p:ext uri="{BB962C8B-B14F-4D97-AF65-F5344CB8AC3E}">
        <p14:creationId xmlns:p14="http://schemas.microsoft.com/office/powerpoint/2010/main" val="1921762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Progressivism in the States</a:t>
            </a:r>
            <a:endParaRPr lang="en-US" dirty="0"/>
          </a:p>
        </p:txBody>
      </p:sp>
      <p:sp>
        <p:nvSpPr>
          <p:cNvPr id="3" name="Content Placeholder 2"/>
          <p:cNvSpPr>
            <a:spLocks noGrp="1"/>
          </p:cNvSpPr>
          <p:nvPr>
            <p:ph idx="1"/>
          </p:nvPr>
        </p:nvSpPr>
        <p:spPr/>
        <p:txBody>
          <a:bodyPr/>
          <a:lstStyle/>
          <a:p>
            <a:pPr lvl="1"/>
            <a:r>
              <a:rPr lang="en-US" dirty="0"/>
              <a:t>Wisconsin was the Progressive leader for states. Led by </a:t>
            </a:r>
            <a:r>
              <a:rPr lang="en-US" b="1" dirty="0"/>
              <a:t>Gov. Robert</a:t>
            </a:r>
            <a:r>
              <a:rPr lang="en-US" dirty="0"/>
              <a:t> "Fighting Bob" </a:t>
            </a:r>
            <a:r>
              <a:rPr lang="en-US" b="1" dirty="0" err="1"/>
              <a:t>LaFollette</a:t>
            </a:r>
            <a:r>
              <a:rPr lang="en-US" dirty="0"/>
              <a:t>, Wisconsin was able to grab power back from the big businesses and return it to the people.</a:t>
            </a:r>
            <a:endParaRPr lang="en-US" sz="3200" dirty="0"/>
          </a:p>
          <a:p>
            <a:pPr lvl="2"/>
            <a:r>
              <a:rPr lang="en-US" sz="2400" dirty="0"/>
              <a:t>Other states took note and attacked trusts, railroads. Examples included Oregon and California (led by Gov. Hiram Johnson). Gov. Charles Evan Hughes, of New York, took on the wrongs of gas and insurance companies.</a:t>
            </a:r>
            <a:endParaRPr lang="en-US" sz="3200" dirty="0"/>
          </a:p>
          <a:p>
            <a:endParaRPr lang="en-US" dirty="0"/>
          </a:p>
        </p:txBody>
      </p:sp>
    </p:spTree>
    <p:extLst>
      <p:ext uri="{BB962C8B-B14F-4D97-AF65-F5344CB8AC3E}">
        <p14:creationId xmlns:p14="http://schemas.microsoft.com/office/powerpoint/2010/main" val="1186612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Progressive Women</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Women </a:t>
            </a:r>
            <a:r>
              <a:rPr lang="en-US" dirty="0"/>
              <a:t>were an indispensable catalyst in the Progressive army. They couldn’t vote or hold political office, but were active none-the-less. Women focused their changes on family-oriented ills such as child labor.</a:t>
            </a:r>
            <a:endParaRPr lang="en-US" sz="3200" dirty="0"/>
          </a:p>
          <a:p>
            <a:pPr lvl="1"/>
            <a:r>
              <a:rPr lang="en-US" dirty="0"/>
              <a:t>Court decisions impacted women.</a:t>
            </a:r>
            <a:endParaRPr lang="en-US" sz="3200" dirty="0"/>
          </a:p>
          <a:p>
            <a:pPr lvl="2"/>
            <a:r>
              <a:rPr lang="en-US" sz="2400" dirty="0"/>
              <a:t>The Supreme Court case of </a:t>
            </a:r>
            <a:r>
              <a:rPr lang="en-US" sz="2400" b="1" i="1" dirty="0"/>
              <a:t>Muller v. Oregon</a:t>
            </a:r>
            <a:r>
              <a:rPr lang="en-US" sz="2400" dirty="0"/>
              <a:t> (1908) said that laws protecting female workers were indeed constitutional. The case was successfully argued by attorney </a:t>
            </a:r>
            <a:r>
              <a:rPr lang="en-US" sz="2400" b="1" dirty="0"/>
              <a:t>Louis Brandeis</a:t>
            </a:r>
            <a:r>
              <a:rPr lang="en-US" sz="2400" dirty="0"/>
              <a:t> saying women's weaker bodies suffered harmful effects in factory work.</a:t>
            </a:r>
            <a:endParaRPr lang="en-US" sz="3200" dirty="0"/>
          </a:p>
          <a:p>
            <a:pPr lvl="3"/>
            <a:r>
              <a:rPr lang="en-US" dirty="0"/>
              <a:t>This victory, however, came with a cost to women. Brandeis' own argument of weaker female bodies would later be used to keep women out of certain "male" jobs.</a:t>
            </a:r>
            <a:endParaRPr lang="en-US" sz="2800" dirty="0"/>
          </a:p>
          <a:p>
            <a:pPr lvl="2"/>
            <a:r>
              <a:rPr lang="en-US" sz="2400" dirty="0"/>
              <a:t>A loss occurred in the case of </a:t>
            </a:r>
            <a:r>
              <a:rPr lang="en-US" sz="2400" b="1" i="1" dirty="0" err="1"/>
              <a:t>Lochner</a:t>
            </a:r>
            <a:r>
              <a:rPr lang="en-US" sz="2400" b="1" i="1" dirty="0"/>
              <a:t> v. New York</a:t>
            </a:r>
            <a:r>
              <a:rPr lang="en-US" sz="2400" dirty="0"/>
              <a:t> (1905). In the case, the Supreme Court struck down a 10-hour workday for bakers</a:t>
            </a:r>
            <a:r>
              <a:rPr lang="en-US" sz="2400" dirty="0" smtClean="0"/>
              <a:t>.</a:t>
            </a:r>
            <a:endParaRPr lang="en-US" sz="3200" dirty="0"/>
          </a:p>
        </p:txBody>
      </p:sp>
    </p:spTree>
    <p:extLst>
      <p:ext uri="{BB962C8B-B14F-4D97-AF65-F5344CB8AC3E}">
        <p14:creationId xmlns:p14="http://schemas.microsoft.com/office/powerpoint/2010/main" val="3437022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Temperance Movement</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Alcohol </a:t>
            </a:r>
            <a:r>
              <a:rPr lang="en-US" dirty="0"/>
              <a:t>had long been under fire by women. During the Progressive era, temperance would reach its peak.</a:t>
            </a:r>
            <a:endParaRPr lang="en-US" sz="3200" dirty="0"/>
          </a:p>
          <a:p>
            <a:pPr lvl="2"/>
            <a:r>
              <a:rPr lang="en-US" sz="2400" b="1" dirty="0"/>
              <a:t>Francis Willard</a:t>
            </a:r>
            <a:r>
              <a:rPr lang="en-US" sz="2400" dirty="0"/>
              <a:t>, founder of the Woman's Christian Temperance Union (WCTU) got 1 million women to join the cause against alcohol. The WCTU was joined by the Anti-Saloon League. They were well-organized and well-financed.</a:t>
            </a:r>
            <a:endParaRPr lang="en-US" sz="3200" dirty="0"/>
          </a:p>
          <a:p>
            <a:pPr lvl="2"/>
            <a:r>
              <a:rPr lang="en-US" sz="2400" dirty="0"/>
              <a:t>Many states and counties went "dry." In 1914, 1/2 of Americans lived in dry areas.</a:t>
            </a:r>
            <a:endParaRPr lang="en-US" sz="3200" dirty="0"/>
          </a:p>
          <a:p>
            <a:pPr lvl="2"/>
            <a:r>
              <a:rPr lang="en-US" sz="2400" dirty="0"/>
              <a:t>The movement culminated in 1919 with the </a:t>
            </a:r>
            <a:r>
              <a:rPr lang="en-US" sz="2400" b="1" dirty="0"/>
              <a:t>18th Amendment</a:t>
            </a:r>
            <a:r>
              <a:rPr lang="en-US" sz="2400" dirty="0"/>
              <a:t> (AKA </a:t>
            </a:r>
            <a:r>
              <a:rPr lang="en-US" sz="2400" b="1" dirty="0"/>
              <a:t>Prohibition</a:t>
            </a:r>
            <a:r>
              <a:rPr lang="en-US" sz="2400" dirty="0"/>
              <a:t>) that banned alcohol's sale, consumption, and possession.</a:t>
            </a:r>
            <a:endParaRPr lang="en-US" sz="3200" dirty="0"/>
          </a:p>
          <a:p>
            <a:endParaRPr lang="en-US" dirty="0"/>
          </a:p>
        </p:txBody>
      </p:sp>
    </p:spTree>
    <p:extLst>
      <p:ext uri="{BB962C8B-B14F-4D97-AF65-F5344CB8AC3E}">
        <p14:creationId xmlns:p14="http://schemas.microsoft.com/office/powerpoint/2010/main" val="243776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Square Deal</a:t>
            </a:r>
            <a:endParaRPr lang="en-US" dirty="0"/>
          </a:p>
        </p:txBody>
      </p:sp>
      <p:sp>
        <p:nvSpPr>
          <p:cNvPr id="3" name="Content Placeholder 2"/>
          <p:cNvSpPr>
            <a:spLocks noGrp="1"/>
          </p:cNvSpPr>
          <p:nvPr>
            <p:ph idx="1"/>
          </p:nvPr>
        </p:nvSpPr>
        <p:spPr>
          <a:xfrm>
            <a:off x="457200" y="1935480"/>
            <a:ext cx="8229600" cy="4846320"/>
          </a:xfrm>
        </p:spPr>
        <p:txBody>
          <a:bodyPr>
            <a:normAutofit fontScale="77500" lnSpcReduction="20000"/>
          </a:bodyPr>
          <a:lstStyle/>
          <a:p>
            <a:pPr lvl="1"/>
            <a:r>
              <a:rPr lang="en-US" dirty="0" smtClean="0"/>
              <a:t>President </a:t>
            </a:r>
            <a:r>
              <a:rPr lang="en-US" dirty="0"/>
              <a:t>Roosevelt had been moved the by muckrakers and the Progressives' ideals. He pursued the "three C's": (1) control of the corporations, (2) consumer protection, and (3) conservation of natural resources.</a:t>
            </a:r>
            <a:endParaRPr lang="en-US" sz="3200" dirty="0"/>
          </a:p>
          <a:p>
            <a:pPr lvl="1"/>
            <a:r>
              <a:rPr lang="en-US" dirty="0"/>
              <a:t>A strike took place in 1902 at the anthracite coal mines of Pennsylvania. The workers called for a 20% pay increase and a reduction of work hours from 10 to 9 hours.</a:t>
            </a:r>
            <a:endParaRPr lang="en-US" sz="3200" dirty="0"/>
          </a:p>
          <a:p>
            <a:pPr lvl="2"/>
            <a:r>
              <a:rPr lang="en-US" sz="2400" dirty="0"/>
              <a:t>Coal supplies dwindled and the nation felt the effects of the coal shortage so TR called in strike workers to the White House. Roosevelt was not impressed with the strike leaders.</a:t>
            </a:r>
            <a:endParaRPr lang="en-US" sz="3200" dirty="0"/>
          </a:p>
          <a:p>
            <a:pPr lvl="2"/>
            <a:r>
              <a:rPr lang="en-US" sz="2400" dirty="0"/>
              <a:t>Roosevelt finally threatened to use federal troops to operate the mines. At this threat, the owners agreed to go to arbitration. The workers were given a 10% increase and the 9 hour day. The workers' union, however, was not officially recognized for bargaining.</a:t>
            </a:r>
            <a:endParaRPr lang="en-US" sz="3200" dirty="0"/>
          </a:p>
          <a:p>
            <a:pPr lvl="1"/>
            <a:r>
              <a:rPr lang="en-US" dirty="0"/>
              <a:t>Roosevelt called on Congress to form the </a:t>
            </a:r>
            <a:r>
              <a:rPr lang="en-US" b="1" dirty="0"/>
              <a:t>Dept. of Commerce and Labor</a:t>
            </a:r>
            <a:r>
              <a:rPr lang="en-US" dirty="0"/>
              <a:t>, which it did. The department split in half ten years later.</a:t>
            </a:r>
            <a:endParaRPr lang="en-US" sz="3200" dirty="0"/>
          </a:p>
          <a:p>
            <a:pPr lvl="2"/>
            <a:r>
              <a:rPr lang="en-US" sz="2400" dirty="0"/>
              <a:t>The Bureau of Corporations would investigate interstate trade and become important for breaking up monopolies during the "trust-busting" days.</a:t>
            </a:r>
            <a:endParaRPr lang="en-US" sz="3200" dirty="0"/>
          </a:p>
        </p:txBody>
      </p:sp>
    </p:spTree>
    <p:extLst>
      <p:ext uri="{BB962C8B-B14F-4D97-AF65-F5344CB8AC3E}">
        <p14:creationId xmlns:p14="http://schemas.microsoft.com/office/powerpoint/2010/main" val="2562634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 Corrals the Corporations</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Interstate Commerce Commission (1887) had been designed to regulate railroads but it was proving to be ineffective. Therefore, it was decided more needed to be done.</a:t>
            </a:r>
            <a:endParaRPr lang="en-US" sz="3200" dirty="0"/>
          </a:p>
          <a:p>
            <a:pPr lvl="2"/>
            <a:r>
              <a:rPr lang="en-US" sz="2400" dirty="0"/>
              <a:t>Congress passed the </a:t>
            </a:r>
            <a:r>
              <a:rPr lang="en-US" sz="2400" b="1" dirty="0"/>
              <a:t>Elkins Act</a:t>
            </a:r>
            <a:r>
              <a:rPr lang="en-US" sz="2400" dirty="0"/>
              <a:t> in 1903. It banned and prosecuted rebates awarded by railroaders.</a:t>
            </a:r>
            <a:endParaRPr lang="en-US" sz="3200" dirty="0"/>
          </a:p>
          <a:p>
            <a:pPr lvl="2"/>
            <a:r>
              <a:rPr lang="en-US" sz="2400" dirty="0"/>
              <a:t>The </a:t>
            </a:r>
            <a:r>
              <a:rPr lang="en-US" sz="2400" b="1" dirty="0"/>
              <a:t>Hepburn Act</a:t>
            </a:r>
            <a:r>
              <a:rPr lang="en-US" sz="2400" dirty="0"/>
              <a:t> placed restrictions on free passes handed out by railroads (usually to the press to ensure good reports).</a:t>
            </a:r>
            <a:endParaRPr lang="en-US" sz="3200" dirty="0"/>
          </a:p>
          <a:p>
            <a:endParaRPr lang="en-US" dirty="0"/>
          </a:p>
        </p:txBody>
      </p:sp>
    </p:spTree>
    <p:extLst>
      <p:ext uri="{BB962C8B-B14F-4D97-AF65-F5344CB8AC3E}">
        <p14:creationId xmlns:p14="http://schemas.microsoft.com/office/powerpoint/2010/main" val="786664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Trust Buster</a:t>
            </a:r>
            <a:endParaRPr lang="en-US" dirty="0"/>
          </a:p>
        </p:txBody>
      </p:sp>
      <p:sp>
        <p:nvSpPr>
          <p:cNvPr id="3" name="Content Placeholder 2"/>
          <p:cNvSpPr>
            <a:spLocks noGrp="1"/>
          </p:cNvSpPr>
          <p:nvPr>
            <p:ph idx="1"/>
          </p:nvPr>
        </p:nvSpPr>
        <p:spPr>
          <a:xfrm>
            <a:off x="457200" y="1935480"/>
            <a:ext cx="8229600" cy="5227320"/>
          </a:xfrm>
        </p:spPr>
        <p:txBody>
          <a:bodyPr>
            <a:normAutofit fontScale="85000" lnSpcReduction="10000"/>
          </a:bodyPr>
          <a:lstStyle/>
          <a:p>
            <a:pPr lvl="1"/>
            <a:r>
              <a:rPr lang="en-US" sz="2600" dirty="0"/>
              <a:t>Teddy Roosevelt nurtured the reputation of a trust buster. TR concluded, however that there were "good trusts" and there were "bad trusts." The bad trusts had to go.</a:t>
            </a:r>
          </a:p>
          <a:p>
            <a:pPr lvl="2"/>
            <a:r>
              <a:rPr lang="en-US" sz="2600" dirty="0"/>
              <a:t>TR's most noteworthy target was the </a:t>
            </a:r>
            <a:r>
              <a:rPr lang="en-US" sz="2600" b="1" dirty="0"/>
              <a:t>Northern Securities Company</a:t>
            </a:r>
            <a:r>
              <a:rPr lang="en-US" sz="2600" dirty="0"/>
              <a:t> run by </a:t>
            </a:r>
            <a:r>
              <a:rPr lang="en-US" sz="2600" b="1" dirty="0"/>
              <a:t>J.P. Morgan</a:t>
            </a:r>
            <a:r>
              <a:rPr lang="en-US" sz="2600" dirty="0"/>
              <a:t> and James Hill.</a:t>
            </a:r>
          </a:p>
          <a:p>
            <a:pPr lvl="3"/>
            <a:r>
              <a:rPr lang="en-US" sz="2600" dirty="0"/>
              <a:t>TR busted up Northern Securities (his decision was upheld by the Supreme Court). Busting J.P. Morgan's outfit angered Wall Street but this high-profile bust furthered TR's trust buster image.</a:t>
            </a:r>
          </a:p>
          <a:p>
            <a:pPr lvl="2"/>
            <a:r>
              <a:rPr lang="en-US" sz="2600" dirty="0"/>
              <a:t>In all, Roosevelt attacked some 40 trusts, including busting the beef, sugar, fertilizer, and harvester trusts</a:t>
            </a:r>
          </a:p>
          <a:p>
            <a:pPr lvl="2"/>
            <a:r>
              <a:rPr lang="en-US" sz="2600" dirty="0"/>
              <a:t>Despite his reputation as a trust buster, TR allowed the "good trusts" to survive. He believed his actions against the bad trusts would prevent the good ones from going astray.</a:t>
            </a:r>
          </a:p>
          <a:p>
            <a:endParaRPr lang="en-US" dirty="0"/>
          </a:p>
        </p:txBody>
      </p:sp>
    </p:spTree>
    <p:extLst>
      <p:ext uri="{BB962C8B-B14F-4D97-AF65-F5344CB8AC3E}">
        <p14:creationId xmlns:p14="http://schemas.microsoft.com/office/powerpoint/2010/main" val="3559441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 Trust Buster</a:t>
            </a:r>
            <a:endParaRPr lang="en-US" dirty="0"/>
          </a:p>
        </p:txBody>
      </p:sp>
      <p:sp>
        <p:nvSpPr>
          <p:cNvPr id="3" name="Content Placeholder 2"/>
          <p:cNvSpPr>
            <a:spLocks noGrp="1"/>
          </p:cNvSpPr>
          <p:nvPr>
            <p:ph idx="1"/>
          </p:nvPr>
        </p:nvSpPr>
        <p:spPr/>
        <p:txBody>
          <a:bodyPr/>
          <a:lstStyle/>
          <a:p>
            <a:pPr lvl="2"/>
            <a:r>
              <a:rPr lang="en-US" sz="2600" dirty="0"/>
              <a:t>William Howard Taft, who succeeded Roosevelt, would actually be more of a trust buster than TR. Taft actually busted </a:t>
            </a:r>
            <a:r>
              <a:rPr lang="en-US" sz="2600" i="1" dirty="0"/>
              <a:t>more</a:t>
            </a:r>
            <a:r>
              <a:rPr lang="en-US" sz="2600" dirty="0"/>
              <a:t> trusts than TR.</a:t>
            </a:r>
          </a:p>
          <a:p>
            <a:pPr lvl="3"/>
            <a:r>
              <a:rPr lang="en-US" sz="2600" dirty="0"/>
              <a:t>Another example occurred over the U.S. Steel Company. U.S. Steel wanted to acquire the Tennessee Coal and Iron Company. TR had said that the move of this good trust would be okay, but Taft felt otherwise. Roosevelt was very angry over Taft's reversal of his position.</a:t>
            </a:r>
          </a:p>
          <a:p>
            <a:endParaRPr lang="en-US" dirty="0"/>
          </a:p>
        </p:txBody>
      </p:sp>
    </p:spTree>
    <p:extLst>
      <p:ext uri="{BB962C8B-B14F-4D97-AF65-F5344CB8AC3E}">
        <p14:creationId xmlns:p14="http://schemas.microsoft.com/office/powerpoint/2010/main" val="4140574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Caring for the Consumer</a:t>
            </a:r>
            <a:endParaRPr lang="en-US" dirty="0"/>
          </a:p>
        </p:txBody>
      </p:sp>
      <p:sp>
        <p:nvSpPr>
          <p:cNvPr id="3" name="Content Placeholder 2"/>
          <p:cNvSpPr>
            <a:spLocks noGrp="1"/>
          </p:cNvSpPr>
          <p:nvPr>
            <p:ph idx="1"/>
          </p:nvPr>
        </p:nvSpPr>
        <p:spPr>
          <a:xfrm>
            <a:off x="457200" y="1935480"/>
            <a:ext cx="8229600" cy="4617720"/>
          </a:xfrm>
        </p:spPr>
        <p:txBody>
          <a:bodyPr>
            <a:normAutofit lnSpcReduction="10000"/>
          </a:bodyPr>
          <a:lstStyle/>
          <a:p>
            <a:pPr lvl="1"/>
            <a:r>
              <a:rPr lang="en-US" b="1" dirty="0" smtClean="0"/>
              <a:t>Upton </a:t>
            </a:r>
            <a:r>
              <a:rPr lang="en-US" b="1" dirty="0"/>
              <a:t>Sinclair</a:t>
            </a:r>
            <a:r>
              <a:rPr lang="en-US" dirty="0"/>
              <a:t> wrote </a:t>
            </a:r>
            <a:r>
              <a:rPr lang="en-US" i="1" dirty="0"/>
              <a:t>The Jungle</a:t>
            </a:r>
            <a:r>
              <a:rPr lang="en-US" dirty="0"/>
              <a:t> about the meat packing industry's horrible conditions. Sinclair's goal was to reveal the plight of the workers. But, the real effect was to gross out America and initiate action in Congress.</a:t>
            </a:r>
            <a:endParaRPr lang="en-US" sz="3200" dirty="0"/>
          </a:p>
          <a:p>
            <a:pPr lvl="2"/>
            <a:r>
              <a:rPr lang="en-US" sz="2400" dirty="0"/>
              <a:t>His book motivated Congress to pass the </a:t>
            </a:r>
            <a:r>
              <a:rPr lang="en-US" sz="2400" b="1" dirty="0"/>
              <a:t>Meat Inspection Act</a:t>
            </a:r>
            <a:r>
              <a:rPr lang="en-US" sz="2400" dirty="0"/>
              <a:t> (1906). Henceforth meat would be inspected by the U.S.D.A.</a:t>
            </a:r>
            <a:endParaRPr lang="en-US" sz="3200" dirty="0"/>
          </a:p>
          <a:p>
            <a:pPr lvl="2"/>
            <a:r>
              <a:rPr lang="en-US" sz="2400" dirty="0"/>
              <a:t>The </a:t>
            </a:r>
            <a:r>
              <a:rPr lang="en-US" sz="2400" b="1" dirty="0"/>
              <a:t>Pure Food and Drug Act</a:t>
            </a:r>
            <a:r>
              <a:rPr lang="en-US" sz="2400" dirty="0"/>
              <a:t> was also passed. Its goal was to ensure proper labeling of food and </a:t>
            </a:r>
            <a:r>
              <a:rPr lang="en-US" sz="2400" dirty="0" smtClean="0"/>
              <a:t>drugs and </a:t>
            </a:r>
            <a:r>
              <a:rPr lang="en-US" sz="2400" dirty="0"/>
              <a:t>to prevent tampering.</a:t>
            </a:r>
            <a:endParaRPr lang="en-US" sz="3200" dirty="0"/>
          </a:p>
          <a:p>
            <a:pPr lvl="1"/>
            <a:r>
              <a:rPr lang="en-US" dirty="0"/>
              <a:t>These acts would help Europe to trust American meat and thus help exports..</a:t>
            </a:r>
            <a:endParaRPr lang="en-US" sz="3200" dirty="0"/>
          </a:p>
          <a:p>
            <a:endParaRPr lang="en-US" dirty="0"/>
          </a:p>
        </p:txBody>
      </p:sp>
    </p:spTree>
    <p:extLst>
      <p:ext uri="{BB962C8B-B14F-4D97-AF65-F5344CB8AC3E}">
        <p14:creationId xmlns:p14="http://schemas.microsoft.com/office/powerpoint/2010/main" val="3678728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JUMBO QUESTIONS 28</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Argumentation</a:t>
            </a:r>
          </a:p>
          <a:p>
            <a:r>
              <a:rPr lang="en-US" dirty="0" smtClean="0"/>
              <a:t>At the beginning of this chapter, the authors reference a Progressive reformer who thought that “the real heart of the Progressive Movement was to use the government as an agency of human welfare.” Support, modify, or refute this statement. </a:t>
            </a:r>
          </a:p>
          <a:p>
            <a:r>
              <a:rPr lang="en-US" dirty="0" smtClean="0"/>
              <a:t>Analyzing Evidence</a:t>
            </a:r>
          </a:p>
          <a:p>
            <a:r>
              <a:rPr lang="en-US" dirty="0" smtClean="0"/>
              <a:t>The authors claim that Theodore Roosevelt’s Square Deal “embraced three C’s: control of the corporations, consumer protection, and conservation of natural resources.” Find relevant evidence to support this assertion</a:t>
            </a:r>
          </a:p>
          <a:p>
            <a:r>
              <a:rPr lang="en-US" dirty="0" smtClean="0"/>
              <a:t>Interpretation</a:t>
            </a:r>
          </a:p>
          <a:p>
            <a:r>
              <a:rPr lang="en-US" dirty="0" smtClean="0"/>
              <a:t>In “Varying Viewpoints: Who Were the Progressives?”, the authors observe that “debate about progressivism has revolved mainly around a question that is simple to ask but devilishly difficult to answer: who were the progressives?” Describe how models of historical interpretation about Progressives have changed </a:t>
            </a:r>
            <a:r>
              <a:rPr lang="en-US" smtClean="0"/>
              <a:t>over time. </a:t>
            </a:r>
            <a:endParaRPr lang="en-US" dirty="0"/>
          </a:p>
        </p:txBody>
      </p:sp>
    </p:spTree>
    <p:extLst>
      <p:ext uri="{BB962C8B-B14F-4D97-AF65-F5344CB8AC3E}">
        <p14:creationId xmlns:p14="http://schemas.microsoft.com/office/powerpoint/2010/main" val="3719901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 Control</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Americans </a:t>
            </a:r>
            <a:r>
              <a:rPr lang="en-US" dirty="0"/>
              <a:t>had long considered their natural resources inexhaustible. By about 1900, they were realizing this was not true and that conservation was needed. Acts of Congress began preserving the land…</a:t>
            </a:r>
            <a:endParaRPr lang="en-US" sz="3200" dirty="0"/>
          </a:p>
          <a:p>
            <a:pPr lvl="2"/>
            <a:r>
              <a:rPr lang="en-US" sz="2400" dirty="0"/>
              <a:t>The first conservation act was the </a:t>
            </a:r>
            <a:r>
              <a:rPr lang="en-US" sz="2400" b="1" dirty="0"/>
              <a:t>Desert Land Act</a:t>
            </a:r>
            <a:r>
              <a:rPr lang="en-US" sz="2400" dirty="0"/>
              <a:t> (1877). It sold desert land at a cheap rate on the promise the land would be irrigated.</a:t>
            </a:r>
            <a:endParaRPr lang="en-US" sz="3200" dirty="0"/>
          </a:p>
          <a:p>
            <a:pPr lvl="2"/>
            <a:r>
              <a:rPr lang="en-US" sz="2400" dirty="0"/>
              <a:t>The </a:t>
            </a:r>
            <a:r>
              <a:rPr lang="en-US" sz="2400" b="1" dirty="0"/>
              <a:t>Forest Reserve Act</a:t>
            </a:r>
            <a:r>
              <a:rPr lang="en-US" sz="2400" dirty="0"/>
              <a:t> (1891) gave the president permission to set aside land as parks and reserves. Millions of acres of old-growth forests were preserved under this authority.</a:t>
            </a:r>
            <a:endParaRPr lang="en-US" sz="3200" dirty="0"/>
          </a:p>
          <a:p>
            <a:pPr lvl="2"/>
            <a:r>
              <a:rPr lang="en-US" sz="2400" dirty="0"/>
              <a:t>The </a:t>
            </a:r>
            <a:r>
              <a:rPr lang="en-US" sz="2400" b="1" dirty="0"/>
              <a:t>Carey Act</a:t>
            </a:r>
            <a:r>
              <a:rPr lang="en-US" sz="2400" dirty="0"/>
              <a:t> (1894) gave federal land to the states, again on the promise of irrigation</a:t>
            </a:r>
            <a:r>
              <a:rPr lang="en-US" sz="2400" dirty="0" smtClean="0"/>
              <a:t>.</a:t>
            </a:r>
            <a:endParaRPr lang="en-US" sz="3200" dirty="0"/>
          </a:p>
        </p:txBody>
      </p:sp>
    </p:spTree>
    <p:extLst>
      <p:ext uri="{BB962C8B-B14F-4D97-AF65-F5344CB8AC3E}">
        <p14:creationId xmlns:p14="http://schemas.microsoft.com/office/powerpoint/2010/main" val="7355524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Era of Conservation</a:t>
            </a: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a:t>Teddy Roosevelt's presidency truly started a new era in conservation. Roosevelt was a consummate outdoorsman, was very concerned about the nation's timber and mineral depletion, and started the conservation movement with action.</a:t>
            </a:r>
            <a:endParaRPr lang="en-US" sz="3200" dirty="0"/>
          </a:p>
          <a:p>
            <a:pPr lvl="2"/>
            <a:r>
              <a:rPr lang="en-US" sz="2400" dirty="0"/>
              <a:t>Others helped Roosevelt in the push to conserve, notably conservationist and Division of Forest head </a:t>
            </a:r>
            <a:r>
              <a:rPr lang="en-US" sz="2400" b="1" dirty="0"/>
              <a:t>Gifford Pinchot</a:t>
            </a:r>
            <a:r>
              <a:rPr lang="en-US" sz="2400" dirty="0"/>
              <a:t> and naturalist </a:t>
            </a:r>
            <a:r>
              <a:rPr lang="en-US" sz="2400" b="1" dirty="0"/>
              <a:t>John Muir</a:t>
            </a:r>
            <a:r>
              <a:rPr lang="en-US" sz="2400" dirty="0"/>
              <a:t>, the most well-known spokesman for Mother Nature.</a:t>
            </a:r>
            <a:endParaRPr lang="en-US" sz="3200" dirty="0"/>
          </a:p>
          <a:p>
            <a:pPr lvl="2"/>
            <a:r>
              <a:rPr lang="en-US" sz="2400" dirty="0"/>
              <a:t>TR got the </a:t>
            </a:r>
            <a:r>
              <a:rPr lang="en-US" sz="2400" b="1" dirty="0"/>
              <a:t>Newlands Act</a:t>
            </a:r>
            <a:r>
              <a:rPr lang="en-US" sz="2400" dirty="0"/>
              <a:t> (1902) passed to begin massive irrigation projects out West. The Roosevelt Dam (on Arizona's Salt River) and dozens of other western dams created reservoirs to water, and bring life to, the arid land.</a:t>
            </a:r>
            <a:endParaRPr lang="en-US" sz="3200" dirty="0"/>
          </a:p>
          <a:p>
            <a:pPr lvl="2"/>
            <a:r>
              <a:rPr lang="en-US" sz="2400" dirty="0"/>
              <a:t>TR wanted to save to the trees. By 1900, only 1/4 of the nation's once-vast virgin trees still stood.</a:t>
            </a:r>
            <a:endParaRPr lang="en-US" sz="3200" dirty="0"/>
          </a:p>
          <a:p>
            <a:pPr lvl="3"/>
            <a:r>
              <a:rPr lang="en-US" dirty="0"/>
              <a:t>Roosevelt set aside 125 million acres of forest land (3 times the acreage of his 3 predecessors). Large quantities of land were also set aside for coal and water reserves. Purely as an example, he had no White House Christmas tree in 1902</a:t>
            </a:r>
            <a:r>
              <a:rPr lang="en-US" dirty="0" smtClean="0"/>
              <a:t>.</a:t>
            </a:r>
            <a:endParaRPr lang="en-US" sz="2800" dirty="0"/>
          </a:p>
        </p:txBody>
      </p:sp>
    </p:spTree>
    <p:extLst>
      <p:ext uri="{BB962C8B-B14F-4D97-AF65-F5344CB8AC3E}">
        <p14:creationId xmlns:p14="http://schemas.microsoft.com/office/powerpoint/2010/main" val="2597629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Backs Teddy</a:t>
            </a:r>
            <a:endParaRPr lang="en-US" dirty="0"/>
          </a:p>
        </p:txBody>
      </p:sp>
      <p:sp>
        <p:nvSpPr>
          <p:cNvPr id="3" name="Content Placeholder 2"/>
          <p:cNvSpPr>
            <a:spLocks noGrp="1"/>
          </p:cNvSpPr>
          <p:nvPr>
            <p:ph idx="1"/>
          </p:nvPr>
        </p:nvSpPr>
        <p:spPr/>
        <p:txBody>
          <a:bodyPr>
            <a:normAutofit fontScale="70000" lnSpcReduction="20000"/>
          </a:bodyPr>
          <a:lstStyle/>
          <a:p>
            <a:pPr lvl="1"/>
            <a:r>
              <a:rPr lang="en-US" dirty="0"/>
              <a:t>The public shared TR's concern and passion for nature.</a:t>
            </a:r>
            <a:endParaRPr lang="en-US" sz="3200" dirty="0"/>
          </a:p>
          <a:p>
            <a:pPr lvl="2"/>
            <a:r>
              <a:rPr lang="en-US" sz="2400" b="1" dirty="0"/>
              <a:t>Jack London</a:t>
            </a:r>
            <a:r>
              <a:rPr lang="en-US" sz="2400" dirty="0"/>
              <a:t>'s outdoorsy novels became popular, such as </a:t>
            </a:r>
            <a:r>
              <a:rPr lang="en-US" sz="2400" i="1" dirty="0"/>
              <a:t>The Call of the Wild</a:t>
            </a:r>
            <a:r>
              <a:rPr lang="en-US" sz="2400" dirty="0"/>
              <a:t> about Alaska's Klondike gold rush.</a:t>
            </a:r>
            <a:endParaRPr lang="en-US" sz="3200" dirty="0"/>
          </a:p>
          <a:p>
            <a:pPr lvl="2"/>
            <a:r>
              <a:rPr lang="en-US" sz="2400" dirty="0"/>
              <a:t>Outdoorsy organizations emerged, such as the Boy Scouts of America and the Sierra Club (whose goal was/is conservation).</a:t>
            </a:r>
            <a:endParaRPr lang="en-US" sz="3200" dirty="0"/>
          </a:p>
          <a:p>
            <a:pPr lvl="1"/>
            <a:r>
              <a:rPr lang="en-US" dirty="0"/>
              <a:t>The </a:t>
            </a:r>
            <a:r>
              <a:rPr lang="en-US" b="1" dirty="0" err="1"/>
              <a:t>Hetchy</a:t>
            </a:r>
            <a:r>
              <a:rPr lang="en-US" b="1" dirty="0"/>
              <a:t> </a:t>
            </a:r>
            <a:r>
              <a:rPr lang="en-US" b="1" dirty="0" err="1"/>
              <a:t>Hetch</a:t>
            </a:r>
            <a:r>
              <a:rPr lang="en-US" b="1" dirty="0"/>
              <a:t> Valley</a:t>
            </a:r>
            <a:r>
              <a:rPr lang="en-US" dirty="0"/>
              <a:t> of Yosemite National Park exposed a philosophical rupture amongst the conservationists.</a:t>
            </a:r>
            <a:endParaRPr lang="en-US" sz="3200" dirty="0"/>
          </a:p>
          <a:p>
            <a:pPr lvl="2"/>
            <a:r>
              <a:rPr lang="en-US" sz="2400" dirty="0" err="1"/>
              <a:t>Hetchy</a:t>
            </a:r>
            <a:r>
              <a:rPr lang="en-US" sz="2400" dirty="0"/>
              <a:t> </a:t>
            </a:r>
            <a:r>
              <a:rPr lang="en-US" sz="2400" dirty="0" err="1"/>
              <a:t>Hetch</a:t>
            </a:r>
            <a:r>
              <a:rPr lang="en-US" sz="2400" dirty="0"/>
              <a:t> was a beautiful Gorge that John Muir and the Sierra Club wanted to save. San Francisco wanted to dam it up for the city's water supply. In this case, TR sided with the city.</a:t>
            </a:r>
            <a:endParaRPr lang="en-US" sz="3200" dirty="0"/>
          </a:p>
          <a:p>
            <a:pPr lvl="3"/>
            <a:r>
              <a:rPr lang="en-US" dirty="0"/>
              <a:t>Notably, TR and Muir were good friends, but TR was a pragmatist—always seeking a practical solution over an idealized solution.</a:t>
            </a:r>
            <a:endParaRPr lang="en-US" sz="2800" dirty="0"/>
          </a:p>
          <a:p>
            <a:pPr lvl="3"/>
            <a:r>
              <a:rPr lang="en-US" dirty="0"/>
              <a:t>The division was clearly shown. The question asked, "Should land be simply set aside and untouched forever?" as John Muir advocated. Or, "Should the land be wisely managed for man's benefit?", as Teddy Roosevelt advocated.</a:t>
            </a:r>
            <a:endParaRPr lang="en-US" sz="2800" dirty="0"/>
          </a:p>
          <a:p>
            <a:pPr lvl="2"/>
            <a:r>
              <a:rPr lang="en-US" sz="2400" dirty="0"/>
              <a:t>The federal government gave San Francisco the okay to dam up the valley. Roosevelt's policy of "multiple-use resource management" was set. The policy tried to use the land for recreation, reservoirs (for drinking, irrigating, water recreation), saw-then-replant logging, and summer stock grazing.</a:t>
            </a:r>
            <a:endParaRPr lang="en-US" sz="3200" dirty="0"/>
          </a:p>
          <a:p>
            <a:endParaRPr lang="en-US" dirty="0"/>
          </a:p>
          <a:p>
            <a:endParaRPr lang="en-US" dirty="0"/>
          </a:p>
        </p:txBody>
      </p:sp>
    </p:spTree>
    <p:extLst>
      <p:ext uri="{BB962C8B-B14F-4D97-AF65-F5344CB8AC3E}">
        <p14:creationId xmlns:p14="http://schemas.microsoft.com/office/powerpoint/2010/main" val="3602410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Roosevelt Panic of 1907</a:t>
            </a:r>
            <a:endParaRPr lang="en-US" dirty="0"/>
          </a:p>
        </p:txBody>
      </p:sp>
      <p:sp>
        <p:nvSpPr>
          <p:cNvPr id="3" name="Content Placeholder 2"/>
          <p:cNvSpPr>
            <a:spLocks noGrp="1"/>
          </p:cNvSpPr>
          <p:nvPr>
            <p:ph idx="1"/>
          </p:nvPr>
        </p:nvSpPr>
        <p:spPr/>
        <p:txBody>
          <a:bodyPr>
            <a:normAutofit/>
          </a:bodyPr>
          <a:lstStyle/>
          <a:p>
            <a:pPr lvl="1"/>
            <a:r>
              <a:rPr lang="en-US" dirty="0" smtClean="0"/>
              <a:t>Theodore </a:t>
            </a:r>
            <a:r>
              <a:rPr lang="en-US" dirty="0"/>
              <a:t>Roosevelt was loved by the people, witnessed by the "Teddy" bear. Conservatives thought of him as unpredictable due to his Progressive ways they meddled the government into businesses.</a:t>
            </a:r>
            <a:endParaRPr lang="en-US" sz="3200" dirty="0"/>
          </a:p>
          <a:p>
            <a:pPr lvl="2"/>
            <a:r>
              <a:rPr lang="en-US" sz="2400" dirty="0"/>
              <a:t>After winning his election in 1904, he announced he would not seek a third term. This cut his power a bit since everyone then knew he'd be out in four years</a:t>
            </a:r>
            <a:r>
              <a:rPr lang="en-US" sz="2400" dirty="0" smtClean="0"/>
              <a:t>.</a:t>
            </a:r>
            <a:endParaRPr lang="en-US" sz="3200" dirty="0"/>
          </a:p>
        </p:txBody>
      </p:sp>
    </p:spTree>
    <p:extLst>
      <p:ext uri="{BB962C8B-B14F-4D97-AF65-F5344CB8AC3E}">
        <p14:creationId xmlns:p14="http://schemas.microsoft.com/office/powerpoint/2010/main" val="1505243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Depression of 1907</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a:t>The economy took a sudden and sharp downtown in 1907. Wall Street was pounded, banks were run, suicides went up, and there were many Wall Street "speculators" were indicted on sneaky dealings.</a:t>
            </a:r>
            <a:endParaRPr lang="en-US" sz="3200" dirty="0"/>
          </a:p>
          <a:p>
            <a:pPr lvl="2"/>
            <a:r>
              <a:rPr lang="en-US" sz="2400" dirty="0"/>
              <a:t>As with any economic downtown, the president was blamed, justly or not. Conservatives, especially, charged that Roosevelt's meddling in business had fouled up the cogs of the economy. They called it the "</a:t>
            </a:r>
            <a:r>
              <a:rPr lang="en-US" sz="2400" b="1" dirty="0"/>
              <a:t>Roosevelt Panic</a:t>
            </a:r>
            <a:r>
              <a:rPr lang="en-US" sz="2400" dirty="0"/>
              <a:t>."</a:t>
            </a:r>
            <a:endParaRPr lang="en-US" sz="3200" dirty="0"/>
          </a:p>
          <a:p>
            <a:pPr lvl="2"/>
            <a:r>
              <a:rPr lang="en-US" sz="2400" dirty="0"/>
              <a:t>The Panic did reveal the need for a more elastic currency supply. In other words, the banks needed reserves to release into circulation if times got tough.</a:t>
            </a:r>
            <a:endParaRPr lang="en-US" sz="3200" dirty="0"/>
          </a:p>
          <a:p>
            <a:pPr lvl="3"/>
            <a:r>
              <a:rPr lang="en-US" dirty="0"/>
              <a:t>Congress passed the </a:t>
            </a:r>
            <a:r>
              <a:rPr lang="en-US" b="1" dirty="0"/>
              <a:t>Aldrich-Vreeland Act</a:t>
            </a:r>
            <a:r>
              <a:rPr lang="en-US" dirty="0"/>
              <a:t> (1908) authorizing national banks to release money into circulation.</a:t>
            </a:r>
            <a:endParaRPr lang="en-US" sz="2800" dirty="0"/>
          </a:p>
          <a:p>
            <a:pPr lvl="3"/>
            <a:r>
              <a:rPr lang="en-US" dirty="0"/>
              <a:t>This law/action paved the way for the monumental </a:t>
            </a:r>
            <a:r>
              <a:rPr lang="en-US" b="1" dirty="0"/>
              <a:t>Federal Reserve Act</a:t>
            </a:r>
            <a:r>
              <a:rPr lang="en-US" dirty="0"/>
              <a:t> (1913).</a:t>
            </a:r>
            <a:endParaRPr lang="en-US" sz="2800" dirty="0"/>
          </a:p>
          <a:p>
            <a:endParaRPr lang="en-US" dirty="0"/>
          </a:p>
        </p:txBody>
      </p:sp>
    </p:spTree>
    <p:extLst>
      <p:ext uri="{BB962C8B-B14F-4D97-AF65-F5344CB8AC3E}">
        <p14:creationId xmlns:p14="http://schemas.microsoft.com/office/powerpoint/2010/main" val="3553853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Rough Rider Thunders Out</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In </a:t>
            </a:r>
            <a:r>
              <a:rPr lang="en-US" dirty="0"/>
              <a:t>1908, TR was still very popular. He used his popularity to endorse a candidate that had similar policies as himself—</a:t>
            </a:r>
            <a:r>
              <a:rPr lang="en-US" b="1" dirty="0"/>
              <a:t>William Howard Taft</a:t>
            </a:r>
            <a:r>
              <a:rPr lang="en-US" dirty="0"/>
              <a:t>.</a:t>
            </a:r>
            <a:endParaRPr lang="en-US" sz="3200" dirty="0"/>
          </a:p>
          <a:p>
            <a:pPr lvl="2"/>
            <a:r>
              <a:rPr lang="en-US" sz="2400" dirty="0"/>
              <a:t>Taft was a big fellow and very likable. The old saying was that "everybody loves a fat man" and in Taft's case the saying seemed to fit.</a:t>
            </a:r>
            <a:endParaRPr lang="en-US" sz="3200" dirty="0"/>
          </a:p>
          <a:p>
            <a:pPr lvl="2"/>
            <a:r>
              <a:rPr lang="en-US" sz="2400" dirty="0"/>
              <a:t>The Democrats put forth William Jennings Bryan yet again. Bryan also painted himself as a Progressive.</a:t>
            </a:r>
            <a:endParaRPr lang="en-US" sz="3200" dirty="0"/>
          </a:p>
          <a:p>
            <a:pPr lvl="2"/>
            <a:r>
              <a:rPr lang="en-US" sz="2400" dirty="0"/>
              <a:t>Riding on TR's popularity, Taft won the election easily, 321 to 162 in the electoral.</a:t>
            </a:r>
            <a:endParaRPr lang="en-US" sz="3200" dirty="0"/>
          </a:p>
          <a:p>
            <a:pPr lvl="3"/>
            <a:r>
              <a:rPr lang="en-US" dirty="0"/>
              <a:t>As a sign-of-the-times Socialist Party candidate </a:t>
            </a:r>
            <a:r>
              <a:rPr lang="en-US" b="1" dirty="0"/>
              <a:t>Eugene Debs</a:t>
            </a:r>
            <a:r>
              <a:rPr lang="en-US" dirty="0"/>
              <a:t> (of Pullman Strike fame) garnered a surprising 420,000 votes</a:t>
            </a:r>
            <a:r>
              <a:rPr lang="en-US" dirty="0" smtClean="0"/>
              <a:t>.</a:t>
            </a:r>
            <a:endParaRPr lang="en-US" sz="2800" dirty="0"/>
          </a:p>
        </p:txBody>
      </p:sp>
    </p:spTree>
    <p:extLst>
      <p:ext uri="{BB962C8B-B14F-4D97-AF65-F5344CB8AC3E}">
        <p14:creationId xmlns:p14="http://schemas.microsoft.com/office/powerpoint/2010/main" val="41326737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Round Peg in a Square Hole</a:t>
            </a:r>
            <a:endParaRPr lang="en-US" dirty="0"/>
          </a:p>
        </p:txBody>
      </p:sp>
      <p:sp>
        <p:nvSpPr>
          <p:cNvPr id="3" name="Content Placeholder 2"/>
          <p:cNvSpPr>
            <a:spLocks noGrp="1"/>
          </p:cNvSpPr>
          <p:nvPr>
            <p:ph idx="1"/>
          </p:nvPr>
        </p:nvSpPr>
        <p:spPr/>
        <p:txBody>
          <a:bodyPr/>
          <a:lstStyle/>
          <a:p>
            <a:pPr lvl="1"/>
            <a:r>
              <a:rPr lang="en-US" dirty="0" smtClean="0"/>
              <a:t>At </a:t>
            </a:r>
            <a:r>
              <a:rPr lang="en-US" dirty="0"/>
              <a:t>first, Taft seemed just fine. He was likable, seemed capable, had a solid background in experience.</a:t>
            </a:r>
            <a:endParaRPr lang="en-US" sz="3200" dirty="0"/>
          </a:p>
          <a:p>
            <a:pPr lvl="1"/>
            <a:r>
              <a:rPr lang="en-US" dirty="0"/>
              <a:t>Tricky problems soon bogged him down. TR had been able to work through problems due to his force-of-personality and political instincts.</a:t>
            </a:r>
            <a:endParaRPr lang="en-US" sz="3200" dirty="0"/>
          </a:p>
          <a:p>
            <a:pPr lvl="2"/>
            <a:r>
              <a:rPr lang="en-US" sz="2400" dirty="0"/>
              <a:t>Taft took a hands-off approach toward Congress which did not serve him well.</a:t>
            </a:r>
            <a:endParaRPr lang="en-US" sz="3200" dirty="0"/>
          </a:p>
          <a:p>
            <a:pPr lvl="2"/>
            <a:r>
              <a:rPr lang="en-US" sz="2400" dirty="0"/>
              <a:t>He was a mild progressive only, more inclined toward the status quo than reform.</a:t>
            </a:r>
            <a:endParaRPr lang="en-US" sz="3200" dirty="0"/>
          </a:p>
        </p:txBody>
      </p:sp>
    </p:spTree>
    <p:extLst>
      <p:ext uri="{BB962C8B-B14F-4D97-AF65-F5344CB8AC3E}">
        <p14:creationId xmlns:p14="http://schemas.microsoft.com/office/powerpoint/2010/main" val="41740214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Dollar Diplomacy</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President </a:t>
            </a:r>
            <a:r>
              <a:rPr lang="en-US" dirty="0"/>
              <a:t>Taft encouraged a policy called "</a:t>
            </a:r>
            <a:r>
              <a:rPr lang="en-US" b="1" dirty="0"/>
              <a:t>Dollar Diplomacy</a:t>
            </a:r>
            <a:r>
              <a:rPr lang="en-US" dirty="0"/>
              <a:t>" where Americans invested in foreign countries to gain power.</a:t>
            </a:r>
            <a:endParaRPr lang="en-US" sz="3200" dirty="0"/>
          </a:p>
          <a:p>
            <a:pPr lvl="2"/>
            <a:r>
              <a:rPr lang="en-US" sz="2400" dirty="0"/>
              <a:t>Wall Street was urged to invest in strategic areas, especially the Far East and Latin America.</a:t>
            </a:r>
            <a:endParaRPr lang="en-US" sz="3200" dirty="0"/>
          </a:p>
          <a:p>
            <a:pPr lvl="2"/>
            <a:r>
              <a:rPr lang="en-US" sz="2400" dirty="0"/>
              <a:t>The Dollar Diplomacy policy would thus strengthen the U.S. and make money at the same time. Whereas TR had used the in-your-face Big Stick policy, Taft used the sneakier Dollar Diplomacy policy.</a:t>
            </a:r>
            <a:endParaRPr lang="en-US" sz="3200" dirty="0"/>
          </a:p>
          <a:p>
            <a:pPr lvl="1"/>
            <a:r>
              <a:rPr lang="en-US" dirty="0"/>
              <a:t>A Dollar Diplomacy mishap occurred in China's Manchuria region.</a:t>
            </a:r>
            <a:endParaRPr lang="en-US" sz="3200" dirty="0"/>
          </a:p>
          <a:p>
            <a:pPr lvl="2"/>
            <a:r>
              <a:rPr lang="en-US" sz="2400" dirty="0"/>
              <a:t>Taft wanted to buy Manchuria's railroads from Russia and Japan, then turn them over to the Chinese. This would keep the Open Door policy open, and strengthen the U.S.'s position in China.</a:t>
            </a:r>
            <a:endParaRPr lang="en-US" sz="3200" dirty="0"/>
          </a:p>
          <a:p>
            <a:pPr lvl="2"/>
            <a:r>
              <a:rPr lang="en-US" sz="2400" dirty="0"/>
              <a:t>Russian and Japan blocked Sec. of State </a:t>
            </a:r>
            <a:r>
              <a:rPr lang="en-US" sz="2400" b="1" dirty="0"/>
              <a:t>Philander Knox</a:t>
            </a:r>
            <a:r>
              <a:rPr lang="en-US" sz="2400" dirty="0"/>
              <a:t>'s deal and Taft suffered a Dollar Diplomacy black eye.</a:t>
            </a:r>
            <a:endParaRPr lang="en-US" sz="3200" dirty="0"/>
          </a:p>
          <a:p>
            <a:endParaRPr lang="en-US" dirty="0"/>
          </a:p>
        </p:txBody>
      </p:sp>
    </p:spTree>
    <p:extLst>
      <p:ext uri="{BB962C8B-B14F-4D97-AF65-F5344CB8AC3E}">
        <p14:creationId xmlns:p14="http://schemas.microsoft.com/office/powerpoint/2010/main" val="20412941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Dollar Diplomacy </a:t>
            </a:r>
            <a:r>
              <a:rPr lang="en-US" dirty="0" err="1" smtClean="0"/>
              <a:t>Oopsie</a:t>
            </a:r>
            <a:r>
              <a:rPr lang="en-US" dirty="0" smtClean="0"/>
              <a:t>!</a:t>
            </a:r>
            <a:endParaRPr lang="en-US" dirty="0"/>
          </a:p>
        </p:txBody>
      </p:sp>
      <p:sp>
        <p:nvSpPr>
          <p:cNvPr id="3" name="Content Placeholder 2"/>
          <p:cNvSpPr>
            <a:spLocks noGrp="1"/>
          </p:cNvSpPr>
          <p:nvPr>
            <p:ph idx="1"/>
          </p:nvPr>
        </p:nvSpPr>
        <p:spPr/>
        <p:txBody>
          <a:bodyPr/>
          <a:lstStyle/>
          <a:p>
            <a:pPr lvl="1"/>
            <a:r>
              <a:rPr lang="en-US" dirty="0"/>
              <a:t>A Dollar Diplomacy mishap occurred in China's Manchuria region.</a:t>
            </a:r>
            <a:endParaRPr lang="en-US" sz="3200" dirty="0"/>
          </a:p>
          <a:p>
            <a:pPr lvl="2"/>
            <a:r>
              <a:rPr lang="en-US" sz="2400" dirty="0"/>
              <a:t>Taft wanted to buy Manchuria's railroads from Russia and Japan, then turn them over to the Chinese. This would keep the Open Door policy open, and strengthen the U.S.'s position in China.</a:t>
            </a:r>
            <a:endParaRPr lang="en-US" sz="3200" dirty="0"/>
          </a:p>
          <a:p>
            <a:pPr lvl="2"/>
            <a:r>
              <a:rPr lang="en-US" sz="2400" dirty="0"/>
              <a:t>Russian and Japan blocked Sec. of State </a:t>
            </a:r>
            <a:r>
              <a:rPr lang="en-US" sz="2400" b="1" dirty="0"/>
              <a:t>Philander Knox</a:t>
            </a:r>
            <a:r>
              <a:rPr lang="en-US" sz="2400" dirty="0"/>
              <a:t>'s deal and Taft suffered a Dollar Diplomacy black eye.</a:t>
            </a:r>
            <a:endParaRPr lang="en-US" sz="3200" dirty="0"/>
          </a:p>
          <a:p>
            <a:endParaRPr lang="en-US" dirty="0"/>
          </a:p>
        </p:txBody>
      </p:sp>
    </p:spTree>
    <p:extLst>
      <p:ext uri="{BB962C8B-B14F-4D97-AF65-F5344CB8AC3E}">
        <p14:creationId xmlns:p14="http://schemas.microsoft.com/office/powerpoint/2010/main" val="1262990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Dollar Diplomacy in Latin America</a:t>
            </a:r>
            <a:endParaRPr lang="en-US" dirty="0"/>
          </a:p>
        </p:txBody>
      </p:sp>
      <p:sp>
        <p:nvSpPr>
          <p:cNvPr id="3" name="Content Placeholder 2"/>
          <p:cNvSpPr>
            <a:spLocks noGrp="1"/>
          </p:cNvSpPr>
          <p:nvPr>
            <p:ph idx="1"/>
          </p:nvPr>
        </p:nvSpPr>
        <p:spPr/>
        <p:txBody>
          <a:bodyPr/>
          <a:lstStyle/>
          <a:p>
            <a:pPr lvl="1"/>
            <a:r>
              <a:rPr lang="en-US" dirty="0"/>
              <a:t>Latin America was a busy spot for the Dollar Diplomacy policy. The Monroe Doctrine forbade Europe from intervening, so the U.S. did.</a:t>
            </a:r>
            <a:endParaRPr lang="en-US" sz="3200" dirty="0"/>
          </a:p>
          <a:p>
            <a:pPr lvl="2"/>
            <a:r>
              <a:rPr lang="en-US" sz="2400" dirty="0"/>
              <a:t>The U.S. invested heavily in Honduras and Haiti, thinking they may become trouble spots.</a:t>
            </a:r>
            <a:endParaRPr lang="en-US" sz="3200" dirty="0"/>
          </a:p>
          <a:p>
            <a:pPr lvl="2"/>
            <a:r>
              <a:rPr lang="en-US" sz="2400" dirty="0"/>
              <a:t>Ordering Europe to stay away from Latin America, and investing heavily there, meant the U.S. now had a vested interest and shouldered responsibility there.</a:t>
            </a:r>
            <a:endParaRPr lang="en-US" sz="3200" dirty="0"/>
          </a:p>
          <a:p>
            <a:pPr lvl="3"/>
            <a:r>
              <a:rPr lang="en-US" dirty="0"/>
              <a:t>Several flare-ups required the U.S. to intervene militarily including Cuba, Honduras, the Dominican Republic, and Nicaragua (for 13 years).</a:t>
            </a:r>
            <a:endParaRPr lang="en-US" sz="2800" dirty="0"/>
          </a:p>
          <a:p>
            <a:endParaRPr lang="en-US" dirty="0"/>
          </a:p>
        </p:txBody>
      </p:sp>
    </p:spTree>
    <p:extLst>
      <p:ext uri="{BB962C8B-B14F-4D97-AF65-F5344CB8AC3E}">
        <p14:creationId xmlns:p14="http://schemas.microsoft.com/office/powerpoint/2010/main" val="4187815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Progressive Roots</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When </a:t>
            </a:r>
            <a:r>
              <a:rPr lang="en-US" dirty="0"/>
              <a:t>the 1900's dawned, there were 76 million Americans. 1 out of 7 were foreign-born.</a:t>
            </a:r>
            <a:endParaRPr lang="en-US" sz="3200" dirty="0"/>
          </a:p>
          <a:p>
            <a:pPr lvl="1"/>
            <a:r>
              <a:rPr lang="en-US" dirty="0"/>
              <a:t>A new reform movement immediately began, led by "</a:t>
            </a:r>
            <a:r>
              <a:rPr lang="en-US" b="1" dirty="0"/>
              <a:t>Progressives</a:t>
            </a:r>
            <a:r>
              <a:rPr lang="en-US" dirty="0"/>
              <a:t>". Their goals were to stop monopolies, corruption, inefficiency, and social injustice.</a:t>
            </a:r>
            <a:endParaRPr lang="en-US" sz="3200" dirty="0"/>
          </a:p>
          <a:p>
            <a:pPr lvl="2"/>
            <a:r>
              <a:rPr lang="en-US" sz="2400" dirty="0"/>
              <a:t>The method of the progressives was to strengthen the state—to give more powers to the government. Their over-arching goal was to use the government "as an agency of human welfare."</a:t>
            </a:r>
            <a:endParaRPr lang="en-US" sz="3200" dirty="0"/>
          </a:p>
          <a:p>
            <a:pPr lvl="1"/>
            <a:r>
              <a:rPr lang="en-US" dirty="0"/>
              <a:t>The roots of Progressivism began with the Greenback Party (1870's) and the Populist Party (1890's). A modern industrial society seemed to call for more government action and to take a step back from pure, </a:t>
            </a:r>
            <a:r>
              <a:rPr lang="en-US" i="1" dirty="0"/>
              <a:t>laissez-faire</a:t>
            </a:r>
            <a:r>
              <a:rPr lang="en-US" dirty="0"/>
              <a:t> capitalism</a:t>
            </a:r>
            <a:r>
              <a:rPr lang="en-US" dirty="0" smtClean="0"/>
              <a:t>.</a:t>
            </a:r>
            <a:endParaRPr lang="en-US" sz="3200" dirty="0"/>
          </a:p>
        </p:txBody>
      </p:sp>
    </p:spTree>
    <p:extLst>
      <p:ext uri="{BB962C8B-B14F-4D97-AF65-F5344CB8AC3E}">
        <p14:creationId xmlns:p14="http://schemas.microsoft.com/office/powerpoint/2010/main" val="24043432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Taft the Trustbuster</a:t>
            </a:r>
            <a:endParaRPr lang="en-US" dirty="0"/>
          </a:p>
        </p:txBody>
      </p:sp>
      <p:sp>
        <p:nvSpPr>
          <p:cNvPr id="3" name="Content Placeholder 2"/>
          <p:cNvSpPr>
            <a:spLocks noGrp="1"/>
          </p:cNvSpPr>
          <p:nvPr>
            <p:ph idx="1"/>
          </p:nvPr>
        </p:nvSpPr>
        <p:spPr/>
        <p:txBody>
          <a:bodyPr>
            <a:normAutofit/>
          </a:bodyPr>
          <a:lstStyle/>
          <a:p>
            <a:pPr lvl="1"/>
            <a:r>
              <a:rPr lang="en-US" dirty="0" smtClean="0"/>
              <a:t>Taft </a:t>
            </a:r>
            <a:r>
              <a:rPr lang="en-US" dirty="0"/>
              <a:t>was more of a trust buster than Roosevelt; Taft brought 90 lawsuits against trusts during his 4 years in office</a:t>
            </a:r>
            <a:endParaRPr lang="en-US" sz="3200" dirty="0"/>
          </a:p>
          <a:p>
            <a:pPr lvl="1"/>
            <a:r>
              <a:rPr lang="en-US" dirty="0"/>
              <a:t>Perhaps his most noteworthy bust was the Standard Oil Company. The Supreme Court ordered in broken into smaller companies in 1911.</a:t>
            </a:r>
            <a:endParaRPr lang="en-US" sz="3200" dirty="0"/>
          </a:p>
          <a:p>
            <a:pPr lvl="1"/>
            <a:r>
              <a:rPr lang="en-US" dirty="0"/>
              <a:t>The U.S. Steel Company was under fire from Taft, even though Roosevelt had agreed to let the company survive as one of his "good trusts." When Taft sought to break it up, Roosevelt was furious at his successor's actions.</a:t>
            </a:r>
            <a:endParaRPr lang="en-US" sz="3200" dirty="0"/>
          </a:p>
          <a:p>
            <a:endParaRPr lang="en-US" dirty="0"/>
          </a:p>
        </p:txBody>
      </p:sp>
    </p:spTree>
    <p:extLst>
      <p:ext uri="{BB962C8B-B14F-4D97-AF65-F5344CB8AC3E}">
        <p14:creationId xmlns:p14="http://schemas.microsoft.com/office/powerpoint/2010/main" val="3198865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Taft Splits the Republican Party</a:t>
            </a:r>
            <a:endParaRPr lang="en-US" dirty="0"/>
          </a:p>
        </p:txBody>
      </p:sp>
      <p:sp>
        <p:nvSpPr>
          <p:cNvPr id="3" name="Content Placeholder 2"/>
          <p:cNvSpPr>
            <a:spLocks noGrp="1"/>
          </p:cNvSpPr>
          <p:nvPr>
            <p:ph idx="1"/>
          </p:nvPr>
        </p:nvSpPr>
        <p:spPr/>
        <p:txBody>
          <a:bodyPr>
            <a:normAutofit/>
          </a:bodyPr>
          <a:lstStyle/>
          <a:p>
            <a:pPr lvl="1"/>
            <a:r>
              <a:rPr lang="en-US" dirty="0" smtClean="0"/>
              <a:t>Two </a:t>
            </a:r>
            <a:r>
              <a:rPr lang="en-US" dirty="0"/>
              <a:t>main issues split the Republican party: (1) the tariff and (2) conservation of lands</a:t>
            </a:r>
            <a:r>
              <a:rPr lang="en-US" dirty="0" smtClean="0"/>
              <a:t>.</a:t>
            </a:r>
            <a:endParaRPr lang="en-US" sz="3200" dirty="0"/>
          </a:p>
        </p:txBody>
      </p:sp>
    </p:spTree>
    <p:extLst>
      <p:ext uri="{BB962C8B-B14F-4D97-AF65-F5344CB8AC3E}">
        <p14:creationId xmlns:p14="http://schemas.microsoft.com/office/powerpoint/2010/main" val="18065379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Tariff</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a:t>On the tariff, old-school Republicans were high-tariff; New/Progressive Republicans were low tariff.</a:t>
            </a:r>
            <a:endParaRPr lang="en-US" sz="3200" dirty="0"/>
          </a:p>
          <a:p>
            <a:pPr lvl="2"/>
            <a:r>
              <a:rPr lang="en-US" sz="2400" dirty="0"/>
              <a:t>Taft, as the mild Progressive, had promised to lower the tariff. As president, he sought to do just that, if only a small reduction.</a:t>
            </a:r>
            <a:endParaRPr lang="en-US" sz="3200" dirty="0"/>
          </a:p>
          <a:p>
            <a:pPr lvl="2"/>
            <a:r>
              <a:rPr lang="en-US" sz="2400" b="1" dirty="0"/>
              <a:t>Sen. Nelson Aldrich</a:t>
            </a:r>
            <a:r>
              <a:rPr lang="en-US" sz="2400" dirty="0"/>
              <a:t> added many </a:t>
            </a:r>
            <a:r>
              <a:rPr lang="en-US" sz="2400" i="1" dirty="0"/>
              <a:t>increases</a:t>
            </a:r>
            <a:r>
              <a:rPr lang="en-US" sz="2400" dirty="0"/>
              <a:t> to the bill while it was in the Senate. When passed and signed by Taft, the </a:t>
            </a:r>
            <a:r>
              <a:rPr lang="en-US" sz="2400" b="1" dirty="0"/>
              <a:t>Payne-Aldrich Bill</a:t>
            </a:r>
            <a:r>
              <a:rPr lang="en-US" sz="2400" dirty="0"/>
              <a:t> actually broke his campaign promise and angered many.</a:t>
            </a:r>
            <a:endParaRPr lang="en-US" sz="3200" dirty="0"/>
          </a:p>
          <a:p>
            <a:pPr lvl="3"/>
            <a:r>
              <a:rPr lang="en-US" dirty="0"/>
              <a:t>Pres. Taft even unwisely named it "the best bill that the Republican party ever passed."</a:t>
            </a:r>
            <a:endParaRPr lang="en-US" sz="2800" dirty="0"/>
          </a:p>
          <a:p>
            <a:pPr lvl="2"/>
            <a:r>
              <a:rPr lang="en-US" sz="2400" dirty="0"/>
              <a:t>In actuality, the Payne-Aldrich Bill split the Republican party.</a:t>
            </a:r>
            <a:endParaRPr lang="en-US" sz="3200" dirty="0"/>
          </a:p>
          <a:p>
            <a:endParaRPr lang="en-US" dirty="0"/>
          </a:p>
        </p:txBody>
      </p:sp>
    </p:spTree>
    <p:extLst>
      <p:ext uri="{BB962C8B-B14F-4D97-AF65-F5344CB8AC3E}">
        <p14:creationId xmlns:p14="http://schemas.microsoft.com/office/powerpoint/2010/main" val="9723783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Conservation</a:t>
            </a:r>
            <a:endParaRPr lang="en-US" dirty="0"/>
          </a:p>
        </p:txBody>
      </p:sp>
      <p:sp>
        <p:nvSpPr>
          <p:cNvPr id="3" name="Content Placeholder 2"/>
          <p:cNvSpPr>
            <a:spLocks noGrp="1"/>
          </p:cNvSpPr>
          <p:nvPr>
            <p:ph idx="1"/>
          </p:nvPr>
        </p:nvSpPr>
        <p:spPr>
          <a:xfrm>
            <a:off x="457200" y="1935480"/>
            <a:ext cx="8229600" cy="5227320"/>
          </a:xfrm>
        </p:spPr>
        <p:txBody>
          <a:bodyPr>
            <a:normAutofit fontScale="70000" lnSpcReduction="20000"/>
          </a:bodyPr>
          <a:lstStyle/>
          <a:p>
            <a:pPr lvl="1"/>
            <a:r>
              <a:rPr lang="en-US" sz="2600" dirty="0"/>
              <a:t>On conservation, old-school Republicans favored using or developing the lands for business; new/Progressive Republicans favored conservation of lands.</a:t>
            </a:r>
          </a:p>
          <a:p>
            <a:pPr lvl="2"/>
            <a:r>
              <a:rPr lang="en-US" sz="2600" dirty="0"/>
              <a:t>Taft did set up the Bureau of Mines to manage mineral resources. This was a "</a:t>
            </a:r>
            <a:r>
              <a:rPr lang="en-US" sz="2600" dirty="0" err="1"/>
              <a:t>Progessive-ish</a:t>
            </a:r>
            <a:r>
              <a:rPr lang="en-US" sz="2600" dirty="0"/>
              <a:t>" move and likely a popular one.</a:t>
            </a:r>
          </a:p>
          <a:p>
            <a:pPr lvl="2"/>
            <a:r>
              <a:rPr lang="en-US" sz="2600" dirty="0"/>
              <a:t>However, Taft's involvement in the </a:t>
            </a:r>
            <a:r>
              <a:rPr lang="en-US" sz="2600" b="1" dirty="0"/>
              <a:t>Ballinger-Pinchot quarrel</a:t>
            </a:r>
            <a:r>
              <a:rPr lang="en-US" sz="2600" dirty="0"/>
              <a:t> (1910) was unpopular.</a:t>
            </a:r>
          </a:p>
          <a:p>
            <a:pPr lvl="3"/>
            <a:r>
              <a:rPr lang="en-US" sz="2600" dirty="0"/>
              <a:t>Sec. of Interior </a:t>
            </a:r>
            <a:r>
              <a:rPr lang="en-US" sz="2600" b="1" dirty="0"/>
              <a:t>Richard Ballinger</a:t>
            </a:r>
            <a:r>
              <a:rPr lang="en-US" sz="2600" dirty="0"/>
              <a:t> said that public lands in Wyoming, Montana, and Alaska would be open for development.</a:t>
            </a:r>
          </a:p>
          <a:p>
            <a:pPr lvl="3"/>
            <a:r>
              <a:rPr lang="en-US" sz="2600" dirty="0"/>
              <a:t>Chief of Forestry </a:t>
            </a:r>
            <a:r>
              <a:rPr lang="en-US" sz="2600" b="1" dirty="0"/>
              <a:t>Gifford Pinchot</a:t>
            </a:r>
            <a:r>
              <a:rPr lang="en-US" sz="2600" dirty="0"/>
              <a:t> was critical of the decision. Apparently siding with Ballinger, Taft fired Pinchot—an unpopular move.</a:t>
            </a:r>
          </a:p>
          <a:p>
            <a:pPr lvl="1"/>
            <a:r>
              <a:rPr lang="en-US" sz="2600" dirty="0"/>
              <a:t>The Republican party split became apparent in the 1910 Congress election.</a:t>
            </a:r>
          </a:p>
          <a:p>
            <a:pPr lvl="2"/>
            <a:r>
              <a:rPr lang="en-US" sz="2600" dirty="0"/>
              <a:t>In the election, the old-school Republicans and new/Progressive Republicans split the vote, thus the Democrats won heavily in the House of Rep's.</a:t>
            </a:r>
          </a:p>
          <a:p>
            <a:pPr lvl="2"/>
            <a:r>
              <a:rPr lang="en-US" sz="2600" dirty="0"/>
              <a:t>Also, Socialist </a:t>
            </a:r>
            <a:r>
              <a:rPr lang="en-US" sz="2600" b="1" dirty="0"/>
              <a:t>Eugene Berger</a:t>
            </a:r>
            <a:r>
              <a:rPr lang="en-US" sz="2600" dirty="0"/>
              <a:t> of Milwaukee won a seat in Congress—again, showing the movement toward Socialism.</a:t>
            </a:r>
          </a:p>
          <a:p>
            <a:endParaRPr lang="en-US" dirty="0"/>
          </a:p>
        </p:txBody>
      </p:sp>
    </p:spTree>
    <p:extLst>
      <p:ext uri="{BB962C8B-B14F-4D97-AF65-F5344CB8AC3E}">
        <p14:creationId xmlns:p14="http://schemas.microsoft.com/office/powerpoint/2010/main" val="3518614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Taft-Roosevelt Rupture</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The </a:t>
            </a:r>
            <a:r>
              <a:rPr lang="en-US" dirty="0"/>
              <a:t>Republican split turned from differing opinions to different parties. The National Progressive Republican League began in 1911. Sen. Robert La </a:t>
            </a:r>
            <a:r>
              <a:rPr lang="en-US" dirty="0" err="1"/>
              <a:t>Follette</a:t>
            </a:r>
            <a:r>
              <a:rPr lang="en-US" dirty="0"/>
              <a:t> ("Fighting Bob" of Wisconsin) seemed destined to become their candidate.</a:t>
            </a:r>
            <a:endParaRPr lang="en-US" sz="3200" dirty="0"/>
          </a:p>
          <a:p>
            <a:pPr lvl="1"/>
            <a:r>
              <a:rPr lang="en-US" dirty="0"/>
              <a:t>Teddy Roosevelt was so upset about Taft's policies that TR dropped hints that he'd be interested in running again for president.</a:t>
            </a:r>
            <a:endParaRPr lang="en-US" sz="3200" dirty="0"/>
          </a:p>
          <a:p>
            <a:pPr lvl="2"/>
            <a:r>
              <a:rPr lang="en-US" sz="2400" dirty="0"/>
              <a:t>He finally said, "My hat is in the ring!" arguing that he hadn't wanted three </a:t>
            </a:r>
            <a:r>
              <a:rPr lang="en-US" sz="2400" i="1" dirty="0"/>
              <a:t>consecutive</a:t>
            </a:r>
            <a:r>
              <a:rPr lang="en-US" sz="2400" dirty="0"/>
              <a:t> terms as president.</a:t>
            </a:r>
            <a:endParaRPr lang="en-US" sz="3200" dirty="0"/>
          </a:p>
          <a:p>
            <a:pPr lvl="2"/>
            <a:r>
              <a:rPr lang="en-US" sz="2400" dirty="0"/>
              <a:t>La </a:t>
            </a:r>
            <a:r>
              <a:rPr lang="en-US" sz="2400" dirty="0" err="1"/>
              <a:t>Follette</a:t>
            </a:r>
            <a:r>
              <a:rPr lang="en-US" sz="2400" dirty="0"/>
              <a:t> was brushed aside and Roosevelt was named as the Progressive Republican</a:t>
            </a:r>
            <a:r>
              <a:rPr lang="en-US" sz="2400" dirty="0" smtClean="0"/>
              <a:t>.</a:t>
            </a:r>
            <a:endParaRPr lang="en-US" sz="3200" dirty="0"/>
          </a:p>
        </p:txBody>
      </p:sp>
    </p:spTree>
    <p:extLst>
      <p:ext uri="{BB962C8B-B14F-4D97-AF65-F5344CB8AC3E}">
        <p14:creationId xmlns:p14="http://schemas.microsoft.com/office/powerpoint/2010/main" val="9714390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Taft Wins</a:t>
            </a:r>
            <a:endParaRPr lang="en-US" dirty="0"/>
          </a:p>
        </p:txBody>
      </p:sp>
      <p:sp>
        <p:nvSpPr>
          <p:cNvPr id="3" name="Content Placeholder 2"/>
          <p:cNvSpPr>
            <a:spLocks noGrp="1"/>
          </p:cNvSpPr>
          <p:nvPr>
            <p:ph idx="1"/>
          </p:nvPr>
        </p:nvSpPr>
        <p:spPr/>
        <p:txBody>
          <a:bodyPr/>
          <a:lstStyle/>
          <a:p>
            <a:pPr lvl="1"/>
            <a:r>
              <a:rPr lang="en-US" dirty="0"/>
              <a:t>The Taft-Roosevelt showdown came in June of 1912 at the Republican convention. Both men vied for the Republican nomination.</a:t>
            </a:r>
            <a:endParaRPr lang="en-US" sz="3200" dirty="0"/>
          </a:p>
          <a:p>
            <a:pPr lvl="2"/>
            <a:r>
              <a:rPr lang="en-US" sz="2400" dirty="0"/>
              <a:t>As the sitting president, Taft was nominated as the Republican candidate for 1912.</a:t>
            </a:r>
            <a:endParaRPr lang="en-US" sz="3200" dirty="0"/>
          </a:p>
          <a:p>
            <a:pPr lvl="2"/>
            <a:r>
              <a:rPr lang="en-US" sz="2400" dirty="0"/>
              <a:t>Roosevelt wasn't done, however. TR would simply run on his own as a third party candidate</a:t>
            </a:r>
            <a:r>
              <a:rPr lang="en-US" sz="2400" dirty="0" smtClean="0"/>
              <a:t>.</a:t>
            </a:r>
          </a:p>
          <a:p>
            <a:pPr lvl="2"/>
            <a:r>
              <a:rPr lang="en-US" sz="2400" dirty="0" smtClean="0"/>
              <a:t>To be continued </a:t>
            </a:r>
            <a:r>
              <a:rPr lang="en-US" sz="2400" smtClean="0"/>
              <a:t>in Chapter 29….</a:t>
            </a:r>
            <a:endParaRPr lang="en-US" sz="3200" dirty="0"/>
          </a:p>
          <a:p>
            <a:endParaRPr lang="en-US" dirty="0"/>
          </a:p>
        </p:txBody>
      </p:sp>
    </p:spTree>
    <p:extLst>
      <p:ext uri="{BB962C8B-B14F-4D97-AF65-F5344CB8AC3E}">
        <p14:creationId xmlns:p14="http://schemas.microsoft.com/office/powerpoint/2010/main" val="1459762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Progressive Writers</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a:t>Writers used the power of the pen to make their progressive points.</a:t>
            </a:r>
            <a:endParaRPr lang="en-US" sz="3200" dirty="0"/>
          </a:p>
          <a:p>
            <a:pPr lvl="2"/>
            <a:r>
              <a:rPr lang="en-US" sz="2400" b="1" dirty="0"/>
              <a:t>Henry Demarest Lloyd</a:t>
            </a:r>
            <a:r>
              <a:rPr lang="en-US" sz="2400" dirty="0"/>
              <a:t> wrote </a:t>
            </a:r>
            <a:r>
              <a:rPr lang="en-US" sz="2400" i="1" dirty="0"/>
              <a:t>Wealth Against Commonwealth</a:t>
            </a:r>
            <a:r>
              <a:rPr lang="en-US" sz="2400" dirty="0"/>
              <a:t> (1894) which struck at the Standard Oil Company.</a:t>
            </a:r>
            <a:endParaRPr lang="en-US" sz="3200" dirty="0"/>
          </a:p>
          <a:p>
            <a:pPr lvl="2"/>
            <a:r>
              <a:rPr lang="en-US" sz="2400" b="1" dirty="0" err="1"/>
              <a:t>Thorstein</a:t>
            </a:r>
            <a:r>
              <a:rPr lang="en-US" sz="2400" b="1" dirty="0"/>
              <a:t> Veblen</a:t>
            </a:r>
            <a:r>
              <a:rPr lang="en-US" sz="2400" dirty="0"/>
              <a:t> wrote </a:t>
            </a:r>
            <a:r>
              <a:rPr lang="en-US" sz="2400" i="1" dirty="0"/>
              <a:t>The Theory of the Leisure Class</a:t>
            </a:r>
            <a:r>
              <a:rPr lang="en-US" sz="2400" dirty="0"/>
              <a:t> (1899) criticizing people who made money seemingly for money's sake. He spoke of "predatory wealth" and "conspicuous consumption."</a:t>
            </a:r>
            <a:endParaRPr lang="en-US" sz="3200" dirty="0"/>
          </a:p>
          <a:p>
            <a:pPr lvl="2"/>
            <a:r>
              <a:rPr lang="en-US" sz="2400" b="1" dirty="0"/>
              <a:t>Jacob Riis</a:t>
            </a:r>
            <a:r>
              <a:rPr lang="en-US" sz="2400" dirty="0"/>
              <a:t> wrote </a:t>
            </a:r>
            <a:r>
              <a:rPr lang="en-US" sz="2400" i="1" dirty="0"/>
              <a:t>How the Other Half Lives</a:t>
            </a:r>
            <a:r>
              <a:rPr lang="en-US" sz="2400" dirty="0"/>
              <a:t> (1890) about the lives of the poor. He wanted to divert attention from America's infatuation with how the rich live and </a:t>
            </a:r>
            <a:r>
              <a:rPr lang="en-US" sz="2400" u="sng" dirty="0"/>
              <a:t>show the life of squalor in the New York slums</a:t>
            </a:r>
            <a:r>
              <a:rPr lang="en-US" sz="2400" dirty="0"/>
              <a:t>. This book would influence Teddy Roosevelt, a future New York police commissioner.</a:t>
            </a:r>
            <a:endParaRPr lang="en-US" sz="3200" dirty="0"/>
          </a:p>
          <a:p>
            <a:pPr lvl="2"/>
            <a:r>
              <a:rPr lang="en-US" sz="2400" b="1" dirty="0"/>
              <a:t>Theodore Dreiser</a:t>
            </a:r>
            <a:r>
              <a:rPr lang="en-US" sz="2400" dirty="0"/>
              <a:t> made his points through his realist fiction. In </a:t>
            </a:r>
            <a:r>
              <a:rPr lang="en-US" sz="2400" i="1" dirty="0"/>
              <a:t>The Financier</a:t>
            </a:r>
            <a:r>
              <a:rPr lang="en-US" sz="2400" dirty="0"/>
              <a:t> (1912) and </a:t>
            </a:r>
            <a:r>
              <a:rPr lang="en-US" sz="2400" i="1" dirty="0"/>
              <a:t>The Titan</a:t>
            </a:r>
            <a:r>
              <a:rPr lang="en-US" sz="2400" dirty="0"/>
              <a:t> (1914) he criticized promoters and profiteers</a:t>
            </a:r>
            <a:r>
              <a:rPr lang="en-US" sz="2400" dirty="0" smtClean="0"/>
              <a:t>.</a:t>
            </a:r>
            <a:endParaRPr lang="en-US" sz="3200" dirty="0"/>
          </a:p>
        </p:txBody>
      </p:sp>
    </p:spTree>
    <p:extLst>
      <p:ext uri="{BB962C8B-B14F-4D97-AF65-F5344CB8AC3E}">
        <p14:creationId xmlns:p14="http://schemas.microsoft.com/office/powerpoint/2010/main" val="2542572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Causes</a:t>
            </a:r>
            <a:endParaRPr lang="en-US" dirty="0"/>
          </a:p>
        </p:txBody>
      </p:sp>
      <p:sp>
        <p:nvSpPr>
          <p:cNvPr id="3" name="Content Placeholder 2"/>
          <p:cNvSpPr>
            <a:spLocks noGrp="1"/>
          </p:cNvSpPr>
          <p:nvPr>
            <p:ph idx="1"/>
          </p:nvPr>
        </p:nvSpPr>
        <p:spPr/>
        <p:txBody>
          <a:bodyPr/>
          <a:lstStyle/>
          <a:p>
            <a:pPr lvl="1"/>
            <a:r>
              <a:rPr lang="en-US" dirty="0"/>
              <a:t>Other causes gained steam during the Progressive era.</a:t>
            </a:r>
            <a:endParaRPr lang="en-US" sz="3200" dirty="0"/>
          </a:p>
          <a:p>
            <a:pPr lvl="2"/>
            <a:r>
              <a:rPr lang="en-US" sz="2400" dirty="0"/>
              <a:t>Socialists, influenced by strong European governments, called for more government action in the U.S. and started gaining votes in the ballot box.</a:t>
            </a:r>
            <a:endParaRPr lang="en-US" sz="3200" dirty="0"/>
          </a:p>
          <a:p>
            <a:pPr lvl="2"/>
            <a:r>
              <a:rPr lang="en-US" sz="2400" dirty="0"/>
              <a:t>Advocates of the "social gospel" (Christian charity) called for helping the poor.</a:t>
            </a:r>
            <a:endParaRPr lang="en-US" sz="3200" dirty="0"/>
          </a:p>
          <a:p>
            <a:pPr lvl="2"/>
            <a:r>
              <a:rPr lang="en-US" sz="2400" dirty="0"/>
              <a:t>Female suffragists also called for social justice, as well as the right to vote. They were led by </a:t>
            </a:r>
            <a:r>
              <a:rPr lang="en-US" sz="2400" b="1" dirty="0"/>
              <a:t>Jane Addams</a:t>
            </a:r>
            <a:r>
              <a:rPr lang="en-US" sz="2400" dirty="0"/>
              <a:t> and </a:t>
            </a:r>
            <a:r>
              <a:rPr lang="en-US" sz="2400" b="1" dirty="0"/>
              <a:t>Lillian Wald</a:t>
            </a:r>
            <a:r>
              <a:rPr lang="en-US" sz="2400" dirty="0"/>
              <a:t>.</a:t>
            </a:r>
            <a:endParaRPr lang="en-US" sz="3200" dirty="0"/>
          </a:p>
          <a:p>
            <a:endParaRPr lang="en-US" dirty="0"/>
          </a:p>
        </p:txBody>
      </p:sp>
    </p:spTree>
    <p:extLst>
      <p:ext uri="{BB962C8B-B14F-4D97-AF65-F5344CB8AC3E}">
        <p14:creationId xmlns:p14="http://schemas.microsoft.com/office/powerpoint/2010/main" val="1427209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t>
            </a:r>
            <a:r>
              <a:rPr lang="en-US" dirty="0" smtClean="0"/>
              <a:t>he Muckrakers</a:t>
            </a:r>
            <a:endParaRPr lang="en-US" dirty="0"/>
          </a:p>
        </p:txBody>
      </p:sp>
      <p:sp>
        <p:nvSpPr>
          <p:cNvPr id="3" name="Content Placeholder 2"/>
          <p:cNvSpPr>
            <a:spLocks noGrp="1"/>
          </p:cNvSpPr>
          <p:nvPr>
            <p:ph idx="1"/>
          </p:nvPr>
        </p:nvSpPr>
        <p:spPr/>
        <p:txBody>
          <a:bodyPr>
            <a:normAutofit/>
          </a:bodyPr>
          <a:lstStyle/>
          <a:p>
            <a:pPr lvl="1"/>
            <a:r>
              <a:rPr lang="en-US" dirty="0" smtClean="0"/>
              <a:t>Around </a:t>
            </a:r>
            <a:r>
              <a:rPr lang="en-US" dirty="0"/>
              <a:t>1902, a new group of social critics emerged—the </a:t>
            </a:r>
            <a:r>
              <a:rPr lang="en-US" b="1" dirty="0"/>
              <a:t>muckrakers</a:t>
            </a:r>
            <a:r>
              <a:rPr lang="en-US" dirty="0"/>
              <a:t>. They typically exposed what they saw as corruption or injustice in writings. Favorite outlets for the muckrakers were liberal, reform-minded magazines like </a:t>
            </a:r>
            <a:r>
              <a:rPr lang="en-US" i="1" dirty="0"/>
              <a:t>McClure's</a:t>
            </a:r>
            <a:r>
              <a:rPr lang="en-US" dirty="0"/>
              <a:t>, </a:t>
            </a:r>
            <a:r>
              <a:rPr lang="en-US" i="1" dirty="0"/>
              <a:t>Collier's</a:t>
            </a:r>
            <a:r>
              <a:rPr lang="en-US" dirty="0"/>
              <a:t>, </a:t>
            </a:r>
            <a:r>
              <a:rPr lang="en-US" i="1" dirty="0"/>
              <a:t>Cosmopolitan</a:t>
            </a:r>
            <a:r>
              <a:rPr lang="en-US" dirty="0"/>
              <a:t>, and </a:t>
            </a:r>
            <a:r>
              <a:rPr lang="en-US" i="1" dirty="0"/>
              <a:t>Everybody's</a:t>
            </a:r>
            <a:r>
              <a:rPr lang="en-US" dirty="0"/>
              <a:t>.</a:t>
            </a:r>
            <a:endParaRPr lang="en-US" sz="3200" dirty="0"/>
          </a:p>
          <a:p>
            <a:pPr lvl="2"/>
            <a:r>
              <a:rPr lang="en-US" sz="2400" dirty="0"/>
              <a:t>They were called "muckrakers" first by Teddy Roosevelt. It was a derogatory term, him being unimpressed with their tendency to focus on the negatives and "rake through the muck" of society</a:t>
            </a:r>
            <a:r>
              <a:rPr lang="en-US" sz="2400" dirty="0" smtClean="0"/>
              <a:t>.</a:t>
            </a:r>
            <a:endParaRPr lang="en-US" sz="3200" dirty="0"/>
          </a:p>
        </p:txBody>
      </p:sp>
    </p:spTree>
    <p:extLst>
      <p:ext uri="{BB962C8B-B14F-4D97-AF65-F5344CB8AC3E}">
        <p14:creationId xmlns:p14="http://schemas.microsoft.com/office/powerpoint/2010/main" val="2108513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Muckrakers</a:t>
            </a:r>
            <a:endParaRPr lang="en-US" dirty="0"/>
          </a:p>
        </p:txBody>
      </p:sp>
      <p:sp>
        <p:nvSpPr>
          <p:cNvPr id="3" name="Content Placeholder 2"/>
          <p:cNvSpPr>
            <a:spLocks noGrp="1"/>
          </p:cNvSpPr>
          <p:nvPr>
            <p:ph idx="1"/>
          </p:nvPr>
        </p:nvSpPr>
        <p:spPr>
          <a:xfrm>
            <a:off x="457200" y="1935480"/>
            <a:ext cx="8229600" cy="4770120"/>
          </a:xfrm>
        </p:spPr>
        <p:txBody>
          <a:bodyPr>
            <a:normAutofit fontScale="70000" lnSpcReduction="20000"/>
          </a:bodyPr>
          <a:lstStyle/>
          <a:p>
            <a:pPr lvl="2"/>
            <a:r>
              <a:rPr lang="en-US" sz="2400" b="1" dirty="0" smtClean="0"/>
              <a:t>Lincoln </a:t>
            </a:r>
            <a:r>
              <a:rPr lang="en-US" sz="2400" b="1" dirty="0"/>
              <a:t>Steffens</a:t>
            </a:r>
            <a:r>
              <a:rPr lang="en-US" sz="2400" dirty="0"/>
              <a:t> wrote "The Shame of the Cities" (1902) which exposed city corruption in cahoots with big business.</a:t>
            </a:r>
            <a:endParaRPr lang="en-US" sz="3200" dirty="0"/>
          </a:p>
          <a:p>
            <a:pPr lvl="2"/>
            <a:r>
              <a:rPr lang="en-US" sz="2400" b="1" dirty="0"/>
              <a:t>Ida Tarbell</a:t>
            </a:r>
            <a:r>
              <a:rPr lang="en-US" sz="2400" dirty="0"/>
              <a:t> wrote an exposé in </a:t>
            </a:r>
            <a:r>
              <a:rPr lang="en-US" sz="2400" i="1" dirty="0"/>
              <a:t>McClure's</a:t>
            </a:r>
            <a:r>
              <a:rPr lang="en-US" sz="2400" dirty="0"/>
              <a:t> that laid bare the ruthless business tactics of John D. Rockefeller and the Standard Oil Company. Some thought she was just out for revenge because her father's business had been ruined by Rockefeller. But, all of her facts checked out.</a:t>
            </a:r>
            <a:endParaRPr lang="en-US" sz="3200" dirty="0"/>
          </a:p>
          <a:p>
            <a:pPr lvl="2"/>
            <a:r>
              <a:rPr lang="en-US" sz="2400" b="1" dirty="0"/>
              <a:t>Thomas Lawson</a:t>
            </a:r>
            <a:r>
              <a:rPr lang="en-US" sz="2400" dirty="0"/>
              <a:t> exposed the practices of stock market speculators in "Frenzied Finance" (1905-06), published in </a:t>
            </a:r>
            <a:r>
              <a:rPr lang="en-US" sz="2400" i="1" dirty="0"/>
              <a:t>Everybody's</a:t>
            </a:r>
            <a:r>
              <a:rPr lang="en-US" sz="2400" dirty="0"/>
              <a:t>. (He'd made $50 million himself playing the market.)</a:t>
            </a:r>
            <a:endParaRPr lang="en-US" sz="3200" dirty="0"/>
          </a:p>
          <a:p>
            <a:pPr lvl="2"/>
            <a:r>
              <a:rPr lang="en-US" sz="2400" b="1" dirty="0"/>
              <a:t>David Phillips</a:t>
            </a:r>
            <a:r>
              <a:rPr lang="en-US" sz="2400" dirty="0"/>
              <a:t> wrote "The Treason of the Senate" (1906) in </a:t>
            </a:r>
            <a:r>
              <a:rPr lang="en-US" sz="2400" i="1" dirty="0"/>
              <a:t>Cosmopolitan</a:t>
            </a:r>
            <a:r>
              <a:rPr lang="en-US" sz="2400" dirty="0"/>
              <a:t>. He said that 75 of the 90 U.S. senators represented big businesses rather than the people. He backed up his charges with enough evidence to also impress Teddy Roosevelt.</a:t>
            </a:r>
            <a:endParaRPr lang="en-US" sz="3200" dirty="0"/>
          </a:p>
          <a:p>
            <a:pPr lvl="2"/>
            <a:r>
              <a:rPr lang="en-US" sz="2400" b="1" dirty="0"/>
              <a:t>John </a:t>
            </a:r>
            <a:r>
              <a:rPr lang="en-US" sz="2400" b="1" dirty="0" err="1"/>
              <a:t>Spargo</a:t>
            </a:r>
            <a:r>
              <a:rPr lang="en-US" sz="2400" dirty="0"/>
              <a:t> wrote </a:t>
            </a:r>
            <a:r>
              <a:rPr lang="en-US" sz="2400" i="1" dirty="0"/>
              <a:t>The Bitter Cry of the Children</a:t>
            </a:r>
            <a:r>
              <a:rPr lang="en-US" sz="2400" dirty="0"/>
              <a:t> (1906) exposing, and critical of, child labor.</a:t>
            </a:r>
            <a:endParaRPr lang="en-US" sz="3200" dirty="0"/>
          </a:p>
          <a:p>
            <a:pPr lvl="2"/>
            <a:r>
              <a:rPr lang="en-US" sz="2400" b="1" dirty="0"/>
              <a:t>Ray </a:t>
            </a:r>
            <a:r>
              <a:rPr lang="en-US" sz="2400" b="1" dirty="0" err="1"/>
              <a:t>Stannard</a:t>
            </a:r>
            <a:r>
              <a:rPr lang="en-US" sz="2400" b="1" dirty="0"/>
              <a:t> Baker</a:t>
            </a:r>
            <a:r>
              <a:rPr lang="en-US" sz="2400" dirty="0"/>
              <a:t> wrote </a:t>
            </a:r>
            <a:r>
              <a:rPr lang="en-US" sz="2400" i="1" dirty="0"/>
              <a:t>Following the Color Line</a:t>
            </a:r>
            <a:r>
              <a:rPr lang="en-US" sz="2400" dirty="0"/>
              <a:t> (1908) about the still-sorry state of life for Southern blacks.</a:t>
            </a:r>
            <a:endParaRPr lang="en-US" sz="3200" dirty="0"/>
          </a:p>
          <a:p>
            <a:pPr lvl="2"/>
            <a:r>
              <a:rPr lang="en-US" sz="2400" b="1" dirty="0"/>
              <a:t>Dr. Harvey Wiley</a:t>
            </a:r>
            <a:r>
              <a:rPr lang="en-US" sz="2400" dirty="0"/>
              <a:t> criticized patent medicines which were largely unregulated, habit-forming, and normally did more bad than good. He and his "Poison Squad" used themselves as guinea pigs for experiments</a:t>
            </a:r>
            <a:r>
              <a:rPr lang="en-US" sz="2400" dirty="0" smtClean="0"/>
              <a:t>.</a:t>
            </a:r>
            <a:endParaRPr lang="en-US" sz="3200" dirty="0"/>
          </a:p>
        </p:txBody>
      </p:sp>
    </p:spTree>
    <p:extLst>
      <p:ext uri="{BB962C8B-B14F-4D97-AF65-F5344CB8AC3E}">
        <p14:creationId xmlns:p14="http://schemas.microsoft.com/office/powerpoint/2010/main" val="1251555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Bark is Bigger Than the Bite</a:t>
            </a:r>
            <a:endParaRPr lang="en-US" dirty="0"/>
          </a:p>
        </p:txBody>
      </p:sp>
      <p:sp>
        <p:nvSpPr>
          <p:cNvPr id="3" name="Content Placeholder 2"/>
          <p:cNvSpPr>
            <a:spLocks noGrp="1"/>
          </p:cNvSpPr>
          <p:nvPr>
            <p:ph idx="1"/>
          </p:nvPr>
        </p:nvSpPr>
        <p:spPr/>
        <p:txBody>
          <a:bodyPr/>
          <a:lstStyle/>
          <a:p>
            <a:pPr lvl="1"/>
            <a:r>
              <a:rPr lang="en-US" dirty="0"/>
              <a:t>Muckrakers were loud about the ills, but didn't offer cures. </a:t>
            </a:r>
            <a:endParaRPr lang="en-US" dirty="0" smtClean="0"/>
          </a:p>
          <a:p>
            <a:pPr lvl="1"/>
            <a:r>
              <a:rPr lang="en-US" dirty="0" smtClean="0"/>
              <a:t>To </a:t>
            </a:r>
            <a:r>
              <a:rPr lang="en-US" dirty="0"/>
              <a:t>the muckrakers, the cure for societal ills was democracy. </a:t>
            </a:r>
            <a:endParaRPr lang="en-US" dirty="0" smtClean="0"/>
          </a:p>
          <a:p>
            <a:pPr lvl="1"/>
            <a:r>
              <a:rPr lang="en-US" dirty="0" smtClean="0"/>
              <a:t>They </a:t>
            </a:r>
            <a:r>
              <a:rPr lang="en-US" dirty="0"/>
              <a:t>had no faith in politicians leading the charge, but wanted to get the story out to the public. </a:t>
            </a:r>
            <a:endParaRPr lang="en-US" dirty="0" smtClean="0"/>
          </a:p>
          <a:p>
            <a:pPr lvl="1"/>
            <a:r>
              <a:rPr lang="en-US" dirty="0" smtClean="0"/>
              <a:t>Muckrakers </a:t>
            </a:r>
            <a:r>
              <a:rPr lang="en-US" dirty="0"/>
              <a:t>believed that the public conscience would eventually remedy the problems.</a:t>
            </a:r>
            <a:endParaRPr lang="en-US" sz="3200" dirty="0"/>
          </a:p>
          <a:p>
            <a:endParaRPr lang="en-US" dirty="0"/>
          </a:p>
          <a:p>
            <a:endParaRPr lang="en-US" dirty="0"/>
          </a:p>
        </p:txBody>
      </p:sp>
    </p:spTree>
    <p:extLst>
      <p:ext uri="{BB962C8B-B14F-4D97-AF65-F5344CB8AC3E}">
        <p14:creationId xmlns:p14="http://schemas.microsoft.com/office/powerpoint/2010/main" val="3055741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Progressivism</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progressives generally came from the middle class. </a:t>
            </a:r>
            <a:endParaRPr lang="en-US" dirty="0" smtClean="0"/>
          </a:p>
          <a:p>
            <a:pPr lvl="1"/>
            <a:r>
              <a:rPr lang="en-US" dirty="0" smtClean="0"/>
              <a:t>They </a:t>
            </a:r>
            <a:r>
              <a:rPr lang="en-US" dirty="0"/>
              <a:t>felt somehow sandwiched between the big business trusts and tycoons on the top and the immigrant, working class on the bottom.</a:t>
            </a:r>
            <a:endParaRPr lang="en-US" sz="3200" dirty="0"/>
          </a:p>
          <a:p>
            <a:endParaRPr lang="en-US" dirty="0"/>
          </a:p>
        </p:txBody>
      </p:sp>
    </p:spTree>
    <p:extLst>
      <p:ext uri="{BB962C8B-B14F-4D97-AF65-F5344CB8AC3E}">
        <p14:creationId xmlns:p14="http://schemas.microsoft.com/office/powerpoint/2010/main" val="23380745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TotalTime>
  <Words>3953</Words>
  <Application>Microsoft Office PowerPoint</Application>
  <PresentationFormat>On-screen Show (4:3)</PresentationFormat>
  <Paragraphs>181</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Chapter 28:  Progressivism and Republicanism</vt:lpstr>
      <vt:lpstr>JUMBO QUESTIONS 28</vt:lpstr>
      <vt:lpstr>Progressive Roots</vt:lpstr>
      <vt:lpstr>Progressive Writers</vt:lpstr>
      <vt:lpstr>Additional Causes</vt:lpstr>
      <vt:lpstr>The Muckrakers</vt:lpstr>
      <vt:lpstr>Active Muckrakers</vt:lpstr>
      <vt:lpstr>Bark is Bigger Than the Bite</vt:lpstr>
      <vt:lpstr>Political Progressivism</vt:lpstr>
      <vt:lpstr>Progressive Causes</vt:lpstr>
      <vt:lpstr>Progressivism in Cities</vt:lpstr>
      <vt:lpstr>Progressivism in the States</vt:lpstr>
      <vt:lpstr>Progressive Women</vt:lpstr>
      <vt:lpstr>Temperance Movement</vt:lpstr>
      <vt:lpstr>The Square Deal</vt:lpstr>
      <vt:lpstr>TR Corrals the Corporations</vt:lpstr>
      <vt:lpstr>The Trust Buster</vt:lpstr>
      <vt:lpstr>The REAL Trust Buster</vt:lpstr>
      <vt:lpstr>Caring for the Consumer</vt:lpstr>
      <vt:lpstr>Earth Control</vt:lpstr>
      <vt:lpstr>A New Era of Conservation</vt:lpstr>
      <vt:lpstr>Public Backs Teddy</vt:lpstr>
      <vt:lpstr>The Roosevelt Panic of 1907</vt:lpstr>
      <vt:lpstr>The Depression of 1907</vt:lpstr>
      <vt:lpstr>The Rough Rider Thunders Out</vt:lpstr>
      <vt:lpstr>A Round Peg in a Square Hole</vt:lpstr>
      <vt:lpstr>Dollar Diplomacy</vt:lpstr>
      <vt:lpstr>A Dollar Diplomacy Oopsie!</vt:lpstr>
      <vt:lpstr>Dollar Diplomacy in Latin America</vt:lpstr>
      <vt:lpstr>Taft the Trustbuster</vt:lpstr>
      <vt:lpstr>Taft Splits the Republican Party</vt:lpstr>
      <vt:lpstr>On the Tariff</vt:lpstr>
      <vt:lpstr>On Conservation</vt:lpstr>
      <vt:lpstr>Taft-Roosevelt Rupture</vt:lpstr>
      <vt:lpstr>Taft Wins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28:  Progressivism and Republicanism</dc:title>
  <dc:creator>Colleen Kollasch</dc:creator>
  <cp:lastModifiedBy>Windows User</cp:lastModifiedBy>
  <cp:revision>6</cp:revision>
  <dcterms:created xsi:type="dcterms:W3CDTF">2013-02-02T02:39:48Z</dcterms:created>
  <dcterms:modified xsi:type="dcterms:W3CDTF">2017-02-13T12:32:34Z</dcterms:modified>
</cp:coreProperties>
</file>