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6" r:id="rId17"/>
    <p:sldId id="277" r:id="rId18"/>
    <p:sldId id="278" r:id="rId19"/>
    <p:sldId id="279" r:id="rId20"/>
    <p:sldId id="280" r:id="rId21"/>
    <p:sldId id="282" r:id="rId22"/>
    <p:sldId id="283" r:id="rId23"/>
    <p:sldId id="284" r:id="rId24"/>
    <p:sldId id="285" r:id="rId25"/>
    <p:sldId id="286" r:id="rId26"/>
    <p:sldId id="287" r:id="rId27"/>
    <p:sldId id="269" r:id="rId28"/>
    <p:sldId id="270" r:id="rId29"/>
    <p:sldId id="271" r:id="rId30"/>
    <p:sldId id="272"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p:scale>
          <a:sx n="100" d="100"/>
          <a:sy n="100" d="100"/>
        </p:scale>
        <p:origin x="-300" y="-192"/>
      </p:cViewPr>
      <p:guideLst>
        <p:guide orient="horz" pos="2160"/>
        <p:guide pos="2880"/>
      </p:guideLst>
    </p:cSldViewPr>
  </p:slideViewPr>
  <p:outlineViewPr>
    <p:cViewPr>
      <p:scale>
        <a:sx n="33" d="100"/>
        <a:sy n="33" d="100"/>
      </p:scale>
      <p:origin x="54" y="327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A11866E-2FA3-45C3-B890-98B9E245C7A3}" type="datetimeFigureOut">
              <a:rPr lang="en-US" smtClean="0"/>
              <a:t>1/3/2013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E37408-9839-4C0C-AEF8-6247C71DFA1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11866E-2FA3-45C3-B890-98B9E245C7A3}"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7408-9839-4C0C-AEF8-6247C71DFA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E37408-9839-4C0C-AEF8-6247C71DFA1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11866E-2FA3-45C3-B890-98B9E245C7A3}"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11866E-2FA3-45C3-B890-98B9E245C7A3}"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CE37408-9839-4C0C-AEF8-6247C71DFA1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A11866E-2FA3-45C3-B890-98B9E245C7A3}" type="datetimeFigureOut">
              <a:rPr lang="en-US" smtClean="0"/>
              <a:t>1/3/2013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E37408-9839-4C0C-AEF8-6247C71DFA1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A11866E-2FA3-45C3-B890-98B9E245C7A3}" type="datetimeFigureOut">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37408-9839-4C0C-AEF8-6247C71DFA1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11866E-2FA3-45C3-B890-98B9E245C7A3}" type="datetimeFigureOut">
              <a:rPr lang="en-US" smtClean="0"/>
              <a:t>1/3/2013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CE37408-9839-4C0C-AEF8-6247C71DFA1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11866E-2FA3-45C3-B890-98B9E245C7A3}" type="datetimeFigureOut">
              <a:rPr lang="en-US" smtClean="0"/>
              <a:t>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CE37408-9839-4C0C-AEF8-6247C71DFA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A11866E-2FA3-45C3-B890-98B9E245C7A3}" type="datetimeFigureOut">
              <a:rPr lang="en-US" smtClean="0"/>
              <a:t>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E37408-9839-4C0C-AEF8-6247C71DFA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E37408-9839-4C0C-AEF8-6247C71DFA1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A11866E-2FA3-45C3-B890-98B9E245C7A3}" type="datetimeFigureOut">
              <a:rPr lang="en-US" smtClean="0"/>
              <a:t>1/3/2013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E37408-9839-4C0C-AEF8-6247C71DFA1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A11866E-2FA3-45C3-B890-98B9E245C7A3}" type="datetimeFigureOut">
              <a:rPr lang="en-US" smtClean="0"/>
              <a:t>1/3/2013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11866E-2FA3-45C3-B890-98B9E245C7A3}" type="datetimeFigureOut">
              <a:rPr lang="en-US" smtClean="0"/>
              <a:t>1/3/2013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E37408-9839-4C0C-AEF8-6247C71DFA1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a:bodyPr>
          <a:lstStyle/>
          <a:p>
            <a:r>
              <a:rPr lang="en-US" dirty="0" smtClean="0"/>
              <a:t>Chapter 22:  </a:t>
            </a:r>
            <a:r>
              <a:rPr lang="en-US" dirty="0"/>
              <a:t>T</a:t>
            </a:r>
            <a:r>
              <a:rPr lang="en-US" dirty="0" smtClean="0"/>
              <a:t>he Ordeal of Reconstruction,  1865-1877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133600"/>
            <a:ext cx="3392424" cy="4222861"/>
          </a:xfrm>
          <a:prstGeom prst="rect">
            <a:avLst/>
          </a:prstGeom>
        </p:spPr>
      </p:pic>
    </p:spTree>
    <p:extLst>
      <p:ext uri="{BB962C8B-B14F-4D97-AF65-F5344CB8AC3E}">
        <p14:creationId xmlns:p14="http://schemas.microsoft.com/office/powerpoint/2010/main" val="2466045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Radical Republicans</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pPr lvl="1"/>
            <a:r>
              <a:rPr lang="en-US" sz="2800" dirty="0">
                <a:solidFill>
                  <a:srgbClr val="FF0000"/>
                </a:solidFill>
              </a:rPr>
              <a:t>Other Republicans disagreed. </a:t>
            </a:r>
            <a:endParaRPr lang="en-US" sz="2800" dirty="0" smtClean="0">
              <a:solidFill>
                <a:srgbClr val="FF0000"/>
              </a:solidFill>
            </a:endParaRPr>
          </a:p>
          <a:p>
            <a:pPr lvl="1"/>
            <a:r>
              <a:rPr lang="en-US" sz="2800" dirty="0" smtClean="0">
                <a:solidFill>
                  <a:srgbClr val="FF0000"/>
                </a:solidFill>
              </a:rPr>
              <a:t>The </a:t>
            </a:r>
            <a:r>
              <a:rPr lang="en-US" sz="2800" dirty="0">
                <a:solidFill>
                  <a:srgbClr val="FF0000"/>
                </a:solidFill>
              </a:rPr>
              <a:t>"Radical Republicans" thought this approach was too soft; they wanted to punish the South for the war.</a:t>
            </a:r>
          </a:p>
          <a:p>
            <a:pPr lvl="2"/>
            <a:r>
              <a:rPr lang="en-US" sz="2800" dirty="0">
                <a:solidFill>
                  <a:srgbClr val="FF0000"/>
                </a:solidFill>
              </a:rPr>
              <a:t>Radical Republicans feared the 10% plan would allow Southern whites to again rule over freed blacks.</a:t>
            </a:r>
          </a:p>
          <a:p>
            <a:pPr lvl="2"/>
            <a:r>
              <a:rPr lang="en-US" sz="2800" dirty="0">
                <a:solidFill>
                  <a:srgbClr val="FF0000"/>
                </a:solidFill>
              </a:rPr>
              <a:t>They proposed the Wade-Davis Bill. </a:t>
            </a:r>
            <a:endParaRPr lang="en-US" sz="2800" dirty="0" smtClean="0">
              <a:solidFill>
                <a:srgbClr val="FF0000"/>
              </a:solidFill>
            </a:endParaRPr>
          </a:p>
          <a:p>
            <a:pPr lvl="2"/>
            <a:r>
              <a:rPr lang="en-US" sz="2800" dirty="0" smtClean="0">
                <a:solidFill>
                  <a:srgbClr val="FF0000"/>
                </a:solidFill>
              </a:rPr>
              <a:t>It</a:t>
            </a:r>
            <a:r>
              <a:rPr lang="en-US" sz="2800" dirty="0">
                <a:solidFill>
                  <a:srgbClr val="FF0000"/>
                </a:solidFill>
              </a:rPr>
              <a:t> required 50% of voters to take the allegiance oath </a:t>
            </a:r>
            <a:r>
              <a:rPr lang="en-US" sz="2800" i="1" dirty="0">
                <a:solidFill>
                  <a:srgbClr val="FF0000"/>
                </a:solidFill>
              </a:rPr>
              <a:t>and</a:t>
            </a:r>
            <a:r>
              <a:rPr lang="en-US" sz="2800" dirty="0">
                <a:solidFill>
                  <a:srgbClr val="FF0000"/>
                </a:solidFill>
              </a:rPr>
              <a:t> safeguards to protect the freed blacks</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233229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 Pocket-Veto</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lvl="2"/>
            <a:r>
              <a:rPr lang="en-US" sz="2600" dirty="0">
                <a:solidFill>
                  <a:srgbClr val="FF0000"/>
                </a:solidFill>
              </a:rPr>
              <a:t>Lincoln pocket-vetoed the Wade-Davis Bill and killed it. </a:t>
            </a:r>
            <a:endParaRPr lang="en-US" sz="2600" dirty="0" smtClean="0">
              <a:solidFill>
                <a:srgbClr val="FF0000"/>
              </a:solidFill>
            </a:endParaRPr>
          </a:p>
          <a:p>
            <a:pPr lvl="2"/>
            <a:r>
              <a:rPr lang="en-US" sz="2600" dirty="0" smtClean="0">
                <a:solidFill>
                  <a:srgbClr val="FF0000"/>
                </a:solidFill>
              </a:rPr>
              <a:t>The </a:t>
            </a:r>
            <a:r>
              <a:rPr lang="en-US" sz="2600" dirty="0">
                <a:solidFill>
                  <a:srgbClr val="FF0000"/>
                </a:solidFill>
              </a:rPr>
              <a:t>dispute revealed differences of opinion on the matter…</a:t>
            </a:r>
          </a:p>
          <a:p>
            <a:pPr lvl="3"/>
            <a:r>
              <a:rPr lang="en-US" sz="2600" dirty="0">
                <a:solidFill>
                  <a:srgbClr val="FF0000"/>
                </a:solidFill>
              </a:rPr>
              <a:t>Lincoln felt the Southern states had never truly seceded. </a:t>
            </a:r>
            <a:endParaRPr lang="en-US" sz="2600" dirty="0" smtClean="0">
              <a:solidFill>
                <a:srgbClr val="FF0000"/>
              </a:solidFill>
            </a:endParaRPr>
          </a:p>
          <a:p>
            <a:pPr lvl="3"/>
            <a:r>
              <a:rPr lang="en-US" sz="2600" dirty="0" smtClean="0">
                <a:solidFill>
                  <a:srgbClr val="FF0000"/>
                </a:solidFill>
              </a:rPr>
              <a:t>He </a:t>
            </a:r>
            <a:r>
              <a:rPr lang="en-US" sz="2600" dirty="0">
                <a:solidFill>
                  <a:srgbClr val="FF0000"/>
                </a:solidFill>
              </a:rPr>
              <a:t>wanted them back as quickly as possible (re-unification had been his priority #1 from day one in office).</a:t>
            </a:r>
          </a:p>
          <a:p>
            <a:pPr lvl="3"/>
            <a:r>
              <a:rPr lang="en-US" sz="2600" dirty="0">
                <a:solidFill>
                  <a:srgbClr val="FF0000"/>
                </a:solidFill>
              </a:rPr>
              <a:t>Radical Republicans felt the Southern states </a:t>
            </a:r>
            <a:r>
              <a:rPr lang="en-US" sz="2600" i="1" dirty="0">
                <a:solidFill>
                  <a:srgbClr val="FF0000"/>
                </a:solidFill>
              </a:rPr>
              <a:t>had</a:t>
            </a:r>
            <a:r>
              <a:rPr lang="en-US" sz="2600" dirty="0">
                <a:solidFill>
                  <a:srgbClr val="FF0000"/>
                </a:solidFill>
              </a:rPr>
              <a:t> seceded. </a:t>
            </a:r>
            <a:endParaRPr lang="en-US" sz="2600" dirty="0" smtClean="0">
              <a:solidFill>
                <a:srgbClr val="FF0000"/>
              </a:solidFill>
            </a:endParaRPr>
          </a:p>
          <a:p>
            <a:pPr lvl="3"/>
            <a:r>
              <a:rPr lang="en-US" sz="2600" dirty="0" smtClean="0">
                <a:solidFill>
                  <a:srgbClr val="FF0000"/>
                </a:solidFill>
              </a:rPr>
              <a:t>Therefore</a:t>
            </a:r>
            <a:r>
              <a:rPr lang="en-US" sz="2600" dirty="0">
                <a:solidFill>
                  <a:srgbClr val="FF0000"/>
                </a:solidFill>
              </a:rPr>
              <a:t>, Congress could set the rules of re-admittance.</a:t>
            </a:r>
          </a:p>
          <a:p>
            <a:endParaRPr lang="en-US" dirty="0">
              <a:solidFill>
                <a:srgbClr val="FF0000"/>
              </a:solidFill>
            </a:endParaRPr>
          </a:p>
        </p:txBody>
      </p:sp>
    </p:spTree>
    <p:extLst>
      <p:ext uri="{BB962C8B-B14F-4D97-AF65-F5344CB8AC3E}">
        <p14:creationId xmlns:p14="http://schemas.microsoft.com/office/powerpoint/2010/main" val="2986542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Would Johnson Do???</a:t>
            </a:r>
            <a:endParaRPr lang="en-US" dirty="0">
              <a:solidFill>
                <a:srgbClr val="FF0000"/>
              </a:solidFill>
            </a:endParaRPr>
          </a:p>
        </p:txBody>
      </p:sp>
      <p:sp>
        <p:nvSpPr>
          <p:cNvPr id="3" name="Content Placeholder 2"/>
          <p:cNvSpPr>
            <a:spLocks noGrp="1"/>
          </p:cNvSpPr>
          <p:nvPr>
            <p:ph sz="quarter" idx="1"/>
          </p:nvPr>
        </p:nvSpPr>
        <p:spPr/>
        <p:txBody>
          <a:bodyPr/>
          <a:lstStyle/>
          <a:p>
            <a:pPr lvl="1"/>
            <a:r>
              <a:rPr lang="en-US" sz="2400" dirty="0">
                <a:solidFill>
                  <a:srgbClr val="FF0000"/>
                </a:solidFill>
              </a:rPr>
              <a:t>A wrench was thrown into the system when Lincoln was shot and Andrew Johnson took over. </a:t>
            </a:r>
            <a:endParaRPr lang="en-US" sz="2400" dirty="0" smtClean="0">
              <a:solidFill>
                <a:srgbClr val="FF0000"/>
              </a:solidFill>
            </a:endParaRPr>
          </a:p>
          <a:p>
            <a:pPr lvl="1"/>
            <a:r>
              <a:rPr lang="en-US" sz="2400" dirty="0" smtClean="0">
                <a:solidFill>
                  <a:srgbClr val="FF0000"/>
                </a:solidFill>
              </a:rPr>
              <a:t>What </a:t>
            </a:r>
            <a:r>
              <a:rPr lang="en-US" sz="2400" dirty="0">
                <a:solidFill>
                  <a:srgbClr val="FF0000"/>
                </a:solidFill>
              </a:rPr>
              <a:t>would Johnson think about Reconstruction?</a:t>
            </a:r>
            <a:endParaRPr lang="en-US" sz="2000" dirty="0">
              <a:solidFill>
                <a:srgbClr val="FF0000"/>
              </a:solidFill>
            </a:endParaRPr>
          </a:p>
          <a:p>
            <a:pPr lvl="2"/>
            <a:r>
              <a:rPr lang="en-US" dirty="0">
                <a:solidFill>
                  <a:srgbClr val="FF0000"/>
                </a:solidFill>
              </a:rPr>
              <a:t>President Andrew Johnson essentially just followed Lincoln's 10% Plan.</a:t>
            </a:r>
            <a:endParaRPr lang="en-US" sz="1800" dirty="0">
              <a:solidFill>
                <a:srgbClr val="FF0000"/>
              </a:solidFill>
            </a:endParaRPr>
          </a:p>
          <a:p>
            <a:pPr lvl="2"/>
            <a:r>
              <a:rPr lang="en-US" dirty="0">
                <a:solidFill>
                  <a:srgbClr val="FF0000"/>
                </a:solidFill>
              </a:rPr>
              <a:t>He did add the following stipulations: </a:t>
            </a:r>
          </a:p>
          <a:p>
            <a:pPr lvl="3"/>
            <a:r>
              <a:rPr lang="en-US" dirty="0" smtClean="0">
                <a:solidFill>
                  <a:srgbClr val="FF0000"/>
                </a:solidFill>
              </a:rPr>
              <a:t>Leading </a:t>
            </a:r>
            <a:r>
              <a:rPr lang="en-US" dirty="0">
                <a:solidFill>
                  <a:srgbClr val="FF0000"/>
                </a:solidFill>
              </a:rPr>
              <a:t>Confederates were to be </a:t>
            </a:r>
            <a:r>
              <a:rPr lang="en-US" dirty="0" smtClean="0">
                <a:solidFill>
                  <a:srgbClr val="FF0000"/>
                </a:solidFill>
              </a:rPr>
              <a:t>disenfranchised</a:t>
            </a:r>
          </a:p>
          <a:p>
            <a:pPr lvl="3"/>
            <a:r>
              <a:rPr lang="en-US" dirty="0">
                <a:solidFill>
                  <a:srgbClr val="FF0000"/>
                </a:solidFill>
              </a:rPr>
              <a:t>R</a:t>
            </a:r>
            <a:r>
              <a:rPr lang="en-US" dirty="0" smtClean="0">
                <a:solidFill>
                  <a:srgbClr val="FF0000"/>
                </a:solidFill>
              </a:rPr>
              <a:t>ecession </a:t>
            </a:r>
            <a:r>
              <a:rPr lang="en-US" dirty="0">
                <a:solidFill>
                  <a:srgbClr val="FF0000"/>
                </a:solidFill>
              </a:rPr>
              <a:t>ordinances were to be </a:t>
            </a:r>
            <a:r>
              <a:rPr lang="en-US" dirty="0" smtClean="0">
                <a:solidFill>
                  <a:srgbClr val="FF0000"/>
                </a:solidFill>
              </a:rPr>
              <a:t>repealed</a:t>
            </a:r>
          </a:p>
          <a:p>
            <a:pPr lvl="3"/>
            <a:r>
              <a:rPr lang="en-US" dirty="0" smtClean="0">
                <a:solidFill>
                  <a:srgbClr val="FF0000"/>
                </a:solidFill>
              </a:rPr>
              <a:t>Confederate </a:t>
            </a:r>
            <a:r>
              <a:rPr lang="en-US" dirty="0">
                <a:solidFill>
                  <a:srgbClr val="FF0000"/>
                </a:solidFill>
              </a:rPr>
              <a:t>debts would be </a:t>
            </a:r>
            <a:r>
              <a:rPr lang="en-US" dirty="0" smtClean="0">
                <a:solidFill>
                  <a:srgbClr val="FF0000"/>
                </a:solidFill>
              </a:rPr>
              <a:t>repudiated</a:t>
            </a:r>
          </a:p>
          <a:p>
            <a:pPr lvl="3"/>
            <a:r>
              <a:rPr lang="en-US" dirty="0" smtClean="0">
                <a:solidFill>
                  <a:srgbClr val="FF0000"/>
                </a:solidFill>
              </a:rPr>
              <a:t>the </a:t>
            </a:r>
            <a:r>
              <a:rPr lang="en-US" dirty="0">
                <a:solidFill>
                  <a:srgbClr val="FF0000"/>
                </a:solidFill>
              </a:rPr>
              <a:t>states must ratify the 13th Amendment.</a:t>
            </a:r>
            <a:endParaRPr lang="en-US" sz="18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71276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Baleful Black Codes</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pPr lvl="1"/>
            <a:r>
              <a:rPr lang="en-US" sz="2800" dirty="0" smtClean="0">
                <a:solidFill>
                  <a:srgbClr val="FF0000"/>
                </a:solidFill>
              </a:rPr>
              <a:t>White </a:t>
            </a:r>
            <a:r>
              <a:rPr lang="en-US" sz="2800" dirty="0">
                <a:solidFill>
                  <a:srgbClr val="FF0000"/>
                </a:solidFill>
              </a:rPr>
              <a:t>Southerners now had a problem: without slavery, how could they ensure a stable labor force?</a:t>
            </a:r>
          </a:p>
          <a:p>
            <a:pPr lvl="2"/>
            <a:r>
              <a:rPr lang="en-US" sz="2800" dirty="0">
                <a:solidFill>
                  <a:srgbClr val="FF0000"/>
                </a:solidFill>
              </a:rPr>
              <a:t>The Southern solution was to pass "Black Codes" which were rules designed to tie the freed blacks to their white employers.</a:t>
            </a:r>
          </a:p>
          <a:p>
            <a:pPr lvl="2"/>
            <a:r>
              <a:rPr lang="en-US" sz="2800" dirty="0">
                <a:solidFill>
                  <a:srgbClr val="FF0000"/>
                </a:solidFill>
              </a:rPr>
              <a:t>They were contracts that said the blacks were bound to work for whites for a certain time period. </a:t>
            </a:r>
            <a:endParaRPr lang="en-US" sz="2800" dirty="0" smtClean="0">
              <a:solidFill>
                <a:srgbClr val="FF0000"/>
              </a:solidFill>
            </a:endParaRPr>
          </a:p>
          <a:p>
            <a:pPr lvl="2"/>
            <a:r>
              <a:rPr lang="en-US" sz="2800" dirty="0" smtClean="0">
                <a:solidFill>
                  <a:srgbClr val="FF0000"/>
                </a:solidFill>
              </a:rPr>
              <a:t>"</a:t>
            </a:r>
            <a:r>
              <a:rPr lang="en-US" sz="2800" dirty="0">
                <a:solidFill>
                  <a:srgbClr val="FF0000"/>
                </a:solidFill>
              </a:rPr>
              <a:t>Jumping" the contract (leaving before the time was up) was punishable with fines</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249065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Not Much Changed</a:t>
            </a:r>
            <a:endParaRPr lang="en-US" dirty="0">
              <a:solidFill>
                <a:srgbClr val="FF0000"/>
              </a:solidFill>
            </a:endParaRPr>
          </a:p>
        </p:txBody>
      </p:sp>
      <p:sp>
        <p:nvSpPr>
          <p:cNvPr id="3" name="Content Placeholder 2"/>
          <p:cNvSpPr>
            <a:spLocks noGrp="1"/>
          </p:cNvSpPr>
          <p:nvPr>
            <p:ph sz="half" idx="1"/>
          </p:nvPr>
        </p:nvSpPr>
        <p:spPr>
          <a:xfrm>
            <a:off x="301752" y="1371600"/>
            <a:ext cx="4038600" cy="5181600"/>
          </a:xfrm>
        </p:spPr>
        <p:txBody>
          <a:bodyPr>
            <a:normAutofit fontScale="92500" lnSpcReduction="10000"/>
          </a:bodyPr>
          <a:lstStyle/>
          <a:p>
            <a:pPr lvl="1"/>
            <a:r>
              <a:rPr lang="en-US" sz="2400" dirty="0">
                <a:solidFill>
                  <a:srgbClr val="FF0000"/>
                </a:solidFill>
              </a:rPr>
              <a:t>The codes were discriminatory in that blacks were banned from serving on juries, renting land, and could be punished for "idleness."</a:t>
            </a:r>
            <a:endParaRPr lang="en-US" sz="2000" dirty="0">
              <a:solidFill>
                <a:srgbClr val="FF0000"/>
              </a:solidFill>
            </a:endParaRPr>
          </a:p>
          <a:p>
            <a:pPr lvl="1"/>
            <a:r>
              <a:rPr lang="en-US" sz="2400" dirty="0">
                <a:solidFill>
                  <a:srgbClr val="FF0000"/>
                </a:solidFill>
              </a:rPr>
              <a:t>Many Northerners wondered, "Isn't this essentially the same as slavery</a:t>
            </a:r>
            <a:r>
              <a:rPr lang="en-US" sz="2400" dirty="0" smtClean="0">
                <a:solidFill>
                  <a:srgbClr val="FF0000"/>
                </a:solidFill>
              </a:rPr>
              <a:t>?“</a:t>
            </a:r>
          </a:p>
          <a:p>
            <a:pPr lvl="1"/>
            <a:r>
              <a:rPr lang="en-US" sz="2400" dirty="0" smtClean="0">
                <a:solidFill>
                  <a:srgbClr val="FF0000"/>
                </a:solidFill>
              </a:rPr>
              <a:t> </a:t>
            </a:r>
            <a:r>
              <a:rPr lang="en-US" sz="2400" dirty="0">
                <a:solidFill>
                  <a:srgbClr val="FF0000"/>
                </a:solidFill>
              </a:rPr>
              <a:t>The life of an African-America </a:t>
            </a:r>
            <a:r>
              <a:rPr lang="en-US" sz="2400" i="1" dirty="0">
                <a:solidFill>
                  <a:srgbClr val="FF0000"/>
                </a:solidFill>
              </a:rPr>
              <a:t>after</a:t>
            </a:r>
            <a:r>
              <a:rPr lang="en-US" sz="2400" dirty="0">
                <a:solidFill>
                  <a:srgbClr val="FF0000"/>
                </a:solidFill>
              </a:rPr>
              <a:t> the Civil War was hardly any different than </a:t>
            </a:r>
            <a:r>
              <a:rPr lang="en-US" sz="2400" i="1" dirty="0">
                <a:solidFill>
                  <a:srgbClr val="FF0000"/>
                </a:solidFill>
              </a:rPr>
              <a:t>before</a:t>
            </a:r>
            <a:r>
              <a:rPr lang="en-US" sz="2400" dirty="0">
                <a:solidFill>
                  <a:srgbClr val="FF0000"/>
                </a:solidFill>
              </a:rPr>
              <a:t> the war.</a:t>
            </a:r>
            <a:endParaRPr lang="en-US" sz="2000"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438400"/>
            <a:ext cx="4127500" cy="2971800"/>
          </a:xfrm>
        </p:spPr>
      </p:pic>
    </p:spTree>
    <p:extLst>
      <p:ext uri="{BB962C8B-B14F-4D97-AF65-F5344CB8AC3E}">
        <p14:creationId xmlns:p14="http://schemas.microsoft.com/office/powerpoint/2010/main" val="287128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Congressional Reconstruction</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In </a:t>
            </a:r>
            <a:r>
              <a:rPr lang="en-US" sz="2400" dirty="0">
                <a:solidFill>
                  <a:srgbClr val="FF0000"/>
                </a:solidFill>
              </a:rPr>
              <a:t>December of 1865 many Southern Congressmen returned to Washington to reclaim their seats. </a:t>
            </a:r>
            <a:endParaRPr lang="en-US" sz="2400" dirty="0" smtClean="0">
              <a:solidFill>
                <a:srgbClr val="FF0000"/>
              </a:solidFill>
            </a:endParaRPr>
          </a:p>
          <a:p>
            <a:pPr lvl="1"/>
            <a:r>
              <a:rPr lang="en-US" sz="2400" dirty="0" smtClean="0">
                <a:solidFill>
                  <a:srgbClr val="FF0000"/>
                </a:solidFill>
              </a:rPr>
              <a:t>Northern </a:t>
            </a:r>
            <a:r>
              <a:rPr lang="en-US" sz="2400" dirty="0">
                <a:solidFill>
                  <a:srgbClr val="FF0000"/>
                </a:solidFill>
              </a:rPr>
              <a:t>Republicans were not amused. </a:t>
            </a:r>
            <a:endParaRPr lang="en-US" sz="2400" dirty="0" smtClean="0">
              <a:solidFill>
                <a:srgbClr val="FF0000"/>
              </a:solidFill>
            </a:endParaRPr>
          </a:p>
          <a:p>
            <a:pPr lvl="1"/>
            <a:r>
              <a:rPr lang="en-US" sz="2400" dirty="0" smtClean="0">
                <a:solidFill>
                  <a:srgbClr val="FF0000"/>
                </a:solidFill>
              </a:rPr>
              <a:t>Were </a:t>
            </a:r>
            <a:r>
              <a:rPr lang="en-US" sz="2400" dirty="0">
                <a:solidFill>
                  <a:srgbClr val="FF0000"/>
                </a:solidFill>
              </a:rPr>
              <a:t>things to return to normal as if nothing had happened?</a:t>
            </a:r>
            <a:endParaRPr lang="en-US" sz="2000" dirty="0">
              <a:solidFill>
                <a:srgbClr val="FF0000"/>
              </a:solidFill>
            </a:endParaRPr>
          </a:p>
          <a:p>
            <a:pPr lvl="1"/>
            <a:r>
              <a:rPr lang="en-US" sz="2400" dirty="0">
                <a:solidFill>
                  <a:srgbClr val="FF0000"/>
                </a:solidFill>
              </a:rPr>
              <a:t>While the Southern Congressmen had been gone, Northerners had passed several major bills including: the Morrill Tariff, the Pacific Railroad Act, and the Homestead Act. </a:t>
            </a:r>
            <a:endParaRPr lang="en-US" sz="2000" dirty="0">
              <a:solidFill>
                <a:srgbClr val="FF0000"/>
              </a:solidFill>
            </a:endParaRPr>
          </a:p>
        </p:txBody>
      </p:sp>
    </p:spTree>
    <p:extLst>
      <p:ext uri="{BB962C8B-B14F-4D97-AF65-F5344CB8AC3E}">
        <p14:creationId xmlns:p14="http://schemas.microsoft.com/office/powerpoint/2010/main" val="379328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Southerners Were Back!</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2"/>
            <a:r>
              <a:rPr lang="en-US" sz="2800" dirty="0" smtClean="0">
                <a:solidFill>
                  <a:srgbClr val="FF0000"/>
                </a:solidFill>
              </a:rPr>
              <a:t>The </a:t>
            </a:r>
            <a:r>
              <a:rPr lang="en-US" sz="2800" dirty="0">
                <a:solidFill>
                  <a:srgbClr val="FF0000"/>
                </a:solidFill>
              </a:rPr>
              <a:t>South stood to actually </a:t>
            </a:r>
            <a:r>
              <a:rPr lang="en-US" sz="2800" i="1" dirty="0">
                <a:solidFill>
                  <a:srgbClr val="FF0000"/>
                </a:solidFill>
              </a:rPr>
              <a:t>gain</a:t>
            </a:r>
            <a:r>
              <a:rPr lang="en-US" sz="2800" dirty="0">
                <a:solidFill>
                  <a:srgbClr val="FF0000"/>
                </a:solidFill>
              </a:rPr>
              <a:t> power in Congress. </a:t>
            </a:r>
            <a:endParaRPr lang="en-US" sz="2800" dirty="0" smtClean="0">
              <a:solidFill>
                <a:srgbClr val="FF0000"/>
              </a:solidFill>
            </a:endParaRPr>
          </a:p>
          <a:p>
            <a:pPr lvl="2"/>
            <a:r>
              <a:rPr lang="en-US" sz="2800" dirty="0" smtClean="0">
                <a:solidFill>
                  <a:srgbClr val="FF0000"/>
                </a:solidFill>
              </a:rPr>
              <a:t>With </a:t>
            </a:r>
            <a:r>
              <a:rPr lang="en-US" sz="2800" dirty="0">
                <a:solidFill>
                  <a:srgbClr val="FF0000"/>
                </a:solidFill>
              </a:rPr>
              <a:t>the slaves freed, the 3/5 Compromise was over. </a:t>
            </a:r>
            <a:endParaRPr lang="en-US" sz="2800" dirty="0" smtClean="0">
              <a:solidFill>
                <a:srgbClr val="FF0000"/>
              </a:solidFill>
            </a:endParaRPr>
          </a:p>
          <a:p>
            <a:pPr lvl="2"/>
            <a:r>
              <a:rPr lang="en-US" sz="2800" dirty="0" smtClean="0">
                <a:solidFill>
                  <a:srgbClr val="FF0000"/>
                </a:solidFill>
              </a:rPr>
              <a:t>Slaves </a:t>
            </a:r>
            <a:r>
              <a:rPr lang="en-US" sz="2800" dirty="0">
                <a:solidFill>
                  <a:srgbClr val="FF0000"/>
                </a:solidFill>
              </a:rPr>
              <a:t>were now a complete five-fifths. </a:t>
            </a:r>
            <a:endParaRPr lang="en-US" sz="2800" dirty="0" smtClean="0">
              <a:solidFill>
                <a:srgbClr val="FF0000"/>
              </a:solidFill>
            </a:endParaRPr>
          </a:p>
          <a:p>
            <a:pPr lvl="2"/>
            <a:r>
              <a:rPr lang="en-US" sz="2800" dirty="0" smtClean="0">
                <a:solidFill>
                  <a:srgbClr val="FF0000"/>
                </a:solidFill>
              </a:rPr>
              <a:t>This </a:t>
            </a:r>
            <a:r>
              <a:rPr lang="en-US" sz="2800" dirty="0">
                <a:solidFill>
                  <a:srgbClr val="FF0000"/>
                </a:solidFill>
              </a:rPr>
              <a:t>meant the Southern population went up thereby forcing Southern representation in Congress to go up (and thus the North's down).</a:t>
            </a:r>
          </a:p>
          <a:p>
            <a:endParaRPr lang="en-US" dirty="0">
              <a:solidFill>
                <a:srgbClr val="FF0000"/>
              </a:solidFill>
            </a:endParaRPr>
          </a:p>
        </p:txBody>
      </p:sp>
    </p:spTree>
    <p:extLst>
      <p:ext uri="{BB962C8B-B14F-4D97-AF65-F5344CB8AC3E}">
        <p14:creationId xmlns:p14="http://schemas.microsoft.com/office/powerpoint/2010/main" val="3257510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Radical Republicans Not Happy</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pPr marL="274320" lvl="1">
              <a:buClr>
                <a:schemeClr val="accent1"/>
              </a:buClr>
              <a:buSzPct val="85000"/>
              <a:buFont typeface="Wingdings 2"/>
              <a:buChar char=""/>
            </a:pPr>
            <a:r>
              <a:rPr lang="en-US" sz="2800" dirty="0">
                <a:solidFill>
                  <a:srgbClr val="FF0000"/>
                </a:solidFill>
              </a:rPr>
              <a:t>In early December 1865, Pres. Johnson stated that the South had fulfilled all the requirements to return to the U.S. and that the nation was re-united. </a:t>
            </a:r>
            <a:endParaRPr lang="en-US" sz="2800" dirty="0" smtClean="0">
              <a:solidFill>
                <a:srgbClr val="FF0000"/>
              </a:solidFill>
            </a:endParaRPr>
          </a:p>
          <a:p>
            <a:pPr marL="274320" lvl="1">
              <a:buClr>
                <a:schemeClr val="accent1"/>
              </a:buClr>
              <a:buSzPct val="85000"/>
              <a:buFont typeface="Wingdings 2"/>
              <a:buChar char=""/>
            </a:pPr>
            <a:r>
              <a:rPr lang="en-US" sz="2800" dirty="0" smtClean="0">
                <a:solidFill>
                  <a:srgbClr val="FF0000"/>
                </a:solidFill>
              </a:rPr>
              <a:t>Radical </a:t>
            </a:r>
            <a:r>
              <a:rPr lang="en-US" sz="2800" dirty="0">
                <a:solidFill>
                  <a:srgbClr val="FF0000"/>
                </a:solidFill>
              </a:rPr>
              <a:t>Republicans in Congress were not happy.</a:t>
            </a:r>
          </a:p>
          <a:p>
            <a:endParaRPr lang="en-US" dirty="0">
              <a:solidFill>
                <a:srgbClr val="FF000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676400"/>
            <a:ext cx="3263900" cy="4346921"/>
          </a:xfrm>
        </p:spPr>
      </p:pic>
    </p:spTree>
    <p:extLst>
      <p:ext uri="{BB962C8B-B14F-4D97-AF65-F5344CB8AC3E}">
        <p14:creationId xmlns:p14="http://schemas.microsoft.com/office/powerpoint/2010/main" val="8693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Johnson Clashes with Congress</a:t>
            </a:r>
            <a:endParaRPr lang="en-US" dirty="0">
              <a:solidFill>
                <a:srgbClr val="FF0000"/>
              </a:solidFill>
            </a:endParaRPr>
          </a:p>
        </p:txBody>
      </p:sp>
      <p:sp>
        <p:nvSpPr>
          <p:cNvPr id="3" name="Content Placeholder 2"/>
          <p:cNvSpPr>
            <a:spLocks noGrp="1"/>
          </p:cNvSpPr>
          <p:nvPr>
            <p:ph sz="half" idx="1"/>
          </p:nvPr>
        </p:nvSpPr>
        <p:spPr/>
        <p:txBody>
          <a:bodyPr>
            <a:normAutofit/>
          </a:bodyPr>
          <a:lstStyle/>
          <a:p>
            <a:pPr lvl="1"/>
            <a:r>
              <a:rPr lang="en-US" sz="2400" dirty="0" smtClean="0">
                <a:solidFill>
                  <a:srgbClr val="FF0000"/>
                </a:solidFill>
              </a:rPr>
              <a:t>President </a:t>
            </a:r>
            <a:r>
              <a:rPr lang="en-US" sz="2400" dirty="0">
                <a:solidFill>
                  <a:srgbClr val="FF0000"/>
                </a:solidFill>
              </a:rPr>
              <a:t>Johnson was never accepted by the North or by Congress. </a:t>
            </a:r>
            <a:endParaRPr lang="en-US" sz="2400" dirty="0" smtClean="0">
              <a:solidFill>
                <a:srgbClr val="FF0000"/>
              </a:solidFill>
            </a:endParaRPr>
          </a:p>
          <a:p>
            <a:pPr lvl="1"/>
            <a:r>
              <a:rPr lang="en-US" sz="2400" dirty="0" smtClean="0">
                <a:solidFill>
                  <a:srgbClr val="FF0000"/>
                </a:solidFill>
              </a:rPr>
              <a:t>Time-and-again </a:t>
            </a:r>
            <a:r>
              <a:rPr lang="en-US" sz="2400" dirty="0">
                <a:solidFill>
                  <a:srgbClr val="FF0000"/>
                </a:solidFill>
              </a:rPr>
              <a:t>he banged heads with Congress, vetoing Republican bills.</a:t>
            </a:r>
            <a:endParaRPr lang="en-US" sz="2000" dirty="0">
              <a:solidFill>
                <a:srgbClr val="FF0000"/>
              </a:solidFill>
            </a:endParaRPr>
          </a:p>
          <a:p>
            <a:pPr lvl="2"/>
            <a:r>
              <a:rPr lang="en-US" dirty="0">
                <a:solidFill>
                  <a:srgbClr val="FF0000"/>
                </a:solidFill>
              </a:rPr>
              <a:t>Notably, he vetoed the Civil Rights Bill that would grant citizenship to blacks and undercut the Black Codes.</a:t>
            </a:r>
            <a:endParaRPr lang="en-US" sz="1800" dirty="0">
              <a:solidFill>
                <a:srgbClr val="FF0000"/>
              </a:solidFill>
            </a:endParaRPr>
          </a:p>
          <a:p>
            <a:pPr lvl="1"/>
            <a:endParaRPr lang="en-US" sz="2000"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524000"/>
            <a:ext cx="3164983" cy="4757738"/>
          </a:xfrm>
        </p:spPr>
      </p:pic>
    </p:spTree>
    <p:extLst>
      <p:ext uri="{BB962C8B-B14F-4D97-AF65-F5344CB8AC3E}">
        <p14:creationId xmlns:p14="http://schemas.microsoft.com/office/powerpoint/2010/main" val="616257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14</a:t>
            </a:r>
            <a:r>
              <a:rPr lang="en-US" baseline="30000" dirty="0" smtClean="0">
                <a:solidFill>
                  <a:srgbClr val="FF0000"/>
                </a:solidFill>
              </a:rPr>
              <a:t>th</a:t>
            </a:r>
            <a:r>
              <a:rPr lang="en-US" dirty="0" smtClean="0">
                <a:solidFill>
                  <a:srgbClr val="FF0000"/>
                </a:solidFill>
              </a:rPr>
              <a:t> Amendment Problem</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a:solidFill>
                  <a:srgbClr val="FF0000"/>
                </a:solidFill>
              </a:rPr>
              <a:t>Congress then planned to pass the Civil Rights Bill by making the Fourteenth Amendment to the Constitution. </a:t>
            </a:r>
            <a:endParaRPr lang="en-US" sz="2400" dirty="0" smtClean="0">
              <a:solidFill>
                <a:srgbClr val="FF0000"/>
              </a:solidFill>
            </a:endParaRPr>
          </a:p>
          <a:p>
            <a:pPr lvl="1"/>
            <a:r>
              <a:rPr lang="en-US" sz="2400" dirty="0" smtClean="0">
                <a:solidFill>
                  <a:srgbClr val="FF0000"/>
                </a:solidFill>
              </a:rPr>
              <a:t>The </a:t>
            </a:r>
            <a:r>
              <a:rPr lang="en-US" sz="2400" dirty="0">
                <a:solidFill>
                  <a:srgbClr val="FF0000"/>
                </a:solidFill>
              </a:rPr>
              <a:t>Amendment was passed by Congress and sent to the states for their approval. Its proposals…</a:t>
            </a:r>
            <a:endParaRPr lang="en-US" sz="2000" dirty="0">
              <a:solidFill>
                <a:srgbClr val="FF0000"/>
              </a:solidFill>
            </a:endParaRPr>
          </a:p>
          <a:p>
            <a:pPr lvl="2"/>
            <a:r>
              <a:rPr lang="en-US" dirty="0">
                <a:solidFill>
                  <a:srgbClr val="FF0000"/>
                </a:solidFill>
              </a:rPr>
              <a:t>Civil Rights and citizenship for the freedmen (but not the right to vote).</a:t>
            </a:r>
            <a:endParaRPr lang="en-US" sz="1800" dirty="0">
              <a:solidFill>
                <a:srgbClr val="FF0000"/>
              </a:solidFill>
            </a:endParaRPr>
          </a:p>
          <a:p>
            <a:pPr lvl="2"/>
            <a:r>
              <a:rPr lang="en-US" dirty="0">
                <a:solidFill>
                  <a:srgbClr val="FF0000"/>
                </a:solidFill>
              </a:rPr>
              <a:t>To cut state Congressional representation if blacks were denied voting.</a:t>
            </a:r>
            <a:endParaRPr lang="en-US" sz="1800" dirty="0">
              <a:solidFill>
                <a:srgbClr val="FF0000"/>
              </a:solidFill>
            </a:endParaRPr>
          </a:p>
          <a:p>
            <a:pPr lvl="2"/>
            <a:r>
              <a:rPr lang="en-US" dirty="0">
                <a:solidFill>
                  <a:srgbClr val="FF0000"/>
                </a:solidFill>
              </a:rPr>
              <a:t>Disqualified Confederate leaders from federal offices.</a:t>
            </a:r>
            <a:endParaRPr lang="en-US" sz="1800" dirty="0">
              <a:solidFill>
                <a:srgbClr val="FF0000"/>
              </a:solidFill>
            </a:endParaRPr>
          </a:p>
          <a:p>
            <a:pPr lvl="2"/>
            <a:r>
              <a:rPr lang="en-US" dirty="0">
                <a:solidFill>
                  <a:srgbClr val="FF0000"/>
                </a:solidFill>
              </a:rPr>
              <a:t>Guaranteeing the federal debt and repudiating the state debt</a:t>
            </a:r>
            <a:r>
              <a:rPr lang="en-US" dirty="0" smtClean="0">
                <a:solidFill>
                  <a:srgbClr val="FF0000"/>
                </a:solidFill>
              </a:rPr>
              <a:t>.</a:t>
            </a:r>
            <a:endParaRPr lang="en-US" sz="1800" dirty="0">
              <a:solidFill>
                <a:srgbClr val="FF0000"/>
              </a:solidFill>
            </a:endParaRPr>
          </a:p>
        </p:txBody>
      </p:sp>
    </p:spTree>
    <p:extLst>
      <p:ext uri="{BB962C8B-B14F-4D97-AF65-F5344CB8AC3E}">
        <p14:creationId xmlns:p14="http://schemas.microsoft.com/office/powerpoint/2010/main" val="335667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The Problems of Peace</a:t>
            </a:r>
            <a:endParaRPr lang="en-US" dirty="0">
              <a:solidFill>
                <a:srgbClr val="FF0000"/>
              </a:solidFill>
            </a:endParaRPr>
          </a:p>
        </p:txBody>
      </p:sp>
      <p:sp>
        <p:nvSpPr>
          <p:cNvPr id="2" name="Content Placeholder 1"/>
          <p:cNvSpPr>
            <a:spLocks noGrp="1"/>
          </p:cNvSpPr>
          <p:nvPr>
            <p:ph sz="quarter" idx="1"/>
          </p:nvPr>
        </p:nvSpPr>
        <p:spPr/>
        <p:txBody>
          <a:bodyPr/>
          <a:lstStyle/>
          <a:p>
            <a:pPr lvl="1"/>
            <a:r>
              <a:rPr lang="en-US" sz="2400" dirty="0" smtClean="0">
                <a:solidFill>
                  <a:srgbClr val="FF0000"/>
                </a:solidFill>
              </a:rPr>
              <a:t>Following </a:t>
            </a:r>
            <a:r>
              <a:rPr lang="en-US" sz="2400" dirty="0">
                <a:solidFill>
                  <a:srgbClr val="FF0000"/>
                </a:solidFill>
              </a:rPr>
              <a:t>the war, many questions lingered, such as…</a:t>
            </a:r>
            <a:endParaRPr lang="en-US" sz="2000" dirty="0">
              <a:solidFill>
                <a:srgbClr val="FF0000"/>
              </a:solidFill>
            </a:endParaRPr>
          </a:p>
          <a:p>
            <a:pPr lvl="2"/>
            <a:r>
              <a:rPr lang="en-US" dirty="0">
                <a:solidFill>
                  <a:srgbClr val="FF0000"/>
                </a:solidFill>
              </a:rPr>
              <a:t>What about the freed blacks?</a:t>
            </a:r>
            <a:endParaRPr lang="en-US" sz="1800" dirty="0">
              <a:solidFill>
                <a:srgbClr val="FF0000"/>
              </a:solidFill>
            </a:endParaRPr>
          </a:p>
          <a:p>
            <a:pPr lvl="2"/>
            <a:r>
              <a:rPr lang="en-US" dirty="0">
                <a:solidFill>
                  <a:srgbClr val="FF0000"/>
                </a:solidFill>
              </a:rPr>
              <a:t>How will be South be re-united with the North?</a:t>
            </a:r>
            <a:endParaRPr lang="en-US" sz="1800" dirty="0">
              <a:solidFill>
                <a:srgbClr val="FF0000"/>
              </a:solidFill>
            </a:endParaRPr>
          </a:p>
          <a:p>
            <a:pPr lvl="2"/>
            <a:r>
              <a:rPr lang="en-US" dirty="0">
                <a:solidFill>
                  <a:srgbClr val="FF0000"/>
                </a:solidFill>
              </a:rPr>
              <a:t>Who will make these decisions?</a:t>
            </a:r>
            <a:endParaRPr lang="en-US" sz="1800" dirty="0">
              <a:solidFill>
                <a:srgbClr val="FF0000"/>
              </a:solidFill>
            </a:endParaRPr>
          </a:p>
          <a:p>
            <a:pPr lvl="1"/>
            <a:r>
              <a:rPr lang="en-US" sz="2400" dirty="0">
                <a:solidFill>
                  <a:srgbClr val="FF0000"/>
                </a:solidFill>
              </a:rPr>
              <a:t>The South had been largely destroyed. It'd have to be rebuilt or reconstructed. How to do this was uncertain and many Southerners still stood staunchly against the North.</a:t>
            </a:r>
            <a:endParaRPr lang="en-US" sz="20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27661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Ratification</a:t>
            </a:r>
            <a:endParaRPr lang="en-US" dirty="0">
              <a:solidFill>
                <a:srgbClr val="FF0000"/>
              </a:solidFill>
            </a:endParaRPr>
          </a:p>
        </p:txBody>
      </p:sp>
      <p:sp>
        <p:nvSpPr>
          <p:cNvPr id="3" name="Content Placeholder 2"/>
          <p:cNvSpPr>
            <a:spLocks noGrp="1"/>
          </p:cNvSpPr>
          <p:nvPr>
            <p:ph sz="half" idx="1"/>
          </p:nvPr>
        </p:nvSpPr>
        <p:spPr/>
        <p:txBody>
          <a:bodyPr>
            <a:normAutofit fontScale="92500"/>
          </a:bodyPr>
          <a:lstStyle/>
          <a:p>
            <a:pPr lvl="1"/>
            <a:r>
              <a:rPr lang="en-US" sz="2400" dirty="0">
                <a:solidFill>
                  <a:srgbClr val="FF0000"/>
                </a:solidFill>
              </a:rPr>
              <a:t>The Fourteenth Amendment would be ratified in 1868.</a:t>
            </a:r>
            <a:endParaRPr lang="en-US" sz="2000" dirty="0">
              <a:solidFill>
                <a:srgbClr val="FF0000"/>
              </a:solidFill>
            </a:endParaRPr>
          </a:p>
          <a:p>
            <a:pPr lvl="1"/>
            <a:r>
              <a:rPr lang="en-US" sz="2400" dirty="0">
                <a:solidFill>
                  <a:srgbClr val="FF0000"/>
                </a:solidFill>
              </a:rPr>
              <a:t>Radical Republicans weren't happy that the right to vote was not included. </a:t>
            </a:r>
            <a:endParaRPr lang="en-US" sz="2400" dirty="0" smtClean="0">
              <a:solidFill>
                <a:srgbClr val="FF0000"/>
              </a:solidFill>
            </a:endParaRPr>
          </a:p>
          <a:p>
            <a:pPr lvl="1"/>
            <a:r>
              <a:rPr lang="en-US" sz="2400" dirty="0" smtClean="0">
                <a:solidFill>
                  <a:srgbClr val="FF0000"/>
                </a:solidFill>
              </a:rPr>
              <a:t>But</a:t>
            </a:r>
            <a:r>
              <a:rPr lang="en-US" sz="2400" dirty="0">
                <a:solidFill>
                  <a:srgbClr val="FF0000"/>
                </a:solidFill>
              </a:rPr>
              <a:t>, all Republicans were in agreement that Southern states shouldn't be allowed back into the U.S. without accepting the Amendment.</a:t>
            </a:r>
            <a:endParaRPr lang="en-US"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328911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Republican Principles and Programs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The </a:t>
            </a:r>
            <a:r>
              <a:rPr lang="en-US" sz="2400" dirty="0">
                <a:solidFill>
                  <a:srgbClr val="FF0000"/>
                </a:solidFill>
              </a:rPr>
              <a:t>Republicans in Congress were now veto-proof to orchestrate Reconstruction how they wanted, without regard to the president</a:t>
            </a:r>
            <a:r>
              <a:rPr lang="en-US" sz="2400" dirty="0" smtClean="0">
                <a:solidFill>
                  <a:srgbClr val="FF0000"/>
                </a:solidFill>
              </a:rPr>
              <a:t>.</a:t>
            </a:r>
          </a:p>
          <a:p>
            <a:pPr lvl="1"/>
            <a:r>
              <a:rPr lang="en-US" sz="2400" dirty="0" smtClean="0">
                <a:solidFill>
                  <a:srgbClr val="FF0000"/>
                </a:solidFill>
              </a:rPr>
              <a:t> </a:t>
            </a:r>
            <a:r>
              <a:rPr lang="en-US" sz="2400" dirty="0">
                <a:solidFill>
                  <a:srgbClr val="FF0000"/>
                </a:solidFill>
              </a:rPr>
              <a:t>Still, moderate and radical Republicans disagreed.</a:t>
            </a:r>
            <a:endParaRPr lang="en-US" sz="2000" dirty="0">
              <a:solidFill>
                <a:srgbClr val="FF0000"/>
              </a:solidFill>
            </a:endParaRPr>
          </a:p>
          <a:p>
            <a:pPr lvl="1"/>
            <a:r>
              <a:rPr lang="en-US" sz="2400" dirty="0">
                <a:solidFill>
                  <a:srgbClr val="FF0000"/>
                </a:solidFill>
              </a:rPr>
              <a:t>Radical Republicans were led by Sen. Charles Sumner (of the caning incident) and Thaddeus Stevens in the House. </a:t>
            </a:r>
            <a:endParaRPr lang="en-US" sz="2400" dirty="0" smtClean="0">
              <a:solidFill>
                <a:srgbClr val="FF0000"/>
              </a:solidFill>
            </a:endParaRPr>
          </a:p>
          <a:p>
            <a:pPr lvl="1"/>
            <a:r>
              <a:rPr lang="en-US" sz="2400" dirty="0" smtClean="0">
                <a:solidFill>
                  <a:srgbClr val="FF0000"/>
                </a:solidFill>
              </a:rPr>
              <a:t>Stevens </a:t>
            </a:r>
            <a:r>
              <a:rPr lang="en-US" sz="2400" dirty="0">
                <a:solidFill>
                  <a:srgbClr val="FF0000"/>
                </a:solidFill>
              </a:rPr>
              <a:t>was a stern, crusty man with a passion for helping blacks</a:t>
            </a:r>
            <a:r>
              <a:rPr lang="en-US" sz="2400" dirty="0" smtClean="0">
                <a:solidFill>
                  <a:srgbClr val="FF0000"/>
                </a:solidFill>
              </a:rPr>
              <a:t>.</a:t>
            </a:r>
            <a:endParaRPr lang="en-US" sz="2000" dirty="0" smtClean="0">
              <a:solidFill>
                <a:srgbClr val="FF0000"/>
              </a:solidFill>
            </a:endParaRPr>
          </a:p>
        </p:txBody>
      </p:sp>
    </p:spTree>
    <p:extLst>
      <p:ext uri="{BB962C8B-B14F-4D97-AF65-F5344CB8AC3E}">
        <p14:creationId xmlns:p14="http://schemas.microsoft.com/office/powerpoint/2010/main" val="2013079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Radicals vs. Moderates</a:t>
            </a:r>
            <a:endParaRPr lang="en-US" dirty="0">
              <a:solidFill>
                <a:srgbClr val="FF0000"/>
              </a:solidFill>
            </a:endParaRPr>
          </a:p>
        </p:txBody>
      </p:sp>
      <p:sp>
        <p:nvSpPr>
          <p:cNvPr id="3" name="Content Placeholder 2"/>
          <p:cNvSpPr>
            <a:spLocks noGrp="1"/>
          </p:cNvSpPr>
          <p:nvPr>
            <p:ph sz="quarter" idx="1"/>
          </p:nvPr>
        </p:nvSpPr>
        <p:spPr/>
        <p:txBody>
          <a:bodyPr/>
          <a:lstStyle/>
          <a:p>
            <a:pPr lvl="2"/>
            <a:r>
              <a:rPr lang="en-US" sz="2400" dirty="0">
                <a:solidFill>
                  <a:srgbClr val="FF0000"/>
                </a:solidFill>
              </a:rPr>
              <a:t>The Radicals wanted a slower Reconstruction where they could bring about major social and economic change to the South.</a:t>
            </a:r>
          </a:p>
          <a:p>
            <a:pPr lvl="2"/>
            <a:r>
              <a:rPr lang="en-US" sz="2400" dirty="0">
                <a:solidFill>
                  <a:srgbClr val="FF0000"/>
                </a:solidFill>
              </a:rPr>
              <a:t>Moderate Republicans just didn't want to go quite that far with Reconstruction. </a:t>
            </a:r>
            <a:endParaRPr lang="en-US" sz="2400" dirty="0" smtClean="0">
              <a:solidFill>
                <a:srgbClr val="FF0000"/>
              </a:solidFill>
            </a:endParaRPr>
          </a:p>
          <a:p>
            <a:pPr lvl="2"/>
            <a:r>
              <a:rPr lang="en-US" sz="2400" dirty="0" smtClean="0">
                <a:solidFill>
                  <a:srgbClr val="FF0000"/>
                </a:solidFill>
              </a:rPr>
              <a:t>They </a:t>
            </a:r>
            <a:r>
              <a:rPr lang="en-US" sz="2400" dirty="0">
                <a:solidFill>
                  <a:srgbClr val="FF0000"/>
                </a:solidFill>
              </a:rPr>
              <a:t>were reluctant to get the federal government directly involved in people's </a:t>
            </a:r>
            <a:r>
              <a:rPr lang="en-US" sz="2400" dirty="0" smtClean="0">
                <a:solidFill>
                  <a:srgbClr val="FF0000"/>
                </a:solidFill>
              </a:rPr>
              <a:t>lives.</a:t>
            </a:r>
          </a:p>
          <a:p>
            <a:pPr lvl="2"/>
            <a:r>
              <a:rPr lang="en-US" sz="2400" dirty="0" smtClean="0">
                <a:solidFill>
                  <a:srgbClr val="FF0000"/>
                </a:solidFill>
              </a:rPr>
              <a:t>The </a:t>
            </a:r>
            <a:r>
              <a:rPr lang="en-US" sz="2400" dirty="0">
                <a:solidFill>
                  <a:srgbClr val="FF0000"/>
                </a:solidFill>
              </a:rPr>
              <a:t>plan they came up with involved both groups, perhaps leaning toward the Moderates.</a:t>
            </a:r>
          </a:p>
          <a:p>
            <a:pPr lvl="2"/>
            <a:r>
              <a:rPr lang="en-US" sz="2400" dirty="0">
                <a:solidFill>
                  <a:srgbClr val="FF0000"/>
                </a:solidFill>
              </a:rPr>
              <a:t>They did agree that the enfranchisement of blacks was necessary, even if force needed to be used.</a:t>
            </a:r>
          </a:p>
          <a:p>
            <a:endParaRPr lang="en-US" dirty="0">
              <a:solidFill>
                <a:srgbClr val="FF0000"/>
              </a:solidFill>
            </a:endParaRPr>
          </a:p>
        </p:txBody>
      </p:sp>
    </p:spTree>
    <p:extLst>
      <p:ext uri="{BB962C8B-B14F-4D97-AF65-F5344CB8AC3E}">
        <p14:creationId xmlns:p14="http://schemas.microsoft.com/office/powerpoint/2010/main" val="82677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Reconstruction Passes</a:t>
            </a:r>
            <a:endParaRPr lang="en-US" dirty="0">
              <a:solidFill>
                <a:srgbClr val="FF0000"/>
              </a:solidFill>
            </a:endParaRPr>
          </a:p>
        </p:txBody>
      </p:sp>
      <p:sp>
        <p:nvSpPr>
          <p:cNvPr id="3" name="Content Placeholder 2"/>
          <p:cNvSpPr>
            <a:spLocks noGrp="1"/>
          </p:cNvSpPr>
          <p:nvPr>
            <p:ph sz="quarter" idx="1"/>
          </p:nvPr>
        </p:nvSpPr>
        <p:spPr/>
        <p:txBody>
          <a:bodyPr>
            <a:noAutofit/>
          </a:bodyPr>
          <a:lstStyle/>
          <a:p>
            <a:pPr lvl="1"/>
            <a:r>
              <a:rPr lang="en-US" sz="2800" dirty="0" smtClean="0">
                <a:solidFill>
                  <a:srgbClr val="FF0000"/>
                </a:solidFill>
              </a:rPr>
              <a:t>The</a:t>
            </a:r>
            <a:r>
              <a:rPr lang="en-US" sz="2800" dirty="0">
                <a:solidFill>
                  <a:srgbClr val="FF0000"/>
                </a:solidFill>
              </a:rPr>
              <a:t> Reconstruction Act was passed in March, 1867.</a:t>
            </a:r>
          </a:p>
          <a:p>
            <a:pPr lvl="2"/>
            <a:r>
              <a:rPr lang="en-US" sz="2800" dirty="0">
                <a:solidFill>
                  <a:srgbClr val="FF0000"/>
                </a:solidFill>
              </a:rPr>
              <a:t>It divided the South into 5 military districts. </a:t>
            </a:r>
            <a:endParaRPr lang="en-US" sz="2800" dirty="0" smtClean="0">
              <a:solidFill>
                <a:srgbClr val="FF0000"/>
              </a:solidFill>
            </a:endParaRPr>
          </a:p>
          <a:p>
            <a:pPr lvl="2"/>
            <a:r>
              <a:rPr lang="en-US" sz="2800" dirty="0" smtClean="0">
                <a:solidFill>
                  <a:srgbClr val="FF0000"/>
                </a:solidFill>
              </a:rPr>
              <a:t>U.S</a:t>
            </a:r>
            <a:r>
              <a:rPr lang="en-US" sz="2800" dirty="0">
                <a:solidFill>
                  <a:srgbClr val="FF0000"/>
                </a:solidFill>
              </a:rPr>
              <a:t>. soldiers would be stationed in each to make sure things stayed under control.</a:t>
            </a:r>
          </a:p>
          <a:p>
            <a:pPr lvl="2"/>
            <a:r>
              <a:rPr lang="en-US" sz="2800" dirty="0">
                <a:solidFill>
                  <a:srgbClr val="FF0000"/>
                </a:solidFill>
              </a:rPr>
              <a:t>Congress laid out rules for states to be re-admitted. </a:t>
            </a:r>
            <a:endParaRPr lang="en-US" sz="2800" dirty="0" smtClean="0">
              <a:solidFill>
                <a:srgbClr val="FF0000"/>
              </a:solidFill>
            </a:endParaRPr>
          </a:p>
          <a:p>
            <a:pPr lvl="2"/>
            <a:r>
              <a:rPr lang="en-US" sz="2800" dirty="0" smtClean="0">
                <a:solidFill>
                  <a:srgbClr val="FF0000"/>
                </a:solidFill>
              </a:rPr>
              <a:t>They said:</a:t>
            </a:r>
          </a:p>
          <a:p>
            <a:pPr lvl="3"/>
            <a:r>
              <a:rPr lang="en-US" sz="2800" dirty="0" smtClean="0">
                <a:solidFill>
                  <a:srgbClr val="FF0000"/>
                </a:solidFill>
              </a:rPr>
              <a:t>the </a:t>
            </a:r>
            <a:r>
              <a:rPr lang="en-US" sz="2800" dirty="0">
                <a:solidFill>
                  <a:srgbClr val="FF0000"/>
                </a:solidFill>
              </a:rPr>
              <a:t>14th Amendment must be accepted </a:t>
            </a:r>
          </a:p>
          <a:p>
            <a:pPr lvl="3"/>
            <a:r>
              <a:rPr lang="en-US" sz="2800" dirty="0" smtClean="0">
                <a:solidFill>
                  <a:srgbClr val="FF0000"/>
                </a:solidFill>
              </a:rPr>
              <a:t>black </a:t>
            </a:r>
            <a:r>
              <a:rPr lang="en-US" sz="2800" dirty="0">
                <a:solidFill>
                  <a:srgbClr val="FF0000"/>
                </a:solidFill>
              </a:rPr>
              <a:t>suffrage must be guaranteed</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062295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15</a:t>
            </a:r>
            <a:r>
              <a:rPr lang="en-US" baseline="30000" dirty="0" smtClean="0">
                <a:solidFill>
                  <a:srgbClr val="FF0000"/>
                </a:solidFill>
              </a:rPr>
              <a:t>th</a:t>
            </a:r>
            <a:r>
              <a:rPr lang="en-US" dirty="0" smtClean="0">
                <a:solidFill>
                  <a:srgbClr val="FF0000"/>
                </a:solidFill>
              </a:rPr>
              <a:t> Amendment</a:t>
            </a:r>
            <a:endParaRPr lang="en-US" dirty="0">
              <a:solidFill>
                <a:srgbClr val="FF0000"/>
              </a:solidFill>
            </a:endParaRPr>
          </a:p>
        </p:txBody>
      </p:sp>
      <p:sp>
        <p:nvSpPr>
          <p:cNvPr id="3" name="Content Placeholder 2"/>
          <p:cNvSpPr>
            <a:spLocks noGrp="1"/>
          </p:cNvSpPr>
          <p:nvPr>
            <p:ph sz="half" idx="1"/>
          </p:nvPr>
        </p:nvSpPr>
        <p:spPr/>
        <p:txBody>
          <a:bodyPr/>
          <a:lstStyle/>
          <a:p>
            <a:pPr lvl="1"/>
            <a:r>
              <a:rPr lang="en-US" sz="2400" dirty="0">
                <a:solidFill>
                  <a:srgbClr val="FF0000"/>
                </a:solidFill>
              </a:rPr>
              <a:t>Radical Republicans still worried that even if black suffrage was granted, it could later be </a:t>
            </a:r>
            <a:r>
              <a:rPr lang="en-US" sz="2400" i="1" dirty="0">
                <a:solidFill>
                  <a:srgbClr val="FF0000"/>
                </a:solidFill>
              </a:rPr>
              <a:t>removed</a:t>
            </a:r>
            <a:r>
              <a:rPr lang="en-US" sz="2400" dirty="0">
                <a:solidFill>
                  <a:srgbClr val="FF0000"/>
                </a:solidFill>
              </a:rPr>
              <a:t>.</a:t>
            </a:r>
          </a:p>
          <a:p>
            <a:pPr lvl="2"/>
            <a:r>
              <a:rPr lang="en-US" sz="2400" dirty="0">
                <a:solidFill>
                  <a:srgbClr val="FF0000"/>
                </a:solidFill>
              </a:rPr>
              <a:t>To resolve this once and for all, the 15th Amendment  </a:t>
            </a:r>
            <a:r>
              <a:rPr lang="en-US" sz="2400" dirty="0" smtClean="0">
                <a:solidFill>
                  <a:srgbClr val="FF0000"/>
                </a:solidFill>
              </a:rPr>
              <a:t>               guaranteeing </a:t>
            </a:r>
            <a:r>
              <a:rPr lang="en-US" sz="2400" dirty="0">
                <a:solidFill>
                  <a:srgbClr val="FF0000"/>
                </a:solidFill>
              </a:rPr>
              <a:t>black suffrage was written and would be ratified in 1870.</a:t>
            </a:r>
          </a:p>
          <a:p>
            <a:endParaRPr lang="en-US"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049652"/>
            <a:ext cx="4038600" cy="3325434"/>
          </a:xfrm>
        </p:spPr>
      </p:pic>
    </p:spTree>
    <p:extLst>
      <p:ext uri="{BB962C8B-B14F-4D97-AF65-F5344CB8AC3E}">
        <p14:creationId xmlns:p14="http://schemas.microsoft.com/office/powerpoint/2010/main" val="38849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 Women Voters</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lvl="1"/>
            <a:r>
              <a:rPr lang="en-US" sz="2400" dirty="0" smtClean="0">
                <a:solidFill>
                  <a:srgbClr val="FF0000"/>
                </a:solidFill>
              </a:rPr>
              <a:t>Women </a:t>
            </a:r>
            <a:r>
              <a:rPr lang="en-US" sz="2400" dirty="0">
                <a:solidFill>
                  <a:srgbClr val="FF0000"/>
                </a:solidFill>
              </a:rPr>
              <a:t>suffragists had put their campaigns on hold during the struggle for black rights (seeing women and blacks as equally disenfranchised). </a:t>
            </a:r>
            <a:endParaRPr lang="en-US" sz="2400" dirty="0" smtClean="0">
              <a:solidFill>
                <a:srgbClr val="FF0000"/>
              </a:solidFill>
            </a:endParaRPr>
          </a:p>
          <a:p>
            <a:pPr lvl="1"/>
            <a:r>
              <a:rPr lang="en-US" sz="2400" dirty="0" smtClean="0">
                <a:solidFill>
                  <a:srgbClr val="FF0000"/>
                </a:solidFill>
              </a:rPr>
              <a:t>But </a:t>
            </a:r>
            <a:r>
              <a:rPr lang="en-US" sz="2400" dirty="0">
                <a:solidFill>
                  <a:srgbClr val="FF0000"/>
                </a:solidFill>
              </a:rPr>
              <a:t>when the 13th, 14th, and 15th Amendments were adopted, women leaders were displeased.</a:t>
            </a:r>
            <a:endParaRPr lang="en-US" sz="2000" dirty="0">
              <a:solidFill>
                <a:srgbClr val="FF0000"/>
              </a:solidFill>
            </a:endParaRPr>
          </a:p>
          <a:p>
            <a:pPr lvl="1"/>
            <a:r>
              <a:rPr lang="en-US" sz="2400" dirty="0">
                <a:solidFill>
                  <a:srgbClr val="FF0000"/>
                </a:solidFill>
              </a:rPr>
              <a:t>The 14th even made reference to "males" as citizens—a step back in many women's rights' eyes.</a:t>
            </a:r>
            <a:endParaRPr lang="en-US" sz="2000" dirty="0">
              <a:solidFill>
                <a:srgbClr val="FF0000"/>
              </a:solidFill>
            </a:endParaRPr>
          </a:p>
          <a:p>
            <a:pPr lvl="2"/>
            <a:r>
              <a:rPr lang="en-US" dirty="0">
                <a:solidFill>
                  <a:srgbClr val="FF0000"/>
                </a:solidFill>
              </a:rPr>
              <a:t>Elizabeth Cady Stanton and Susan B. Anthony fought hard to stop the 14th Amendment on the basis of the word "males" entering the Constitution.</a:t>
            </a:r>
            <a:endParaRPr lang="en-US" sz="1800" dirty="0">
              <a:solidFill>
                <a:srgbClr val="FF0000"/>
              </a:solidFill>
            </a:endParaRPr>
          </a:p>
          <a:p>
            <a:pPr lvl="2"/>
            <a:r>
              <a:rPr lang="en-US" dirty="0">
                <a:solidFill>
                  <a:srgbClr val="FF0000"/>
                </a:solidFill>
              </a:rPr>
              <a:t>Frederick Douglass agreed with the women, but felt it was "the Negro's hour."</a:t>
            </a:r>
            <a:endParaRPr lang="en-US" sz="1800" dirty="0">
              <a:solidFill>
                <a:srgbClr val="FF0000"/>
              </a:solidFill>
            </a:endParaRPr>
          </a:p>
          <a:p>
            <a:pPr lvl="1"/>
            <a:r>
              <a:rPr lang="en-US" sz="2400" dirty="0" smtClean="0">
                <a:solidFill>
                  <a:srgbClr val="FF0000"/>
                </a:solidFill>
              </a:rPr>
              <a:t>When </a:t>
            </a:r>
            <a:r>
              <a:rPr lang="en-US" sz="2400" dirty="0">
                <a:solidFill>
                  <a:srgbClr val="FF0000"/>
                </a:solidFill>
              </a:rPr>
              <a:t>finished, women gained nothing with the 13th, 14th, and 15th Amendments.</a:t>
            </a:r>
            <a:endParaRPr lang="en-US" sz="2000" dirty="0">
              <a:solidFill>
                <a:srgbClr val="FF0000"/>
              </a:solidFill>
            </a:endParaRPr>
          </a:p>
        </p:txBody>
      </p:sp>
    </p:spTree>
    <p:extLst>
      <p:ext uri="{BB962C8B-B14F-4D97-AF65-F5344CB8AC3E}">
        <p14:creationId xmlns:p14="http://schemas.microsoft.com/office/powerpoint/2010/main" val="1123359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Reality of Radical Reconstruction</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pPr lvl="1"/>
            <a:r>
              <a:rPr lang="en-US" sz="2400" dirty="0" smtClean="0">
                <a:solidFill>
                  <a:srgbClr val="FF0000"/>
                </a:solidFill>
              </a:rPr>
              <a:t>Realizing </a:t>
            </a:r>
            <a:r>
              <a:rPr lang="en-US" sz="2400" dirty="0">
                <a:solidFill>
                  <a:srgbClr val="FF0000"/>
                </a:solidFill>
              </a:rPr>
              <a:t>there's strength in numbers, freed blacks began to organize mainly through the Union League.</a:t>
            </a:r>
            <a:endParaRPr lang="en-US" sz="2000" dirty="0">
              <a:solidFill>
                <a:srgbClr val="FF0000"/>
              </a:solidFill>
            </a:endParaRPr>
          </a:p>
          <a:p>
            <a:pPr lvl="2"/>
            <a:r>
              <a:rPr lang="en-US" dirty="0">
                <a:solidFill>
                  <a:srgbClr val="FF0000"/>
                </a:solidFill>
              </a:rPr>
              <a:t>The League was essentially a web of clubs. </a:t>
            </a:r>
            <a:endParaRPr lang="en-US" dirty="0" smtClean="0">
              <a:solidFill>
                <a:srgbClr val="FF0000"/>
              </a:solidFill>
            </a:endParaRPr>
          </a:p>
          <a:p>
            <a:pPr lvl="2"/>
            <a:r>
              <a:rPr lang="en-US" dirty="0" smtClean="0">
                <a:solidFill>
                  <a:srgbClr val="FF0000"/>
                </a:solidFill>
              </a:rPr>
              <a:t>In </a:t>
            </a:r>
            <a:r>
              <a:rPr lang="en-US" dirty="0">
                <a:solidFill>
                  <a:srgbClr val="FF0000"/>
                </a:solidFill>
              </a:rPr>
              <a:t>it, blacks were informed of their civic duties, built churches, pushed for Republican candidates in elections, sought to solve problems, and even recruited a black militia for defense</a:t>
            </a:r>
            <a:r>
              <a:rPr lang="en-US" dirty="0" smtClean="0">
                <a:solidFill>
                  <a:srgbClr val="FF0000"/>
                </a:solidFill>
              </a:rPr>
              <a:t>.</a:t>
            </a:r>
            <a:endParaRPr lang="en-US" sz="1800"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0502" y="1371600"/>
            <a:ext cx="3398796" cy="4681538"/>
          </a:xfrm>
        </p:spPr>
      </p:pic>
    </p:spTree>
    <p:extLst>
      <p:ext uri="{BB962C8B-B14F-4D97-AF65-F5344CB8AC3E}">
        <p14:creationId xmlns:p14="http://schemas.microsoft.com/office/powerpoint/2010/main" val="104336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 Gains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a:solidFill>
                  <a:srgbClr val="FF0000"/>
                </a:solidFill>
              </a:rPr>
              <a:t>Despite the changing times, black women made no tangible gains. </a:t>
            </a:r>
            <a:endParaRPr lang="en-US" sz="2400" dirty="0" smtClean="0">
              <a:solidFill>
                <a:srgbClr val="FF0000"/>
              </a:solidFill>
            </a:endParaRPr>
          </a:p>
          <a:p>
            <a:pPr lvl="1"/>
            <a:r>
              <a:rPr lang="en-US" sz="2400" dirty="0" smtClean="0">
                <a:solidFill>
                  <a:srgbClr val="FF0000"/>
                </a:solidFill>
              </a:rPr>
              <a:t>Their </a:t>
            </a:r>
            <a:r>
              <a:rPr lang="en-US" sz="2400" dirty="0">
                <a:solidFill>
                  <a:srgbClr val="FF0000"/>
                </a:solidFill>
              </a:rPr>
              <a:t>participation came by offering support at parades, rallies, church events, and conventions.</a:t>
            </a:r>
            <a:endParaRPr lang="en-US" sz="2000" dirty="0">
              <a:solidFill>
                <a:srgbClr val="FF0000"/>
              </a:solidFill>
            </a:endParaRPr>
          </a:p>
          <a:p>
            <a:pPr lvl="1"/>
            <a:r>
              <a:rPr lang="en-US" sz="2400" dirty="0">
                <a:solidFill>
                  <a:srgbClr val="FF0000"/>
                </a:solidFill>
              </a:rPr>
              <a:t>With many white Southerners unable to vote (until taking the oath of allegiance to the U.S.) black Congressmen were elected.</a:t>
            </a:r>
            <a:endParaRPr lang="en-US" sz="2000" dirty="0">
              <a:solidFill>
                <a:srgbClr val="FF0000"/>
              </a:solidFill>
            </a:endParaRPr>
          </a:p>
          <a:p>
            <a:pPr lvl="2"/>
            <a:r>
              <a:rPr lang="en-US" dirty="0">
                <a:solidFill>
                  <a:srgbClr val="FF0000"/>
                </a:solidFill>
              </a:rPr>
              <a:t>Hiram Revels became the first black U.S. senator and Blanche K. Bruce served in the Senate for Mississippi</a:t>
            </a:r>
            <a:r>
              <a:rPr lang="en-US" dirty="0" smtClean="0">
                <a:solidFill>
                  <a:srgbClr val="FF0000"/>
                </a:solidFill>
              </a:rPr>
              <a:t>.</a:t>
            </a:r>
            <a:endParaRPr lang="en-US" sz="1800" dirty="0">
              <a:solidFill>
                <a:srgbClr val="FF0000"/>
              </a:solidFill>
            </a:endParaRPr>
          </a:p>
        </p:txBody>
      </p:sp>
    </p:spTree>
    <p:extLst>
      <p:ext uri="{BB962C8B-B14F-4D97-AF65-F5344CB8AC3E}">
        <p14:creationId xmlns:p14="http://schemas.microsoft.com/office/powerpoint/2010/main" val="425502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Whites Were Upset in the South</a:t>
            </a:r>
            <a:endParaRPr lang="en-US" dirty="0">
              <a:solidFill>
                <a:srgbClr val="FF0000"/>
              </a:solidFill>
            </a:endParaRPr>
          </a:p>
        </p:txBody>
      </p:sp>
      <p:sp>
        <p:nvSpPr>
          <p:cNvPr id="3" name="Content Placeholder 2"/>
          <p:cNvSpPr>
            <a:spLocks noGrp="1"/>
          </p:cNvSpPr>
          <p:nvPr>
            <p:ph sz="half" idx="1"/>
          </p:nvPr>
        </p:nvSpPr>
        <p:spPr>
          <a:xfrm>
            <a:off x="301752" y="1371600"/>
            <a:ext cx="4038600" cy="5105400"/>
          </a:xfrm>
        </p:spPr>
        <p:txBody>
          <a:bodyPr>
            <a:normAutofit lnSpcReduction="10000"/>
          </a:bodyPr>
          <a:lstStyle/>
          <a:p>
            <a:pPr lvl="2"/>
            <a:r>
              <a:rPr lang="en-US" sz="2400" dirty="0" smtClean="0">
                <a:solidFill>
                  <a:srgbClr val="FF0000"/>
                </a:solidFill>
              </a:rPr>
              <a:t>Blacks </a:t>
            </a:r>
            <a:r>
              <a:rPr lang="en-US" sz="2400" dirty="0">
                <a:solidFill>
                  <a:srgbClr val="FF0000"/>
                </a:solidFill>
              </a:rPr>
              <a:t>were now not only free, but they were serving over the whites in Congress and in state legislatures.</a:t>
            </a:r>
          </a:p>
          <a:p>
            <a:pPr lvl="2"/>
            <a:r>
              <a:rPr lang="en-US" sz="2400" dirty="0">
                <a:solidFill>
                  <a:srgbClr val="FF0000"/>
                </a:solidFill>
              </a:rPr>
              <a:t>Also, scalawags lurked among the whites. </a:t>
            </a:r>
            <a:endParaRPr lang="en-US" sz="2400" dirty="0" smtClean="0">
              <a:solidFill>
                <a:srgbClr val="FF0000"/>
              </a:solidFill>
            </a:endParaRPr>
          </a:p>
          <a:p>
            <a:pPr lvl="2"/>
            <a:r>
              <a:rPr lang="en-US" sz="2400" dirty="0" smtClean="0">
                <a:solidFill>
                  <a:srgbClr val="FF0000"/>
                </a:solidFill>
              </a:rPr>
              <a:t>They </a:t>
            </a:r>
            <a:r>
              <a:rPr lang="en-US" sz="2400" dirty="0">
                <a:solidFill>
                  <a:srgbClr val="FF0000"/>
                </a:solidFill>
              </a:rPr>
              <a:t>were whites who were sympathetic to the North. Southern whites accused the scalawags of betraying the South.</a:t>
            </a:r>
          </a:p>
          <a:p>
            <a:endParaRPr lang="en-US"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752600"/>
            <a:ext cx="3577929" cy="4221956"/>
          </a:xfrm>
        </p:spPr>
      </p:pic>
    </p:spTree>
    <p:extLst>
      <p:ext uri="{BB962C8B-B14F-4D97-AF65-F5344CB8AC3E}">
        <p14:creationId xmlns:p14="http://schemas.microsoft.com/office/powerpoint/2010/main" val="186010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Carpetbaggers</a:t>
            </a:r>
            <a:endParaRPr lang="en-US" dirty="0">
              <a:solidFill>
                <a:srgbClr val="FF0000"/>
              </a:solidFill>
            </a:endParaRPr>
          </a:p>
        </p:txBody>
      </p:sp>
      <p:sp>
        <p:nvSpPr>
          <p:cNvPr id="3" name="Content Placeholder 2"/>
          <p:cNvSpPr>
            <a:spLocks noGrp="1"/>
          </p:cNvSpPr>
          <p:nvPr>
            <p:ph sz="half" idx="1"/>
          </p:nvPr>
        </p:nvSpPr>
        <p:spPr/>
        <p:txBody>
          <a:bodyPr/>
          <a:lstStyle/>
          <a:p>
            <a:pPr marL="274320" lvl="2" indent="-274320">
              <a:buClr>
                <a:schemeClr val="accent1"/>
              </a:buClr>
              <a:buSzPct val="85000"/>
              <a:buFont typeface="Wingdings 2"/>
              <a:buChar char=""/>
            </a:pPr>
            <a:r>
              <a:rPr lang="en-US" dirty="0">
                <a:solidFill>
                  <a:srgbClr val="FF0000"/>
                </a:solidFill>
              </a:rPr>
              <a:t>Carpetbaggers also maddened Southerners. </a:t>
            </a:r>
            <a:endParaRPr lang="en-US" dirty="0" smtClean="0">
              <a:solidFill>
                <a:srgbClr val="FF0000"/>
              </a:solidFill>
            </a:endParaRPr>
          </a:p>
          <a:p>
            <a:pPr marL="274320" lvl="2" indent="-274320">
              <a:buClr>
                <a:schemeClr val="accent1"/>
              </a:buClr>
              <a:buSzPct val="85000"/>
              <a:buFont typeface="Wingdings 2"/>
              <a:buChar char=""/>
            </a:pPr>
            <a:r>
              <a:rPr lang="en-US" dirty="0" smtClean="0">
                <a:solidFill>
                  <a:srgbClr val="FF0000"/>
                </a:solidFill>
              </a:rPr>
              <a:t>They </a:t>
            </a:r>
            <a:r>
              <a:rPr lang="en-US" dirty="0">
                <a:solidFill>
                  <a:srgbClr val="FF0000"/>
                </a:solidFill>
              </a:rPr>
              <a:t>were Northerners who came down South after the war with a "carpet bag" (suitcase) in their hand. </a:t>
            </a:r>
            <a:endParaRPr lang="en-US" dirty="0" smtClean="0">
              <a:solidFill>
                <a:srgbClr val="FF0000"/>
              </a:solidFill>
            </a:endParaRPr>
          </a:p>
          <a:p>
            <a:pPr marL="274320" lvl="2" indent="-274320">
              <a:buClr>
                <a:schemeClr val="accent1"/>
              </a:buClr>
              <a:buSzPct val="85000"/>
              <a:buFont typeface="Wingdings 2"/>
              <a:buChar char=""/>
            </a:pPr>
            <a:r>
              <a:rPr lang="en-US" dirty="0" smtClean="0">
                <a:solidFill>
                  <a:srgbClr val="FF0000"/>
                </a:solidFill>
              </a:rPr>
              <a:t>Some </a:t>
            </a:r>
            <a:r>
              <a:rPr lang="en-US" dirty="0">
                <a:solidFill>
                  <a:srgbClr val="FF0000"/>
                </a:solidFill>
              </a:rPr>
              <a:t>came to honestly help the South, some came to go business, others came to swindle. </a:t>
            </a:r>
            <a:endParaRPr lang="en-US" dirty="0" smtClean="0">
              <a:solidFill>
                <a:srgbClr val="FF0000"/>
              </a:solidFill>
            </a:endParaRPr>
          </a:p>
          <a:p>
            <a:pPr marL="274320" lvl="2" indent="-274320">
              <a:buClr>
                <a:schemeClr val="accent1"/>
              </a:buClr>
              <a:buSzPct val="85000"/>
              <a:buFont typeface="Wingdings 2"/>
              <a:buChar char=""/>
            </a:pPr>
            <a:r>
              <a:rPr lang="en-US" dirty="0" smtClean="0">
                <a:solidFill>
                  <a:srgbClr val="FF0000"/>
                </a:solidFill>
              </a:rPr>
              <a:t>All-in-all</a:t>
            </a:r>
            <a:r>
              <a:rPr lang="en-US" dirty="0">
                <a:solidFill>
                  <a:srgbClr val="FF0000"/>
                </a:solidFill>
              </a:rPr>
              <a:t>, Southerners frowned upon carpetbaggers as meddlesome Yankees.</a:t>
            </a:r>
            <a:endParaRPr lang="en-US" sz="1800"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28800"/>
            <a:ext cx="4254500" cy="4177145"/>
          </a:xfrm>
        </p:spPr>
      </p:pic>
    </p:spTree>
    <p:extLst>
      <p:ext uri="{BB962C8B-B14F-4D97-AF65-F5344CB8AC3E}">
        <p14:creationId xmlns:p14="http://schemas.microsoft.com/office/powerpoint/2010/main" val="294768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Freedmen Define Freedom</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Freed </a:t>
            </a:r>
            <a:r>
              <a:rPr lang="en-US" sz="2400" dirty="0">
                <a:solidFill>
                  <a:srgbClr val="FF0000"/>
                </a:solidFill>
              </a:rPr>
              <a:t>blacks, or "freedmen" were in a perplexing situation.</a:t>
            </a:r>
          </a:p>
          <a:p>
            <a:pPr lvl="2"/>
            <a:r>
              <a:rPr lang="en-US" sz="2400" dirty="0">
                <a:solidFill>
                  <a:srgbClr val="FF0000"/>
                </a:solidFill>
              </a:rPr>
              <a:t>They'd heard that they were free, but most still stayed on the plantation where they'd always lived.</a:t>
            </a:r>
          </a:p>
          <a:p>
            <a:pPr lvl="2"/>
            <a:r>
              <a:rPr lang="en-US" sz="2400" dirty="0">
                <a:solidFill>
                  <a:srgbClr val="FF0000"/>
                </a:solidFill>
              </a:rPr>
              <a:t>Some blacks fled northward, others sought freedom through the law.</a:t>
            </a:r>
          </a:p>
          <a:p>
            <a:pPr lvl="2"/>
            <a:r>
              <a:rPr lang="en-US" sz="2400" dirty="0">
                <a:solidFill>
                  <a:srgbClr val="FF0000"/>
                </a:solidFill>
              </a:rPr>
              <a:t>There was violence as well. Some blacks let their frustrations erupt by destroying white homes, land, etc. Sometimes, the white master even had the table turned on him and was whipped by his former slaves</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060555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Ku Klux Klan</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Upset </a:t>
            </a:r>
            <a:r>
              <a:rPr lang="en-US" sz="2400" dirty="0">
                <a:solidFill>
                  <a:srgbClr val="FF0000"/>
                </a:solidFill>
              </a:rPr>
              <a:t>whites were driven underground. </a:t>
            </a:r>
            <a:endParaRPr lang="en-US" sz="2400" dirty="0" smtClean="0">
              <a:solidFill>
                <a:srgbClr val="FF0000"/>
              </a:solidFill>
            </a:endParaRPr>
          </a:p>
          <a:p>
            <a:pPr lvl="1"/>
            <a:r>
              <a:rPr lang="en-US" sz="2400" dirty="0" smtClean="0">
                <a:solidFill>
                  <a:srgbClr val="FF0000"/>
                </a:solidFill>
              </a:rPr>
              <a:t>They </a:t>
            </a:r>
            <a:r>
              <a:rPr lang="en-US" sz="2400" dirty="0">
                <a:solidFill>
                  <a:srgbClr val="FF0000"/>
                </a:solidFill>
              </a:rPr>
              <a:t>started the "Invisible Empire of the South", better known as the "Ku Klux Klan" in Tennessee (1866).</a:t>
            </a:r>
            <a:endParaRPr lang="en-US" sz="2000" dirty="0">
              <a:solidFill>
                <a:srgbClr val="FF0000"/>
              </a:solidFill>
            </a:endParaRPr>
          </a:p>
          <a:p>
            <a:pPr lvl="2"/>
            <a:r>
              <a:rPr lang="en-US" dirty="0">
                <a:solidFill>
                  <a:srgbClr val="FF0000"/>
                </a:solidFill>
              </a:rPr>
              <a:t>The KKK thrived on fear—horses were masked, men were masked, no one knew exactly who was in it.</a:t>
            </a:r>
            <a:endParaRPr lang="en-US" sz="1800" dirty="0">
              <a:solidFill>
                <a:srgbClr val="FF0000"/>
              </a:solidFill>
            </a:endParaRPr>
          </a:p>
          <a:p>
            <a:pPr lvl="2"/>
            <a:r>
              <a:rPr lang="en-US" dirty="0">
                <a:solidFill>
                  <a:srgbClr val="FF0000"/>
                </a:solidFill>
              </a:rPr>
              <a:t>They burnt crosses, threatened blacks who didn't "know their place", and lynched then murdered blacks.</a:t>
            </a:r>
            <a:endParaRPr lang="en-US" sz="1800" dirty="0">
              <a:solidFill>
                <a:srgbClr val="FF0000"/>
              </a:solidFill>
            </a:endParaRPr>
          </a:p>
          <a:p>
            <a:pPr lvl="1"/>
            <a:r>
              <a:rPr lang="en-US" sz="2400" dirty="0">
                <a:solidFill>
                  <a:srgbClr val="FF0000"/>
                </a:solidFill>
              </a:rPr>
              <a:t>Any fool or simpleton who could pull a sheet over his head could run around as a Klan spook</a:t>
            </a:r>
            <a:r>
              <a:rPr lang="en-US" sz="24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375743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Effectiveness of KKK</a:t>
            </a:r>
            <a:endParaRPr lang="en-US" dirty="0">
              <a:solidFill>
                <a:srgbClr val="FF0000"/>
              </a:solidFill>
            </a:endParaRPr>
          </a:p>
        </p:txBody>
      </p:sp>
      <p:sp>
        <p:nvSpPr>
          <p:cNvPr id="3" name="Content Placeholder 2"/>
          <p:cNvSpPr>
            <a:spLocks noGrp="1"/>
          </p:cNvSpPr>
          <p:nvPr>
            <p:ph sz="half" idx="1"/>
          </p:nvPr>
        </p:nvSpPr>
        <p:spPr/>
        <p:txBody>
          <a:bodyPr>
            <a:normAutofit fontScale="92500"/>
          </a:bodyPr>
          <a:lstStyle/>
          <a:p>
            <a:pPr lvl="1"/>
            <a:r>
              <a:rPr lang="en-US" sz="2400" dirty="0">
                <a:solidFill>
                  <a:srgbClr val="FF0000"/>
                </a:solidFill>
              </a:rPr>
              <a:t>Despite its wrong-headedness and silliness, the Klan was rather effective. </a:t>
            </a:r>
            <a:endParaRPr lang="en-US" sz="2400" dirty="0" smtClean="0">
              <a:solidFill>
                <a:srgbClr val="FF0000"/>
              </a:solidFill>
            </a:endParaRPr>
          </a:p>
          <a:p>
            <a:pPr lvl="1"/>
            <a:r>
              <a:rPr lang="en-US" sz="2400" dirty="0" smtClean="0">
                <a:solidFill>
                  <a:srgbClr val="FF0000"/>
                </a:solidFill>
              </a:rPr>
              <a:t>Blacks </a:t>
            </a:r>
            <a:r>
              <a:rPr lang="en-US" sz="2400" dirty="0">
                <a:solidFill>
                  <a:srgbClr val="FF0000"/>
                </a:solidFill>
              </a:rPr>
              <a:t>typically did "back-off" from their advances.</a:t>
            </a:r>
            <a:endParaRPr lang="en-US" sz="2000" dirty="0">
              <a:solidFill>
                <a:srgbClr val="FF0000"/>
              </a:solidFill>
            </a:endParaRPr>
          </a:p>
          <a:p>
            <a:pPr lvl="1"/>
            <a:r>
              <a:rPr lang="en-US" sz="2400" dirty="0">
                <a:solidFill>
                  <a:srgbClr val="FF0000"/>
                </a:solidFill>
              </a:rPr>
              <a:t>Whites used other tricks as well. </a:t>
            </a:r>
            <a:endParaRPr lang="en-US" sz="2400" dirty="0" smtClean="0">
              <a:solidFill>
                <a:srgbClr val="FF0000"/>
              </a:solidFill>
            </a:endParaRPr>
          </a:p>
          <a:p>
            <a:pPr lvl="1"/>
            <a:r>
              <a:rPr lang="en-US" sz="2400" dirty="0" smtClean="0">
                <a:solidFill>
                  <a:srgbClr val="FF0000"/>
                </a:solidFill>
              </a:rPr>
              <a:t>To </a:t>
            </a:r>
            <a:r>
              <a:rPr lang="en-US" sz="2400" dirty="0">
                <a:solidFill>
                  <a:srgbClr val="FF0000"/>
                </a:solidFill>
              </a:rPr>
              <a:t>disenfranchise blacks, whites started literacy tests to weed out illiterate blacks from voting.</a:t>
            </a:r>
            <a:endParaRPr lang="en-US" sz="2000"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676400"/>
            <a:ext cx="3448050" cy="4459478"/>
          </a:xfrm>
        </p:spPr>
      </p:pic>
    </p:spTree>
    <p:extLst>
      <p:ext uri="{BB962C8B-B14F-4D97-AF65-F5344CB8AC3E}">
        <p14:creationId xmlns:p14="http://schemas.microsoft.com/office/powerpoint/2010/main" val="416316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Impeachment of Johnson</a:t>
            </a:r>
            <a:endParaRPr lang="en-US" dirty="0">
              <a:solidFill>
                <a:srgbClr val="FF0000"/>
              </a:solidFill>
            </a:endParaRPr>
          </a:p>
        </p:txBody>
      </p:sp>
      <p:sp>
        <p:nvSpPr>
          <p:cNvPr id="3" name="Content Placeholder 2"/>
          <p:cNvSpPr>
            <a:spLocks noGrp="1"/>
          </p:cNvSpPr>
          <p:nvPr>
            <p:ph sz="half" idx="1"/>
          </p:nvPr>
        </p:nvSpPr>
        <p:spPr/>
        <p:txBody>
          <a:bodyPr>
            <a:normAutofit fontScale="85000" lnSpcReduction="10000"/>
          </a:bodyPr>
          <a:lstStyle/>
          <a:p>
            <a:pPr lvl="1"/>
            <a:r>
              <a:rPr lang="en-US" sz="2400" dirty="0" smtClean="0">
                <a:solidFill>
                  <a:srgbClr val="FF0000"/>
                </a:solidFill>
              </a:rPr>
              <a:t>The </a:t>
            </a:r>
            <a:r>
              <a:rPr lang="en-US" sz="2400" dirty="0">
                <a:solidFill>
                  <a:srgbClr val="FF0000"/>
                </a:solidFill>
              </a:rPr>
              <a:t>Radical Republicans in Congress were tired of Pres. Johnson and his veto stamp. </a:t>
            </a:r>
            <a:endParaRPr lang="en-US" sz="2400" dirty="0" smtClean="0">
              <a:solidFill>
                <a:srgbClr val="FF0000"/>
              </a:solidFill>
            </a:endParaRPr>
          </a:p>
          <a:p>
            <a:pPr lvl="1"/>
            <a:r>
              <a:rPr lang="en-US" sz="2400" dirty="0" smtClean="0">
                <a:solidFill>
                  <a:srgbClr val="FF0000"/>
                </a:solidFill>
              </a:rPr>
              <a:t>They </a:t>
            </a:r>
            <a:r>
              <a:rPr lang="en-US" sz="2400" dirty="0">
                <a:solidFill>
                  <a:srgbClr val="FF0000"/>
                </a:solidFill>
              </a:rPr>
              <a:t>plotted to remove him.</a:t>
            </a:r>
            <a:endParaRPr lang="en-US" sz="2000" dirty="0">
              <a:solidFill>
                <a:srgbClr val="FF0000"/>
              </a:solidFill>
            </a:endParaRPr>
          </a:p>
          <a:p>
            <a:pPr lvl="1"/>
            <a:r>
              <a:rPr lang="en-US" sz="2400" dirty="0">
                <a:solidFill>
                  <a:srgbClr val="FF0000"/>
                </a:solidFill>
              </a:rPr>
              <a:t>The plan was to put the president in a lose-lose situation. Congress passed the Tenure of Office Act which said the president needed the Senate's okay to fire anyone who'd been previously appointed by him and approved by the Senate</a:t>
            </a:r>
            <a:r>
              <a:rPr lang="en-US" sz="2400" dirty="0" smtClean="0">
                <a:solidFill>
                  <a:srgbClr val="FF0000"/>
                </a:solidFill>
              </a:rPr>
              <a:t>.</a:t>
            </a:r>
            <a:endParaRPr lang="en-US" sz="2000"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373862"/>
            <a:ext cx="4038600" cy="2677014"/>
          </a:xfrm>
        </p:spPr>
      </p:pic>
    </p:spTree>
    <p:extLst>
      <p:ext uri="{BB962C8B-B14F-4D97-AF65-F5344CB8AC3E}">
        <p14:creationId xmlns:p14="http://schemas.microsoft.com/office/powerpoint/2010/main" val="3842393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a:t>
            </a:r>
            <a:endParaRPr lang="en-US" dirty="0">
              <a:solidFill>
                <a:srgbClr val="FF0000"/>
              </a:solidFill>
            </a:endParaRPr>
          </a:p>
        </p:txBody>
      </p:sp>
      <p:sp>
        <p:nvSpPr>
          <p:cNvPr id="3" name="Content Placeholder 2"/>
          <p:cNvSpPr>
            <a:spLocks noGrp="1"/>
          </p:cNvSpPr>
          <p:nvPr>
            <p:ph sz="quarter" idx="1"/>
          </p:nvPr>
        </p:nvSpPr>
        <p:spPr/>
        <p:txBody>
          <a:bodyPr/>
          <a:lstStyle/>
          <a:p>
            <a:pPr lvl="2"/>
            <a:r>
              <a:rPr lang="en-US" dirty="0">
                <a:solidFill>
                  <a:srgbClr val="FF0000"/>
                </a:solidFill>
              </a:rPr>
              <a:t>The argument was that the Senate approved appointees into office, thus the Senate must approve them out.</a:t>
            </a:r>
            <a:endParaRPr lang="en-US" sz="1800" dirty="0">
              <a:solidFill>
                <a:srgbClr val="FF0000"/>
              </a:solidFill>
            </a:endParaRPr>
          </a:p>
          <a:p>
            <a:pPr lvl="2"/>
            <a:r>
              <a:rPr lang="en-US" dirty="0">
                <a:solidFill>
                  <a:srgbClr val="FF0000"/>
                </a:solidFill>
              </a:rPr>
              <a:t>Congress' ulterior motive was to protect Edwin M. Stanton's job. </a:t>
            </a:r>
            <a:endParaRPr lang="en-US" dirty="0" smtClean="0">
              <a:solidFill>
                <a:srgbClr val="FF0000"/>
              </a:solidFill>
            </a:endParaRPr>
          </a:p>
          <a:p>
            <a:pPr lvl="2"/>
            <a:r>
              <a:rPr lang="en-US" dirty="0" smtClean="0">
                <a:solidFill>
                  <a:srgbClr val="FF0000"/>
                </a:solidFill>
              </a:rPr>
              <a:t>He </a:t>
            </a:r>
            <a:r>
              <a:rPr lang="en-US" dirty="0">
                <a:solidFill>
                  <a:srgbClr val="FF0000"/>
                </a:solidFill>
              </a:rPr>
              <a:t>was a Radical Republican spy and in hot water with the president.</a:t>
            </a:r>
            <a:endParaRPr lang="en-US" sz="1800" dirty="0">
              <a:solidFill>
                <a:srgbClr val="FF0000"/>
              </a:solidFill>
            </a:endParaRPr>
          </a:p>
          <a:p>
            <a:pPr lvl="2"/>
            <a:r>
              <a:rPr lang="en-US" dirty="0">
                <a:solidFill>
                  <a:srgbClr val="FF0000"/>
                </a:solidFill>
              </a:rPr>
              <a:t>If Johnson allowed Stanton to stay, Congress would be happy.</a:t>
            </a:r>
            <a:endParaRPr lang="en-US" sz="1800" dirty="0">
              <a:solidFill>
                <a:srgbClr val="FF0000"/>
              </a:solidFill>
            </a:endParaRPr>
          </a:p>
          <a:p>
            <a:pPr lvl="2"/>
            <a:r>
              <a:rPr lang="en-US" dirty="0">
                <a:solidFill>
                  <a:srgbClr val="FF0000"/>
                </a:solidFill>
              </a:rPr>
              <a:t>If Johnson fired Stanton despite the new rule, they would put him up for impeachment for not following the letter-of-the-law.</a:t>
            </a:r>
            <a:endParaRPr lang="en-US" sz="1800" dirty="0">
              <a:solidFill>
                <a:srgbClr val="FF0000"/>
              </a:solidFill>
            </a:endParaRPr>
          </a:p>
          <a:p>
            <a:pPr lvl="1"/>
            <a:r>
              <a:rPr lang="en-US" sz="2400" dirty="0">
                <a:solidFill>
                  <a:srgbClr val="FF0000"/>
                </a:solidFill>
              </a:rPr>
              <a:t>Sure enough, early in 1868, Pres. Johnson fired Stanton and Congress impeached him—a formal accusation of wrong doing.</a:t>
            </a:r>
            <a:endParaRPr lang="en-US" sz="2000" dirty="0">
              <a:solidFill>
                <a:srgbClr val="FF0000"/>
              </a:solidFill>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35810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Not Guilty Verdict</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pPr lvl="1"/>
            <a:r>
              <a:rPr lang="en-US" sz="2400" dirty="0" smtClean="0">
                <a:solidFill>
                  <a:srgbClr val="FF0000"/>
                </a:solidFill>
              </a:rPr>
              <a:t>At </a:t>
            </a:r>
            <a:r>
              <a:rPr lang="en-US" sz="2400" dirty="0">
                <a:solidFill>
                  <a:srgbClr val="FF0000"/>
                </a:solidFill>
              </a:rPr>
              <a:t>his Senate impeachment trial, Johnson stayed silent. </a:t>
            </a:r>
            <a:endParaRPr lang="en-US" sz="2400" dirty="0" smtClean="0">
              <a:solidFill>
                <a:srgbClr val="FF0000"/>
              </a:solidFill>
            </a:endParaRPr>
          </a:p>
          <a:p>
            <a:pPr lvl="1"/>
            <a:r>
              <a:rPr lang="en-US" sz="2400" dirty="0" smtClean="0">
                <a:solidFill>
                  <a:srgbClr val="FF0000"/>
                </a:solidFill>
              </a:rPr>
              <a:t>His </a:t>
            </a:r>
            <a:r>
              <a:rPr lang="en-US" sz="2400" dirty="0">
                <a:solidFill>
                  <a:srgbClr val="FF0000"/>
                </a:solidFill>
              </a:rPr>
              <a:t>lawyers argued that Johnson was operating under the Constitution, not the Tenure of Office Act.</a:t>
            </a:r>
            <a:endParaRPr lang="en-US" sz="2000" dirty="0">
              <a:solidFill>
                <a:srgbClr val="FF0000"/>
              </a:solidFill>
            </a:endParaRPr>
          </a:p>
          <a:p>
            <a:pPr lvl="1"/>
            <a:r>
              <a:rPr lang="en-US" sz="2400" dirty="0">
                <a:solidFill>
                  <a:srgbClr val="FF0000"/>
                </a:solidFill>
              </a:rPr>
              <a:t>To kick out a president, a 2/3 vote was needed. </a:t>
            </a:r>
            <a:endParaRPr lang="en-US" sz="2400" dirty="0" smtClean="0">
              <a:solidFill>
                <a:srgbClr val="FF0000"/>
              </a:solidFill>
            </a:endParaRPr>
          </a:p>
          <a:p>
            <a:pPr lvl="1"/>
            <a:r>
              <a:rPr lang="en-US" sz="2400" dirty="0" smtClean="0">
                <a:solidFill>
                  <a:srgbClr val="FF0000"/>
                </a:solidFill>
              </a:rPr>
              <a:t>The </a:t>
            </a:r>
            <a:r>
              <a:rPr lang="en-US" sz="2400" dirty="0">
                <a:solidFill>
                  <a:srgbClr val="FF0000"/>
                </a:solidFill>
              </a:rPr>
              <a:t>fear of creating instability and setting a dangerous example were factors in the not-guilty verdict.</a:t>
            </a:r>
            <a:endParaRPr lang="en-US" sz="2000" dirty="0">
              <a:solidFill>
                <a:srgbClr val="FF0000"/>
              </a:solidFill>
            </a:endParaRPr>
          </a:p>
          <a:p>
            <a:endParaRPr lang="en-US"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374997"/>
            <a:ext cx="4038600" cy="2674744"/>
          </a:xfrm>
        </p:spPr>
      </p:pic>
    </p:spTree>
    <p:extLst>
      <p:ext uri="{BB962C8B-B14F-4D97-AF65-F5344CB8AC3E}">
        <p14:creationId xmlns:p14="http://schemas.microsoft.com/office/powerpoint/2010/main" val="209984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Purchase of Alaska</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Russia </a:t>
            </a:r>
            <a:r>
              <a:rPr lang="en-US" sz="2400" dirty="0">
                <a:solidFill>
                  <a:srgbClr val="FF0000"/>
                </a:solidFill>
              </a:rPr>
              <a:t>was willing to sell Alaska in 1867. </a:t>
            </a:r>
            <a:endParaRPr lang="en-US" sz="2400" dirty="0" smtClean="0">
              <a:solidFill>
                <a:srgbClr val="FF0000"/>
              </a:solidFill>
            </a:endParaRPr>
          </a:p>
          <a:p>
            <a:pPr lvl="1"/>
            <a:r>
              <a:rPr lang="en-US" sz="2400" dirty="0" smtClean="0">
                <a:solidFill>
                  <a:srgbClr val="FF0000"/>
                </a:solidFill>
              </a:rPr>
              <a:t>William </a:t>
            </a:r>
            <a:r>
              <a:rPr lang="en-US" sz="2400" dirty="0">
                <a:solidFill>
                  <a:srgbClr val="FF0000"/>
                </a:solidFill>
              </a:rPr>
              <a:t>H. Seward, the Secretary of State, was an expansionist. </a:t>
            </a:r>
            <a:endParaRPr lang="en-US" sz="2400" dirty="0" smtClean="0">
              <a:solidFill>
                <a:srgbClr val="FF0000"/>
              </a:solidFill>
            </a:endParaRPr>
          </a:p>
          <a:p>
            <a:pPr lvl="1"/>
            <a:r>
              <a:rPr lang="en-US" sz="2400" dirty="0" smtClean="0">
                <a:solidFill>
                  <a:srgbClr val="FF0000"/>
                </a:solidFill>
              </a:rPr>
              <a:t>He </a:t>
            </a:r>
            <a:r>
              <a:rPr lang="en-US" sz="2400" dirty="0">
                <a:solidFill>
                  <a:srgbClr val="FF0000"/>
                </a:solidFill>
              </a:rPr>
              <a:t>bought Alaska for $7.2 million.</a:t>
            </a:r>
            <a:endParaRPr lang="en-US" sz="2000" dirty="0">
              <a:solidFill>
                <a:srgbClr val="FF0000"/>
              </a:solidFill>
            </a:endParaRPr>
          </a:p>
          <a:p>
            <a:pPr lvl="1"/>
            <a:r>
              <a:rPr lang="en-US" sz="2400" dirty="0">
                <a:solidFill>
                  <a:srgbClr val="FF0000"/>
                </a:solidFill>
              </a:rPr>
              <a:t>Seward's decision was not popular at the time. </a:t>
            </a:r>
            <a:endParaRPr lang="en-US" sz="2400" dirty="0" smtClean="0">
              <a:solidFill>
                <a:srgbClr val="FF0000"/>
              </a:solidFill>
            </a:endParaRPr>
          </a:p>
          <a:p>
            <a:pPr lvl="1"/>
            <a:r>
              <a:rPr lang="en-US" sz="2400" dirty="0" smtClean="0">
                <a:solidFill>
                  <a:srgbClr val="FF0000"/>
                </a:solidFill>
              </a:rPr>
              <a:t>People </a:t>
            </a:r>
            <a:r>
              <a:rPr lang="en-US" sz="2400" dirty="0">
                <a:solidFill>
                  <a:srgbClr val="FF0000"/>
                </a:solidFill>
              </a:rPr>
              <a:t>called it "Seward's Folly," "Seward's Icebox," "</a:t>
            </a:r>
            <a:r>
              <a:rPr lang="en-US" sz="2400" dirty="0" err="1">
                <a:solidFill>
                  <a:srgbClr val="FF0000"/>
                </a:solidFill>
              </a:rPr>
              <a:t>Frigidia</a:t>
            </a:r>
            <a:r>
              <a:rPr lang="en-US" sz="2400" dirty="0">
                <a:solidFill>
                  <a:srgbClr val="FF0000"/>
                </a:solidFill>
              </a:rPr>
              <a:t>," and "</a:t>
            </a:r>
            <a:r>
              <a:rPr lang="en-US" sz="2400" dirty="0" err="1">
                <a:solidFill>
                  <a:srgbClr val="FF0000"/>
                </a:solidFill>
              </a:rPr>
              <a:t>Walrussia</a:t>
            </a:r>
            <a:r>
              <a:rPr lang="en-US" sz="2400" dirty="0">
                <a:solidFill>
                  <a:srgbClr val="FF0000"/>
                </a:solidFill>
              </a:rPr>
              <a:t>."</a:t>
            </a:r>
            <a:endParaRPr lang="en-US" sz="2000" dirty="0">
              <a:solidFill>
                <a:srgbClr val="FF0000"/>
              </a:solidFill>
            </a:endParaRPr>
          </a:p>
          <a:p>
            <a:pPr lvl="1"/>
            <a:r>
              <a:rPr lang="en-US" sz="2400" dirty="0">
                <a:solidFill>
                  <a:srgbClr val="FF0000"/>
                </a:solidFill>
              </a:rPr>
              <a:t>Seward would later be redeemed when large deposits of gold and oil were discovered in Alaska.</a:t>
            </a:r>
            <a:endParaRPr lang="en-US" sz="20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762669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Legacy of Reconstruction</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800" dirty="0" smtClean="0">
                <a:solidFill>
                  <a:srgbClr val="FF0000"/>
                </a:solidFill>
              </a:rPr>
              <a:t>To </a:t>
            </a:r>
            <a:r>
              <a:rPr lang="en-US" sz="2800" dirty="0">
                <a:solidFill>
                  <a:srgbClr val="FF0000"/>
                </a:solidFill>
              </a:rPr>
              <a:t>many in the South, Reconstruction was worse than the war. </a:t>
            </a:r>
            <a:endParaRPr lang="en-US" sz="2800" dirty="0" smtClean="0">
              <a:solidFill>
                <a:srgbClr val="FF0000"/>
              </a:solidFill>
            </a:endParaRPr>
          </a:p>
          <a:p>
            <a:pPr lvl="1"/>
            <a:r>
              <a:rPr lang="en-US" sz="2800" dirty="0" smtClean="0">
                <a:solidFill>
                  <a:srgbClr val="FF0000"/>
                </a:solidFill>
              </a:rPr>
              <a:t>They </a:t>
            </a:r>
            <a:r>
              <a:rPr lang="en-US" sz="2800" dirty="0">
                <a:solidFill>
                  <a:srgbClr val="FF0000"/>
                </a:solidFill>
              </a:rPr>
              <a:t>felt beaten-down, shamed, and their entire world had been turned upside-down.</a:t>
            </a:r>
          </a:p>
          <a:p>
            <a:pPr lvl="2"/>
            <a:r>
              <a:rPr lang="en-US" sz="2800" dirty="0">
                <a:solidFill>
                  <a:srgbClr val="FF0000"/>
                </a:solidFill>
              </a:rPr>
              <a:t>The war and Reconstruction also bred generations of animosity. </a:t>
            </a:r>
            <a:endParaRPr lang="en-US" sz="2800" dirty="0" smtClean="0">
              <a:solidFill>
                <a:srgbClr val="FF0000"/>
              </a:solidFill>
            </a:endParaRPr>
          </a:p>
          <a:p>
            <a:pPr lvl="2"/>
            <a:r>
              <a:rPr lang="en-US" sz="2800" dirty="0" smtClean="0">
                <a:solidFill>
                  <a:srgbClr val="FF0000"/>
                </a:solidFill>
              </a:rPr>
              <a:t>Southerners </a:t>
            </a:r>
            <a:r>
              <a:rPr lang="en-US" sz="2800" dirty="0">
                <a:solidFill>
                  <a:srgbClr val="FF0000"/>
                </a:solidFill>
              </a:rPr>
              <a:t>would long refer to the Civil War as the "War of Northern Aggression</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863834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Legacy on Blacks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800" dirty="0">
                <a:solidFill>
                  <a:srgbClr val="FF0000"/>
                </a:solidFill>
              </a:rPr>
              <a:t>The lot of Southern blacks, despite good intentions, was likely as bad, or even worse, than before the war. </a:t>
            </a:r>
            <a:endParaRPr lang="en-US" sz="2800" dirty="0" smtClean="0">
              <a:solidFill>
                <a:srgbClr val="FF0000"/>
              </a:solidFill>
            </a:endParaRPr>
          </a:p>
          <a:p>
            <a:pPr lvl="1"/>
            <a:r>
              <a:rPr lang="en-US" sz="2800" dirty="0" smtClean="0">
                <a:solidFill>
                  <a:srgbClr val="FF0000"/>
                </a:solidFill>
              </a:rPr>
              <a:t>White </a:t>
            </a:r>
            <a:r>
              <a:rPr lang="en-US" sz="2800" dirty="0">
                <a:solidFill>
                  <a:srgbClr val="FF0000"/>
                </a:solidFill>
              </a:rPr>
              <a:t>Southerners had fought back through sneaky means and were largely successful at "keeping down" the freed slaves.</a:t>
            </a:r>
          </a:p>
          <a:p>
            <a:pPr lvl="2"/>
            <a:r>
              <a:rPr lang="en-US" sz="2800" dirty="0">
                <a:solidFill>
                  <a:srgbClr val="FF0000"/>
                </a:solidFill>
              </a:rPr>
              <a:t>True change would not come until the Civil Rights Movement of the 1950's and 60's, nearly 100 years later.</a:t>
            </a:r>
          </a:p>
          <a:p>
            <a:endParaRPr lang="en-US" sz="28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061888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Slow Emancipation</a:t>
            </a:r>
            <a:endParaRPr lang="en-US" dirty="0">
              <a:solidFill>
                <a:srgbClr val="FF0000"/>
              </a:solidFill>
            </a:endParaRPr>
          </a:p>
        </p:txBody>
      </p:sp>
      <p:sp>
        <p:nvSpPr>
          <p:cNvPr id="3" name="Content Placeholder 2"/>
          <p:cNvSpPr>
            <a:spLocks noGrp="1"/>
          </p:cNvSpPr>
          <p:nvPr>
            <p:ph sz="half" idx="1"/>
          </p:nvPr>
        </p:nvSpPr>
        <p:spPr/>
        <p:txBody>
          <a:bodyPr>
            <a:normAutofit/>
          </a:bodyPr>
          <a:lstStyle/>
          <a:p>
            <a:pPr lvl="1"/>
            <a:r>
              <a:rPr lang="en-US" sz="2400" dirty="0">
                <a:solidFill>
                  <a:srgbClr val="FF0000"/>
                </a:solidFill>
              </a:rPr>
              <a:t>All slaves were freed eventually, thanks to the U.S. Army's force.</a:t>
            </a:r>
            <a:endParaRPr lang="en-US" sz="2000" dirty="0">
              <a:solidFill>
                <a:srgbClr val="FF0000"/>
              </a:solidFill>
            </a:endParaRPr>
          </a:p>
          <a:p>
            <a:pPr lvl="2"/>
            <a:r>
              <a:rPr lang="en-US" dirty="0">
                <a:solidFill>
                  <a:srgbClr val="FF0000"/>
                </a:solidFill>
              </a:rPr>
              <a:t>When emancipation had become a reality, most freedmen still stayed "at home".</a:t>
            </a:r>
            <a:endParaRPr lang="en-US" sz="1800" dirty="0">
              <a:solidFill>
                <a:srgbClr val="FF0000"/>
              </a:solidFill>
            </a:endParaRPr>
          </a:p>
          <a:p>
            <a:pPr lvl="2"/>
            <a:r>
              <a:rPr lang="en-US" dirty="0">
                <a:solidFill>
                  <a:srgbClr val="FF0000"/>
                </a:solidFill>
              </a:rPr>
              <a:t>Many took flight however, seeking a better life somewhere, or seeking lost love ones who'd been separated at some point.</a:t>
            </a:r>
            <a:endParaRPr lang="en-US" sz="1800" dirty="0">
              <a:solidFill>
                <a:srgbClr val="FF0000"/>
              </a:solidFill>
            </a:endParaRPr>
          </a:p>
          <a:p>
            <a:endParaRPr lang="en-US" dirty="0">
              <a:solidFill>
                <a:srgbClr val="FF0000"/>
              </a:solidFill>
            </a:endParaRPr>
          </a:p>
          <a:p>
            <a:endParaRPr lang="en-US" dirty="0">
              <a:solidFill>
                <a:srgbClr val="FF000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9991" y="1371600"/>
            <a:ext cx="3239818" cy="4681538"/>
          </a:xfrm>
        </p:spPr>
      </p:pic>
    </p:spTree>
    <p:extLst>
      <p:ext uri="{BB962C8B-B14F-4D97-AF65-F5344CB8AC3E}">
        <p14:creationId xmlns:p14="http://schemas.microsoft.com/office/powerpoint/2010/main" val="260146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Using Religion for Support</a:t>
            </a:r>
            <a:endParaRPr lang="en-US" dirty="0">
              <a:solidFill>
                <a:srgbClr val="FF0000"/>
              </a:solidFill>
            </a:endParaRPr>
          </a:p>
        </p:txBody>
      </p:sp>
      <p:sp>
        <p:nvSpPr>
          <p:cNvPr id="3" name="Content Placeholder 2"/>
          <p:cNvSpPr>
            <a:spLocks noGrp="1"/>
          </p:cNvSpPr>
          <p:nvPr>
            <p:ph sz="half" idx="1"/>
          </p:nvPr>
        </p:nvSpPr>
        <p:spPr/>
        <p:txBody>
          <a:bodyPr/>
          <a:lstStyle/>
          <a:p>
            <a:pPr lvl="1"/>
            <a:r>
              <a:rPr lang="en-US" sz="2400" dirty="0">
                <a:solidFill>
                  <a:srgbClr val="FF0000"/>
                </a:solidFill>
              </a:rPr>
              <a:t>With the blacks' social structure torn down, churches became a strong pillar of the black community. </a:t>
            </a:r>
            <a:endParaRPr lang="en-US" sz="2400" dirty="0" smtClean="0">
              <a:solidFill>
                <a:srgbClr val="FF0000"/>
              </a:solidFill>
            </a:endParaRPr>
          </a:p>
          <a:p>
            <a:pPr lvl="1"/>
            <a:r>
              <a:rPr lang="en-US" sz="2400" dirty="0" smtClean="0">
                <a:solidFill>
                  <a:srgbClr val="FF0000"/>
                </a:solidFill>
              </a:rPr>
              <a:t>For </a:t>
            </a:r>
            <a:r>
              <a:rPr lang="en-US" sz="2400" dirty="0">
                <a:solidFill>
                  <a:srgbClr val="FF0000"/>
                </a:solidFill>
              </a:rPr>
              <a:t>example, the African Methodist Episcopal Church (AME) quadrupled in size in 10 years after the Civil War</a:t>
            </a:r>
            <a:r>
              <a:rPr lang="en-US" sz="2400" dirty="0" smtClean="0">
                <a:solidFill>
                  <a:srgbClr val="FF0000"/>
                </a:solidFill>
              </a:rPr>
              <a:t>.</a:t>
            </a:r>
            <a:endParaRPr lang="en-US" sz="2000"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752600"/>
            <a:ext cx="3876072" cy="3931444"/>
          </a:xfrm>
        </p:spPr>
      </p:pic>
    </p:spTree>
    <p:extLst>
      <p:ext uri="{BB962C8B-B14F-4D97-AF65-F5344CB8AC3E}">
        <p14:creationId xmlns:p14="http://schemas.microsoft.com/office/powerpoint/2010/main" val="2830261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Education Not Possible</a:t>
            </a:r>
            <a:endParaRPr lang="en-US" dirty="0">
              <a:solidFill>
                <a:srgbClr val="FF0000"/>
              </a:solidFill>
            </a:endParaRPr>
          </a:p>
        </p:txBody>
      </p:sp>
      <p:sp>
        <p:nvSpPr>
          <p:cNvPr id="3" name="Content Placeholder 2"/>
          <p:cNvSpPr>
            <a:spLocks noGrp="1"/>
          </p:cNvSpPr>
          <p:nvPr>
            <p:ph sz="quarter" idx="1"/>
          </p:nvPr>
        </p:nvSpPr>
        <p:spPr/>
        <p:txBody>
          <a:bodyPr/>
          <a:lstStyle/>
          <a:p>
            <a:pPr lvl="1"/>
            <a:r>
              <a:rPr lang="en-US" sz="2800" dirty="0">
                <a:solidFill>
                  <a:srgbClr val="FF0000"/>
                </a:solidFill>
              </a:rPr>
              <a:t>The prospect of black education was a hope, but not necessarily a reality. </a:t>
            </a:r>
          </a:p>
          <a:p>
            <a:pPr lvl="1"/>
            <a:r>
              <a:rPr lang="en-US" sz="2800" dirty="0">
                <a:solidFill>
                  <a:srgbClr val="FF0000"/>
                </a:solidFill>
              </a:rPr>
              <a:t>Discrimination and economic resources still held most black children out of school. </a:t>
            </a:r>
          </a:p>
          <a:p>
            <a:pPr lvl="1"/>
            <a:r>
              <a:rPr lang="en-US" sz="2800" dirty="0">
                <a:solidFill>
                  <a:srgbClr val="FF0000"/>
                </a:solidFill>
              </a:rPr>
              <a:t>That hope would not become a reality until much later.</a:t>
            </a:r>
          </a:p>
          <a:p>
            <a:endParaRPr lang="en-US" dirty="0">
              <a:solidFill>
                <a:srgbClr val="FF0000"/>
              </a:solidFill>
            </a:endParaRPr>
          </a:p>
        </p:txBody>
      </p:sp>
    </p:spTree>
    <p:extLst>
      <p:ext uri="{BB962C8B-B14F-4D97-AF65-F5344CB8AC3E}">
        <p14:creationId xmlns:p14="http://schemas.microsoft.com/office/powerpoint/2010/main" val="262405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Freedman’s Bureau</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800" dirty="0" smtClean="0">
                <a:solidFill>
                  <a:srgbClr val="FF0000"/>
                </a:solidFill>
              </a:rPr>
              <a:t>The </a:t>
            </a:r>
            <a:r>
              <a:rPr lang="en-US" sz="2800" dirty="0">
                <a:solidFill>
                  <a:srgbClr val="FF0000"/>
                </a:solidFill>
              </a:rPr>
              <a:t>freed slaves were largely unskilled, uneducated, and untrained. </a:t>
            </a:r>
            <a:endParaRPr lang="en-US" sz="2800" dirty="0" smtClean="0">
              <a:solidFill>
                <a:srgbClr val="FF0000"/>
              </a:solidFill>
            </a:endParaRPr>
          </a:p>
          <a:p>
            <a:pPr lvl="1"/>
            <a:r>
              <a:rPr lang="en-US" sz="2800" dirty="0" smtClean="0">
                <a:solidFill>
                  <a:srgbClr val="FF0000"/>
                </a:solidFill>
              </a:rPr>
              <a:t>Congress </a:t>
            </a:r>
            <a:r>
              <a:rPr lang="en-US" sz="2800" dirty="0">
                <a:solidFill>
                  <a:srgbClr val="FF0000"/>
                </a:solidFill>
              </a:rPr>
              <a:t>created the Freedmen's Bureau sought to remedy those shortfalls.</a:t>
            </a:r>
          </a:p>
          <a:p>
            <a:pPr lvl="1"/>
            <a:r>
              <a:rPr lang="en-US" sz="2800" dirty="0" smtClean="0">
                <a:solidFill>
                  <a:srgbClr val="FF0000"/>
                </a:solidFill>
              </a:rPr>
              <a:t>The </a:t>
            </a:r>
            <a:r>
              <a:rPr lang="en-US" sz="2800" dirty="0">
                <a:solidFill>
                  <a:srgbClr val="FF0000"/>
                </a:solidFill>
              </a:rPr>
              <a:t>Freedmen's Bureau's success was minimal at best. Its largest accomplishment came in the form of literacy—teaching many blacks to read.</a:t>
            </a:r>
          </a:p>
          <a:p>
            <a:pPr lvl="1"/>
            <a:r>
              <a:rPr lang="en-US" sz="2800" dirty="0">
                <a:solidFill>
                  <a:srgbClr val="FF0000"/>
                </a:solidFill>
              </a:rPr>
              <a:t>Unsurprisingly, Southerners disliked the bureau. </a:t>
            </a:r>
          </a:p>
        </p:txBody>
      </p:sp>
    </p:spTree>
    <p:extLst>
      <p:ext uri="{BB962C8B-B14F-4D97-AF65-F5344CB8AC3E}">
        <p14:creationId xmlns:p14="http://schemas.microsoft.com/office/powerpoint/2010/main" val="141153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President Andrew Johnson </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rgbClr val="FF0000"/>
                </a:solidFill>
              </a:rPr>
              <a:t>When </a:t>
            </a:r>
            <a:r>
              <a:rPr lang="en-US" sz="2400" dirty="0">
                <a:solidFill>
                  <a:srgbClr val="FF0000"/>
                </a:solidFill>
              </a:rPr>
              <a:t>Lincoln was assassinated, he was succeeded by Andrew Johnson.</a:t>
            </a:r>
          </a:p>
          <a:p>
            <a:pPr lvl="1"/>
            <a:r>
              <a:rPr lang="en-US" sz="2400" dirty="0">
                <a:solidFill>
                  <a:srgbClr val="FF0000"/>
                </a:solidFill>
              </a:rPr>
              <a:t>Johnson was a Tennessean from very humble origins.</a:t>
            </a:r>
          </a:p>
          <a:p>
            <a:pPr lvl="2"/>
            <a:r>
              <a:rPr lang="en-US" sz="2400" dirty="0">
                <a:solidFill>
                  <a:srgbClr val="FF0000"/>
                </a:solidFill>
              </a:rPr>
              <a:t>Although Tennessee seceded during the war, he was the only Southern Congressman to </a:t>
            </a:r>
            <a:r>
              <a:rPr lang="en-US" sz="2400" i="1" dirty="0">
                <a:solidFill>
                  <a:srgbClr val="FF0000"/>
                </a:solidFill>
              </a:rPr>
              <a:t>not</a:t>
            </a:r>
            <a:r>
              <a:rPr lang="en-US" sz="2400" dirty="0">
                <a:solidFill>
                  <a:srgbClr val="FF0000"/>
                </a:solidFill>
              </a:rPr>
              <a:t> join the South. This fact got him named to be Lincoln's Vice President in 1864.</a:t>
            </a:r>
          </a:p>
          <a:p>
            <a:pPr lvl="1"/>
            <a:r>
              <a:rPr lang="en-US" sz="2400" dirty="0" smtClean="0">
                <a:solidFill>
                  <a:srgbClr val="FF0000"/>
                </a:solidFill>
              </a:rPr>
              <a:t>Johnson </a:t>
            </a:r>
            <a:r>
              <a:rPr lang="en-US" sz="2400" dirty="0">
                <a:solidFill>
                  <a:srgbClr val="FF0000"/>
                </a:solidFill>
              </a:rPr>
              <a:t>was something of a man-without-a-home. </a:t>
            </a:r>
            <a:endParaRPr lang="en-US" sz="2400" dirty="0" smtClean="0">
              <a:solidFill>
                <a:srgbClr val="FF0000"/>
              </a:solidFill>
            </a:endParaRPr>
          </a:p>
          <a:p>
            <a:pPr lvl="1"/>
            <a:r>
              <a:rPr lang="en-US" sz="2400" dirty="0" smtClean="0">
                <a:solidFill>
                  <a:srgbClr val="FF0000"/>
                </a:solidFill>
              </a:rPr>
              <a:t>The </a:t>
            </a:r>
            <a:r>
              <a:rPr lang="en-US" sz="2400" dirty="0">
                <a:solidFill>
                  <a:srgbClr val="FF0000"/>
                </a:solidFill>
              </a:rPr>
              <a:t>North never accepted him because he was a Southerner and the South distrusted him because he sided with the North.</a:t>
            </a:r>
          </a:p>
        </p:txBody>
      </p:sp>
    </p:spTree>
    <p:extLst>
      <p:ext uri="{BB962C8B-B14F-4D97-AF65-F5344CB8AC3E}">
        <p14:creationId xmlns:p14="http://schemas.microsoft.com/office/powerpoint/2010/main" val="288250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Presidential Reconstruction</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1"/>
            <a:r>
              <a:rPr lang="en-US" sz="2800" dirty="0" smtClean="0">
                <a:solidFill>
                  <a:srgbClr val="FF0000"/>
                </a:solidFill>
              </a:rPr>
              <a:t>Before </a:t>
            </a:r>
            <a:r>
              <a:rPr lang="en-US" sz="2800" dirty="0">
                <a:solidFill>
                  <a:srgbClr val="FF0000"/>
                </a:solidFill>
              </a:rPr>
              <a:t>his assassination, Lincoln had devised the presidential plan for reconstruction.</a:t>
            </a:r>
          </a:p>
          <a:p>
            <a:pPr lvl="2"/>
            <a:r>
              <a:rPr lang="en-US" sz="2800" dirty="0">
                <a:solidFill>
                  <a:srgbClr val="FF0000"/>
                </a:solidFill>
              </a:rPr>
              <a:t>It could be called the "10 Percent Plan" since a southern state would be readmitted to the U.S. after 10% of the voters took an oath of loyalty and respect emancipation.</a:t>
            </a:r>
          </a:p>
          <a:p>
            <a:pPr lvl="2"/>
            <a:r>
              <a:rPr lang="en-US" sz="2800" dirty="0" smtClean="0">
                <a:solidFill>
                  <a:srgbClr val="FF0000"/>
                </a:solidFill>
              </a:rPr>
              <a:t>The 10</a:t>
            </a:r>
            <a:r>
              <a:rPr lang="en-US" sz="2800" dirty="0">
                <a:solidFill>
                  <a:srgbClr val="FF0000"/>
                </a:solidFill>
              </a:rPr>
              <a:t>% plan was very forgiving. </a:t>
            </a:r>
            <a:endParaRPr lang="en-US" sz="2800" dirty="0" smtClean="0">
              <a:solidFill>
                <a:srgbClr val="FF0000"/>
              </a:solidFill>
            </a:endParaRPr>
          </a:p>
          <a:p>
            <a:pPr lvl="2"/>
            <a:r>
              <a:rPr lang="en-US" sz="2800" dirty="0" smtClean="0">
                <a:solidFill>
                  <a:srgbClr val="FF0000"/>
                </a:solidFill>
              </a:rPr>
              <a:t>Lincoln </a:t>
            </a:r>
            <a:r>
              <a:rPr lang="en-US" sz="2800" dirty="0">
                <a:solidFill>
                  <a:srgbClr val="FF0000"/>
                </a:solidFill>
              </a:rPr>
              <a:t>was welcoming the return of the wayward Southern states</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772155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1553</TotalTime>
  <Words>1509</Words>
  <Application>Microsoft Office PowerPoint</Application>
  <PresentationFormat>On-screen Show (4:3)</PresentationFormat>
  <Paragraphs>188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Chapter 22:  The Ordeal of Reconstruction,  1865-1877</vt:lpstr>
      <vt:lpstr>The Problems of Peace</vt:lpstr>
      <vt:lpstr>Freedmen Define Freedom</vt:lpstr>
      <vt:lpstr>Slow Emancipation</vt:lpstr>
      <vt:lpstr>Using Religion for Support</vt:lpstr>
      <vt:lpstr>Education Not Possible</vt:lpstr>
      <vt:lpstr>The Freedman’s Bureau</vt:lpstr>
      <vt:lpstr>President Andrew Johnson </vt:lpstr>
      <vt:lpstr>Presidential Reconstruction</vt:lpstr>
      <vt:lpstr>Radical Republicans</vt:lpstr>
      <vt:lpstr>A Pocket-Veto</vt:lpstr>
      <vt:lpstr>What Would Johnson Do???</vt:lpstr>
      <vt:lpstr>The Baleful Black Codes</vt:lpstr>
      <vt:lpstr>Not Much Changed</vt:lpstr>
      <vt:lpstr>Congressional Reconstruction</vt:lpstr>
      <vt:lpstr>Southerners Were Back!</vt:lpstr>
      <vt:lpstr>Radical Republicans Not Happy</vt:lpstr>
      <vt:lpstr>Johnson Clashes with Congress</vt:lpstr>
      <vt:lpstr>The 14th Amendment Problem</vt:lpstr>
      <vt:lpstr>Ratification</vt:lpstr>
      <vt:lpstr>Republican Principles and Programs</vt:lpstr>
      <vt:lpstr>Radicals vs. Moderates</vt:lpstr>
      <vt:lpstr>Reconstruction Passes</vt:lpstr>
      <vt:lpstr>The 15th Amendment</vt:lpstr>
      <vt:lpstr>No Women Voters</vt:lpstr>
      <vt:lpstr>Reality of Radical Reconstruction</vt:lpstr>
      <vt:lpstr>No Gains</vt:lpstr>
      <vt:lpstr>Whites Were Upset in the South</vt:lpstr>
      <vt:lpstr>Carpetbaggers</vt:lpstr>
      <vt:lpstr>The Ku Klux Klan</vt:lpstr>
      <vt:lpstr>Effectiveness of KKK</vt:lpstr>
      <vt:lpstr>Impeachment of Johnson</vt:lpstr>
      <vt:lpstr>Why?</vt:lpstr>
      <vt:lpstr>Not Guilty Verdict</vt:lpstr>
      <vt:lpstr>The Purchase of Alaska</vt:lpstr>
      <vt:lpstr>The Legacy of Reconstruction</vt:lpstr>
      <vt:lpstr>Legacy on Blacks</vt:lpstr>
    </vt:vector>
  </TitlesOfParts>
  <Company>DeForest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the ordeal of Reconstruction,  1865-1877</dc:title>
  <dc:creator>ckollasch</dc:creator>
  <cp:lastModifiedBy>ckollasch</cp:lastModifiedBy>
  <cp:revision>10</cp:revision>
  <dcterms:created xsi:type="dcterms:W3CDTF">2013-01-02T18:01:03Z</dcterms:created>
  <dcterms:modified xsi:type="dcterms:W3CDTF">2013-01-03T19:55:40Z</dcterms:modified>
</cp:coreProperties>
</file>