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0" r:id="rId3"/>
    <p:sldId id="257" r:id="rId4"/>
    <p:sldId id="258" r:id="rId5"/>
    <p:sldId id="259" r:id="rId6"/>
    <p:sldId id="260" r:id="rId7"/>
    <p:sldId id="261" r:id="rId8"/>
    <p:sldId id="262" r:id="rId9"/>
    <p:sldId id="263" r:id="rId10"/>
    <p:sldId id="264" r:id="rId11"/>
    <p:sldId id="265" r:id="rId12"/>
    <p:sldId id="266" r:id="rId13"/>
    <p:sldId id="267" r:id="rId14"/>
    <p:sldId id="282" r:id="rId15"/>
    <p:sldId id="283" r:id="rId16"/>
    <p:sldId id="284" r:id="rId17"/>
    <p:sldId id="285" r:id="rId18"/>
    <p:sldId id="286" r:id="rId19"/>
    <p:sldId id="287" r:id="rId20"/>
    <p:sldId id="288" r:id="rId21"/>
    <p:sldId id="289" r:id="rId22"/>
    <p:sldId id="290" r:id="rId23"/>
    <p:sldId id="299" r:id="rId24"/>
    <p:sldId id="291" r:id="rId25"/>
    <p:sldId id="292" r:id="rId26"/>
    <p:sldId id="293" r:id="rId27"/>
    <p:sldId id="294" r:id="rId28"/>
    <p:sldId id="295" r:id="rId29"/>
    <p:sldId id="296" r:id="rId30"/>
    <p:sldId id="297" r:id="rId31"/>
    <p:sldId id="298" r:id="rId32"/>
    <p:sldId id="268" r:id="rId33"/>
    <p:sldId id="269" r:id="rId34"/>
    <p:sldId id="270" r:id="rId35"/>
    <p:sldId id="271" r:id="rId36"/>
    <p:sldId id="272" r:id="rId37"/>
    <p:sldId id="273" r:id="rId38"/>
    <p:sldId id="274" r:id="rId39"/>
    <p:sldId id="2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4690" autoAdjust="0"/>
  </p:normalViewPr>
  <p:slideViewPr>
    <p:cSldViewPr>
      <p:cViewPr varScale="1">
        <p:scale>
          <a:sx n="87" d="100"/>
          <a:sy n="87" d="100"/>
        </p:scale>
        <p:origin x="-147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D8AD760-3C9E-4F62-8E28-4DEC8DCDD99D}" type="datetimeFigureOut">
              <a:rPr lang="en-US" smtClean="0"/>
              <a:t>12/7/2016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3FA123-A1F0-4479-83A1-D4EA6A0B310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8AD760-3C9E-4F62-8E28-4DEC8DCDD99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FA123-A1F0-4479-83A1-D4EA6A0B310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73FA123-A1F0-4479-83A1-D4EA6A0B310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8AD760-3C9E-4F62-8E28-4DEC8DCDD99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8AD760-3C9E-4F62-8E28-4DEC8DCDD99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73FA123-A1F0-4479-83A1-D4EA6A0B310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D8AD760-3C9E-4F62-8E28-4DEC8DCDD99D}" type="datetimeFigureOut">
              <a:rPr lang="en-US" smtClean="0"/>
              <a:t>12/7/2016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3FA123-A1F0-4479-83A1-D4EA6A0B310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D8AD760-3C9E-4F62-8E28-4DEC8DCDD99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FA123-A1F0-4479-83A1-D4EA6A0B310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8AD760-3C9E-4F62-8E28-4DEC8DCDD99D}" type="datetimeFigureOut">
              <a:rPr lang="en-US" smtClean="0"/>
              <a:t>12/7/2016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73FA123-A1F0-4479-83A1-D4EA6A0B310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8AD760-3C9E-4F62-8E28-4DEC8DCDD99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73FA123-A1F0-4479-83A1-D4EA6A0B31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D8AD760-3C9E-4F62-8E28-4DEC8DCDD99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73FA123-A1F0-4479-83A1-D4EA6A0B31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73FA123-A1F0-4479-83A1-D4EA6A0B310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D8AD760-3C9E-4F62-8E28-4DEC8DCDD99D}" type="datetimeFigureOut">
              <a:rPr lang="en-US" smtClean="0"/>
              <a:t>12/7/2016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73FA123-A1F0-4479-83A1-D4EA6A0B310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D8AD760-3C9E-4F62-8E28-4DEC8DCDD99D}" type="datetimeFigureOut">
              <a:rPr lang="en-US" smtClean="0"/>
              <a:t>12/7/2016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D8AD760-3C9E-4F62-8E28-4DEC8DCDD99D}" type="datetimeFigureOut">
              <a:rPr lang="en-US" smtClean="0"/>
              <a:t>12/7/2016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73FA123-A1F0-4479-83A1-D4EA6A0B310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Chapter 21:  The Furnace of Civil War, 1861-1865</a:t>
            </a:r>
            <a:endParaRPr lang="en-US" dirty="0"/>
          </a:p>
        </p:txBody>
      </p:sp>
    </p:spTree>
    <p:extLst>
      <p:ext uri="{BB962C8B-B14F-4D97-AF65-F5344CB8AC3E}">
        <p14:creationId xmlns:p14="http://schemas.microsoft.com/office/powerpoint/2010/main" val="119380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War at Sea</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The </a:t>
            </a:r>
            <a:r>
              <a:rPr lang="en-US" sz="2400" dirty="0">
                <a:solidFill>
                  <a:schemeClr val="tx1"/>
                </a:solidFill>
              </a:rPr>
              <a:t>North's blockade had many leaks. As the war went on, the blockade tightened up.</a:t>
            </a:r>
            <a:endParaRPr lang="en-US" sz="3200" dirty="0">
              <a:solidFill>
                <a:schemeClr val="tx1"/>
              </a:solidFill>
            </a:endParaRPr>
          </a:p>
          <a:p>
            <a:pPr lvl="2"/>
            <a:r>
              <a:rPr lang="en-US" dirty="0"/>
              <a:t>Britain could've run through it but chose to honor it. They didn't want to possibly get into a war.</a:t>
            </a:r>
            <a:endParaRPr lang="en-US" sz="2800" dirty="0"/>
          </a:p>
          <a:p>
            <a:pPr lvl="1"/>
            <a:r>
              <a:rPr lang="en-US" sz="2400" dirty="0">
                <a:solidFill>
                  <a:schemeClr val="tx1"/>
                </a:solidFill>
              </a:rPr>
              <a:t>"Running the blockade", or sneaking goods through, was risky but profitable business.</a:t>
            </a:r>
            <a:endParaRPr lang="en-US" sz="3200" dirty="0">
              <a:solidFill>
                <a:schemeClr val="tx1"/>
              </a:solidFill>
            </a:endParaRPr>
          </a:p>
          <a:p>
            <a:pPr lvl="2"/>
            <a:r>
              <a:rPr lang="en-US" dirty="0"/>
              <a:t>Smugglers often used the Bahamas as jumping-off points before entering the Confederacy. The ship papers would often have Canada as the destination but just sneak into the South</a:t>
            </a:r>
            <a:r>
              <a:rPr lang="en-US" dirty="0" smtClean="0"/>
              <a:t>.</a:t>
            </a:r>
            <a:endParaRPr lang="en-US" sz="2800" dirty="0"/>
          </a:p>
        </p:txBody>
      </p:sp>
    </p:spTree>
    <p:extLst>
      <p:ext uri="{BB962C8B-B14F-4D97-AF65-F5344CB8AC3E}">
        <p14:creationId xmlns:p14="http://schemas.microsoft.com/office/powerpoint/2010/main" val="40835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Blockade Problems</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1"/>
            <a:r>
              <a:rPr lang="en-US" sz="2400" dirty="0">
                <a:solidFill>
                  <a:schemeClr val="tx1"/>
                </a:solidFill>
              </a:rPr>
              <a:t>Northern blockade-busters would often board British ships for an inspection. </a:t>
            </a:r>
            <a:endParaRPr lang="en-US" sz="2400" dirty="0" smtClean="0">
              <a:solidFill>
                <a:schemeClr val="tx1"/>
              </a:solidFill>
            </a:endParaRPr>
          </a:p>
          <a:p>
            <a:pPr lvl="1"/>
            <a:r>
              <a:rPr lang="en-US" sz="2400" dirty="0" smtClean="0">
                <a:solidFill>
                  <a:schemeClr val="tx1"/>
                </a:solidFill>
              </a:rPr>
              <a:t>If </a:t>
            </a:r>
            <a:r>
              <a:rPr lang="en-US" sz="2400" dirty="0">
                <a:solidFill>
                  <a:schemeClr val="tx1"/>
                </a:solidFill>
              </a:rPr>
              <a:t>the goods were thought destined for the South, they were seized. </a:t>
            </a:r>
            <a:endParaRPr lang="en-US" sz="2400" dirty="0" smtClean="0">
              <a:solidFill>
                <a:schemeClr val="tx1"/>
              </a:solidFill>
            </a:endParaRPr>
          </a:p>
          <a:p>
            <a:pPr lvl="1"/>
            <a:r>
              <a:rPr lang="en-US" sz="2400" dirty="0" smtClean="0">
                <a:solidFill>
                  <a:schemeClr val="tx1"/>
                </a:solidFill>
              </a:rPr>
              <a:t>Britain </a:t>
            </a:r>
            <a:r>
              <a:rPr lang="en-US" sz="2400" dirty="0">
                <a:solidFill>
                  <a:schemeClr val="tx1"/>
                </a:solidFill>
              </a:rPr>
              <a:t>complained, but never went beyond words</a:t>
            </a:r>
            <a:r>
              <a:rPr lang="en-US" sz="2400" dirty="0" smtClean="0">
                <a:solidFill>
                  <a:schemeClr val="tx1"/>
                </a:solidFill>
              </a:rPr>
              <a:t>.</a:t>
            </a:r>
            <a:endParaRPr lang="en-US" sz="3200" dirty="0">
              <a:solidFill>
                <a:schemeClr val="tx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83430" y="2209800"/>
            <a:ext cx="4560570" cy="2743200"/>
          </a:xfrm>
        </p:spPr>
      </p:pic>
    </p:spTree>
    <p:extLst>
      <p:ext uri="{BB962C8B-B14F-4D97-AF65-F5344CB8AC3E}">
        <p14:creationId xmlns:p14="http://schemas.microsoft.com/office/powerpoint/2010/main" val="38897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a:t>
            </a:r>
            <a:r>
              <a:rPr lang="en-US" i="1" dirty="0" smtClean="0">
                <a:solidFill>
                  <a:schemeClr val="tx1"/>
                </a:solidFill>
              </a:rPr>
              <a:t>Merrimack </a:t>
            </a:r>
            <a:r>
              <a:rPr lang="en-US" dirty="0" smtClean="0">
                <a:solidFill>
                  <a:schemeClr val="tx1"/>
                </a:solidFill>
              </a:rPr>
              <a:t>and the </a:t>
            </a:r>
            <a:r>
              <a:rPr lang="en-US" i="1" dirty="0" smtClean="0">
                <a:solidFill>
                  <a:schemeClr val="tx1"/>
                </a:solidFill>
              </a:rPr>
              <a:t>Monitor</a:t>
            </a:r>
            <a:endParaRPr lang="en-US" i="1" dirty="0">
              <a:solidFill>
                <a:schemeClr val="tx1"/>
              </a:solidFill>
            </a:endParaRPr>
          </a:p>
        </p:txBody>
      </p:sp>
      <p:sp>
        <p:nvSpPr>
          <p:cNvPr id="3" name="Content Placeholder 2"/>
          <p:cNvSpPr>
            <a:spLocks noGrp="1"/>
          </p:cNvSpPr>
          <p:nvPr>
            <p:ph sz="quarter" idx="1"/>
          </p:nvPr>
        </p:nvSpPr>
        <p:spPr/>
        <p:txBody>
          <a:bodyPr/>
          <a:lstStyle/>
          <a:p>
            <a:pPr lvl="1"/>
            <a:r>
              <a:rPr lang="en-US" sz="2400" dirty="0">
                <a:solidFill>
                  <a:schemeClr val="tx1"/>
                </a:solidFill>
              </a:rPr>
              <a:t>Southerners created a legitimate threat to the blockade with the </a:t>
            </a:r>
            <a:r>
              <a:rPr lang="en-US" sz="2400" i="1" dirty="0">
                <a:solidFill>
                  <a:schemeClr val="tx1"/>
                </a:solidFill>
              </a:rPr>
              <a:t>C.S.S. Merrimack</a:t>
            </a:r>
            <a:r>
              <a:rPr lang="en-US" sz="2400" dirty="0">
                <a:solidFill>
                  <a:schemeClr val="tx1"/>
                </a:solidFill>
              </a:rPr>
              <a:t>.</a:t>
            </a:r>
            <a:endParaRPr lang="en-US" sz="3200" dirty="0">
              <a:solidFill>
                <a:schemeClr val="tx1"/>
              </a:solidFill>
            </a:endParaRPr>
          </a:p>
          <a:p>
            <a:pPr lvl="2"/>
            <a:r>
              <a:rPr lang="en-US" dirty="0"/>
              <a:t>The </a:t>
            </a:r>
            <a:r>
              <a:rPr lang="en-US" i="1" dirty="0"/>
              <a:t>Merrimack</a:t>
            </a:r>
            <a:r>
              <a:rPr lang="en-US" dirty="0"/>
              <a:t> was an ironclad—a ship heavily armored with iron and thus greatly protected from cannon fire.</a:t>
            </a:r>
            <a:endParaRPr lang="en-US" sz="2800" dirty="0"/>
          </a:p>
          <a:p>
            <a:pPr lvl="2"/>
            <a:r>
              <a:rPr lang="en-US" dirty="0"/>
              <a:t>The North responded with the </a:t>
            </a:r>
            <a:r>
              <a:rPr lang="en-US" i="1" dirty="0"/>
              <a:t>Monitor</a:t>
            </a:r>
            <a:r>
              <a:rPr lang="en-US" dirty="0"/>
              <a:t>, also an ironclad.</a:t>
            </a:r>
            <a:endParaRPr lang="en-US" sz="2800" dirty="0"/>
          </a:p>
          <a:p>
            <a:pPr lvl="2"/>
            <a:r>
              <a:rPr lang="en-US" dirty="0"/>
              <a:t>The </a:t>
            </a:r>
            <a:r>
              <a:rPr lang="en-US" i="1" dirty="0"/>
              <a:t>Monitor</a:t>
            </a:r>
            <a:r>
              <a:rPr lang="en-US" dirty="0"/>
              <a:t> and the </a:t>
            </a:r>
            <a:r>
              <a:rPr lang="en-US" i="1" dirty="0"/>
              <a:t>Merrimack</a:t>
            </a:r>
            <a:r>
              <a:rPr lang="en-US" dirty="0"/>
              <a:t> battled in Chesapeake Bay March 9, 1862. </a:t>
            </a:r>
            <a:endParaRPr lang="en-US" dirty="0" smtClean="0"/>
          </a:p>
          <a:p>
            <a:pPr lvl="2"/>
            <a:r>
              <a:rPr lang="en-US" dirty="0" smtClean="0"/>
              <a:t>The</a:t>
            </a:r>
            <a:r>
              <a:rPr lang="en-US" dirty="0"/>
              <a:t> </a:t>
            </a:r>
            <a:r>
              <a:rPr lang="en-US" i="1" dirty="0"/>
              <a:t>Merrimack</a:t>
            </a:r>
            <a:r>
              <a:rPr lang="en-US" dirty="0"/>
              <a:t> was chased away. </a:t>
            </a:r>
            <a:endParaRPr lang="en-US" dirty="0" smtClean="0"/>
          </a:p>
          <a:p>
            <a:pPr lvl="2"/>
            <a:r>
              <a:rPr lang="en-US" dirty="0" smtClean="0"/>
              <a:t>The </a:t>
            </a:r>
            <a:r>
              <a:rPr lang="en-US" dirty="0"/>
              <a:t>battle was a turning point in naval history in that…</a:t>
            </a:r>
            <a:endParaRPr lang="en-US" sz="2800" dirty="0"/>
          </a:p>
          <a:p>
            <a:pPr lvl="3"/>
            <a:r>
              <a:rPr lang="en-US" dirty="0">
                <a:solidFill>
                  <a:schemeClr val="tx1"/>
                </a:solidFill>
              </a:rPr>
              <a:t>…it showed that (a) the days of </a:t>
            </a:r>
            <a:r>
              <a:rPr lang="en-US" i="1" dirty="0">
                <a:solidFill>
                  <a:schemeClr val="tx1"/>
                </a:solidFill>
              </a:rPr>
              <a:t>wooden</a:t>
            </a:r>
            <a:r>
              <a:rPr lang="en-US" dirty="0">
                <a:solidFill>
                  <a:schemeClr val="tx1"/>
                </a:solidFill>
              </a:rPr>
              <a:t> ships were ending and (b) the days of </a:t>
            </a:r>
            <a:r>
              <a:rPr lang="en-US" i="1" dirty="0">
                <a:solidFill>
                  <a:schemeClr val="tx1"/>
                </a:solidFill>
              </a:rPr>
              <a:t>sailing</a:t>
            </a:r>
            <a:r>
              <a:rPr lang="en-US" dirty="0">
                <a:solidFill>
                  <a:schemeClr val="tx1"/>
                </a:solidFill>
              </a:rPr>
              <a:t> vessels were changing to steam.</a:t>
            </a:r>
            <a:endParaRPr lang="en-US" sz="2800" dirty="0">
              <a:solidFill>
                <a:schemeClr val="tx1"/>
              </a:solidFill>
            </a:endParaRPr>
          </a:p>
          <a:p>
            <a:endParaRPr lang="en-US" dirty="0"/>
          </a:p>
          <a:p>
            <a:endParaRPr lang="en-US" dirty="0"/>
          </a:p>
        </p:txBody>
      </p:sp>
    </p:spTree>
    <p:extLst>
      <p:ext uri="{BB962C8B-B14F-4D97-AF65-F5344CB8AC3E}">
        <p14:creationId xmlns:p14="http://schemas.microsoft.com/office/powerpoint/2010/main" val="383612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Antietam</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1"/>
            <a:r>
              <a:rPr lang="en-US" sz="2400" dirty="0" smtClean="0">
                <a:solidFill>
                  <a:schemeClr val="tx1"/>
                </a:solidFill>
              </a:rPr>
              <a:t>Shortly </a:t>
            </a:r>
            <a:r>
              <a:rPr lang="en-US" sz="2400" dirty="0">
                <a:solidFill>
                  <a:schemeClr val="tx1"/>
                </a:solidFill>
              </a:rPr>
              <a:t>after the Peninsula Campaign, General Lee struck at Second Battle of Bull Run. Lincoln had placed Gen. John Pope in command.</a:t>
            </a:r>
            <a:endParaRPr lang="en-US" sz="3200" dirty="0">
              <a:solidFill>
                <a:schemeClr val="tx1"/>
              </a:solidFill>
            </a:endParaRPr>
          </a:p>
          <a:p>
            <a:pPr lvl="2"/>
            <a:r>
              <a:rPr lang="en-US" dirty="0"/>
              <a:t>Gen. Pope "talked a good game", but was beaten badly by Lee and the South at Bull Run II</a:t>
            </a:r>
            <a:r>
              <a:rPr lang="en-US" dirty="0" smtClean="0"/>
              <a:t>.</a:t>
            </a:r>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51400" y="1921669"/>
            <a:ext cx="3937000" cy="3581400"/>
          </a:xfrm>
        </p:spPr>
      </p:pic>
    </p:spTree>
    <p:extLst>
      <p:ext uri="{BB962C8B-B14F-4D97-AF65-F5344CB8AC3E}">
        <p14:creationId xmlns:p14="http://schemas.microsoft.com/office/powerpoint/2010/main" val="218581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lvl="1"/>
            <a:r>
              <a:rPr lang="en-US" sz="2400" dirty="0">
                <a:solidFill>
                  <a:schemeClr val="tx1"/>
                </a:solidFill>
              </a:rPr>
              <a:t>At this point, the South was clearly winning the war. But, Lee made his first mistake…he decided to invade the North at Antietam(AKA Sharpsburg, MD).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reasons for his decision were…</a:t>
            </a:r>
            <a:endParaRPr lang="en-US" sz="3200" dirty="0">
              <a:solidFill>
                <a:schemeClr val="tx1"/>
              </a:solidFill>
            </a:endParaRPr>
          </a:p>
          <a:p>
            <a:pPr lvl="2"/>
            <a:r>
              <a:rPr lang="en-US" dirty="0"/>
              <a:t>(a) to perhaps lure the Border States to the South, (b) to draw the war out of Virginia during the harvest season,</a:t>
            </a:r>
            <a:endParaRPr lang="en-US" sz="2800" dirty="0"/>
          </a:p>
          <a:p>
            <a:pPr lvl="2"/>
            <a:r>
              <a:rPr lang="en-US" dirty="0"/>
              <a:t>a victory on Northern soil would, (c) boost Southern morale and hurt Northern morale, and (d) perhaps stir up foreign/British support for the South</a:t>
            </a:r>
            <a:r>
              <a:rPr lang="en-US" dirty="0" smtClean="0"/>
              <a:t>.</a:t>
            </a:r>
            <a:endParaRPr lang="en-US" sz="2800" dirty="0"/>
          </a:p>
        </p:txBody>
      </p:sp>
    </p:spTree>
    <p:extLst>
      <p:ext uri="{BB962C8B-B14F-4D97-AF65-F5344CB8AC3E}">
        <p14:creationId xmlns:p14="http://schemas.microsoft.com/office/powerpoint/2010/main" val="160272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pPr lvl="1"/>
            <a:r>
              <a:rPr lang="en-US" sz="2800" dirty="0">
                <a:solidFill>
                  <a:schemeClr val="tx1"/>
                </a:solidFill>
              </a:rPr>
              <a:t>Lincoln put Gen. McClellan back in charge.</a:t>
            </a:r>
          </a:p>
          <a:p>
            <a:pPr lvl="1"/>
            <a:r>
              <a:rPr lang="en-US" sz="2800" dirty="0">
                <a:solidFill>
                  <a:schemeClr val="tx1"/>
                </a:solidFill>
              </a:rPr>
              <a:t>Just prior to the fighting, Lee's battle plans were accidentally lost then luckily found by the North. </a:t>
            </a:r>
            <a:endParaRPr lang="en-US" sz="2800" dirty="0" smtClean="0">
              <a:solidFill>
                <a:schemeClr val="tx1"/>
              </a:solidFill>
            </a:endParaRPr>
          </a:p>
          <a:p>
            <a:pPr lvl="1"/>
            <a:r>
              <a:rPr lang="en-US" sz="2800" dirty="0" smtClean="0">
                <a:solidFill>
                  <a:schemeClr val="tx1"/>
                </a:solidFill>
              </a:rPr>
              <a:t>Lee </a:t>
            </a:r>
            <a:r>
              <a:rPr lang="en-US" sz="2800" dirty="0">
                <a:solidFill>
                  <a:schemeClr val="tx1"/>
                </a:solidFill>
              </a:rPr>
              <a:t>and the South lost the Battle of Antietam Creek, one of the largest battles of the war, on September 17, 1862.</a:t>
            </a:r>
          </a:p>
          <a:p>
            <a:pPr lvl="2"/>
            <a:r>
              <a:rPr lang="en-US" sz="2800" dirty="0"/>
              <a:t>This battle was critical. </a:t>
            </a:r>
            <a:endParaRPr lang="en-US" sz="2800" dirty="0" smtClean="0"/>
          </a:p>
          <a:p>
            <a:pPr lvl="2"/>
            <a:r>
              <a:rPr lang="en-US" sz="2800" dirty="0" smtClean="0"/>
              <a:t>If </a:t>
            </a:r>
            <a:r>
              <a:rPr lang="en-US" sz="2800" dirty="0"/>
              <a:t>the South had won, they just might have won the entire war. And, the North's victory likely convinced Europe to stay out of the war.</a:t>
            </a:r>
          </a:p>
          <a:p>
            <a:endParaRPr lang="en-US" dirty="0"/>
          </a:p>
          <a:p>
            <a:endParaRPr lang="en-US" dirty="0"/>
          </a:p>
        </p:txBody>
      </p:sp>
    </p:spTree>
    <p:extLst>
      <p:ext uri="{BB962C8B-B14F-4D97-AF65-F5344CB8AC3E}">
        <p14:creationId xmlns:p14="http://schemas.microsoft.com/office/powerpoint/2010/main" val="234149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it Did For Lincoln</a:t>
            </a:r>
            <a:endParaRPr lang="en-US" dirty="0">
              <a:solidFill>
                <a:schemeClr val="tx1"/>
              </a:solidFill>
            </a:endParaRPr>
          </a:p>
        </p:txBody>
      </p:sp>
      <p:sp>
        <p:nvSpPr>
          <p:cNvPr id="3" name="Content Placeholder 2"/>
          <p:cNvSpPr>
            <a:spLocks noGrp="1"/>
          </p:cNvSpPr>
          <p:nvPr>
            <p:ph sz="quarter" idx="1"/>
          </p:nvPr>
        </p:nvSpPr>
        <p:spPr/>
        <p:txBody>
          <a:bodyPr>
            <a:normAutofit lnSpcReduction="10000"/>
          </a:bodyPr>
          <a:lstStyle/>
          <a:p>
            <a:pPr lvl="2"/>
            <a:r>
              <a:rPr lang="en-US" sz="2800" dirty="0"/>
              <a:t>Also, it gave Lincoln a much awaited victory and a platform to announce the Emancipation Proclamation to free the slaves.</a:t>
            </a:r>
          </a:p>
          <a:p>
            <a:pPr lvl="3"/>
            <a:r>
              <a:rPr lang="en-US" sz="2800" dirty="0">
                <a:solidFill>
                  <a:schemeClr val="tx1"/>
                </a:solidFill>
              </a:rPr>
              <a:t>The Emancipation Proclamation gave the North's fight a moral foundation. </a:t>
            </a:r>
            <a:endParaRPr lang="en-US" sz="2800" dirty="0" smtClean="0">
              <a:solidFill>
                <a:schemeClr val="tx1"/>
              </a:solidFill>
            </a:endParaRPr>
          </a:p>
          <a:p>
            <a:pPr lvl="3"/>
            <a:r>
              <a:rPr lang="en-US" sz="2800" dirty="0" smtClean="0">
                <a:solidFill>
                  <a:schemeClr val="tx1"/>
                </a:solidFill>
              </a:rPr>
              <a:t>The </a:t>
            </a:r>
            <a:r>
              <a:rPr lang="en-US" sz="2800" dirty="0">
                <a:solidFill>
                  <a:schemeClr val="tx1"/>
                </a:solidFill>
              </a:rPr>
              <a:t>previous cause for the war was to </a:t>
            </a:r>
            <a:r>
              <a:rPr lang="en-US" sz="2800" i="1" dirty="0">
                <a:solidFill>
                  <a:schemeClr val="tx1"/>
                </a:solidFill>
              </a:rPr>
              <a:t>force</a:t>
            </a:r>
            <a:r>
              <a:rPr lang="en-US" sz="2800" dirty="0">
                <a:solidFill>
                  <a:schemeClr val="tx1"/>
                </a:solidFill>
              </a:rPr>
              <a:t> the South to remain with the North, against the South's will. </a:t>
            </a:r>
            <a:endParaRPr lang="en-US" sz="2800" dirty="0" smtClean="0">
              <a:solidFill>
                <a:schemeClr val="tx1"/>
              </a:solidFill>
            </a:endParaRPr>
          </a:p>
          <a:p>
            <a:pPr lvl="3"/>
            <a:r>
              <a:rPr lang="en-US" sz="2800" dirty="0" smtClean="0">
                <a:solidFill>
                  <a:schemeClr val="tx1"/>
                </a:solidFill>
              </a:rPr>
              <a:t>After </a:t>
            </a:r>
            <a:r>
              <a:rPr lang="en-US" sz="2800" dirty="0">
                <a:solidFill>
                  <a:schemeClr val="tx1"/>
                </a:solidFill>
              </a:rPr>
              <a:t>the Proclamation, the cause for war was to restore the nation </a:t>
            </a:r>
            <a:r>
              <a:rPr lang="en-US" sz="2800" i="1" dirty="0">
                <a:solidFill>
                  <a:schemeClr val="tx1"/>
                </a:solidFill>
              </a:rPr>
              <a:t>and</a:t>
            </a:r>
            <a:r>
              <a:rPr lang="en-US" sz="2800" dirty="0">
                <a:solidFill>
                  <a:schemeClr val="tx1"/>
                </a:solidFill>
              </a:rPr>
              <a:t> to end slavery.</a:t>
            </a:r>
          </a:p>
          <a:p>
            <a:endParaRPr lang="en-US" dirty="0"/>
          </a:p>
        </p:txBody>
      </p:sp>
    </p:spTree>
    <p:extLst>
      <p:ext uri="{BB962C8B-B14F-4D97-AF65-F5344CB8AC3E}">
        <p14:creationId xmlns:p14="http://schemas.microsoft.com/office/powerpoint/2010/main" val="2643057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Proclamation Without Emancipation</a:t>
            </a:r>
            <a:endParaRPr lang="en-US" dirty="0">
              <a:solidFill>
                <a:schemeClr val="tx1"/>
              </a:solidFill>
            </a:endParaRPr>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pPr lvl="1"/>
            <a:r>
              <a:rPr lang="en-US" sz="2400" dirty="0" smtClean="0">
                <a:solidFill>
                  <a:schemeClr val="tx1"/>
                </a:solidFill>
              </a:rPr>
              <a:t>The </a:t>
            </a:r>
            <a:r>
              <a:rPr lang="en-US" sz="2400" dirty="0">
                <a:solidFill>
                  <a:schemeClr val="tx1"/>
                </a:solidFill>
              </a:rPr>
              <a:t>Emancipation Proclamation had a few "hiccups" tied to it.</a:t>
            </a:r>
          </a:p>
          <a:p>
            <a:pPr lvl="2"/>
            <a:r>
              <a:rPr lang="en-US" sz="2400" dirty="0"/>
              <a:t>It freed the slaves only in the seceded Southern states. But, it </a:t>
            </a:r>
            <a:r>
              <a:rPr lang="en-US" sz="2400" i="1" dirty="0"/>
              <a:t>did not</a:t>
            </a:r>
            <a:r>
              <a:rPr lang="en-US" sz="2400" dirty="0"/>
              <a:t> free the slaves in the Border States. </a:t>
            </a:r>
            <a:endParaRPr lang="en-US" sz="2400" dirty="0" smtClean="0"/>
          </a:p>
          <a:p>
            <a:pPr lvl="2"/>
            <a:r>
              <a:rPr lang="en-US" sz="2400" dirty="0" smtClean="0"/>
              <a:t>Lincoln </a:t>
            </a:r>
            <a:r>
              <a:rPr lang="en-US" sz="2400" dirty="0"/>
              <a:t>specifically made this point because he did not want to anger the Border States and make them join the South.</a:t>
            </a:r>
          </a:p>
          <a:p>
            <a:pPr lvl="2"/>
            <a:r>
              <a:rPr lang="en-US" sz="2400" dirty="0"/>
              <a:t>The South considered itself a separate nation from the North. </a:t>
            </a:r>
            <a:endParaRPr lang="en-US" sz="2400" dirty="0" smtClean="0"/>
          </a:p>
          <a:p>
            <a:pPr lvl="2"/>
            <a:r>
              <a:rPr lang="en-US" sz="2400" dirty="0" smtClean="0"/>
              <a:t>Why </a:t>
            </a:r>
            <a:r>
              <a:rPr lang="en-US" sz="2400" dirty="0"/>
              <a:t>would anything a "foreign" president says be binding over them? </a:t>
            </a:r>
            <a:endParaRPr lang="en-US" sz="2400" dirty="0" smtClean="0"/>
          </a:p>
          <a:p>
            <a:pPr lvl="2"/>
            <a:r>
              <a:rPr lang="en-US" sz="2400" dirty="0" smtClean="0"/>
              <a:t>In </a:t>
            </a:r>
            <a:r>
              <a:rPr lang="en-US" sz="2400" dirty="0"/>
              <a:t>order for the Proclamation to go into effect, the North would have to win the war</a:t>
            </a:r>
            <a:r>
              <a:rPr lang="en-US" sz="2400" dirty="0" smtClean="0"/>
              <a:t>.</a:t>
            </a:r>
            <a:endParaRPr lang="en-US" sz="2400" dirty="0"/>
          </a:p>
        </p:txBody>
      </p:sp>
    </p:spTree>
    <p:extLst>
      <p:ext uri="{BB962C8B-B14F-4D97-AF65-F5344CB8AC3E}">
        <p14:creationId xmlns:p14="http://schemas.microsoft.com/office/powerpoint/2010/main" val="213640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Legal Issues</a:t>
            </a:r>
            <a:endParaRPr lang="en-US" dirty="0">
              <a:solidFill>
                <a:schemeClr val="tx1"/>
              </a:solidFill>
            </a:endParaRPr>
          </a:p>
        </p:txBody>
      </p:sp>
      <p:sp>
        <p:nvSpPr>
          <p:cNvPr id="3" name="Content Placeholder 2"/>
          <p:cNvSpPr>
            <a:spLocks noGrp="1"/>
          </p:cNvSpPr>
          <p:nvPr>
            <p:ph sz="quarter" idx="1"/>
          </p:nvPr>
        </p:nvSpPr>
        <p:spPr>
          <a:xfrm>
            <a:off x="301752" y="1527048"/>
            <a:ext cx="8503920" cy="5178552"/>
          </a:xfrm>
        </p:spPr>
        <p:txBody>
          <a:bodyPr>
            <a:normAutofit lnSpcReduction="10000"/>
          </a:bodyPr>
          <a:lstStyle/>
          <a:p>
            <a:pPr lvl="2"/>
            <a:r>
              <a:rPr lang="en-US" sz="2400" dirty="0"/>
              <a:t>Also, there were legal issues tied to the Proclamation. </a:t>
            </a:r>
            <a:endParaRPr lang="en-US" sz="2400" dirty="0" smtClean="0"/>
          </a:p>
          <a:p>
            <a:pPr lvl="2"/>
            <a:r>
              <a:rPr lang="en-US" sz="2400" dirty="0" smtClean="0"/>
              <a:t>Did </a:t>
            </a:r>
            <a:r>
              <a:rPr lang="en-US" sz="2400" dirty="0"/>
              <a:t>Lincoln actually have the authority to free the slaves? </a:t>
            </a:r>
            <a:endParaRPr lang="en-US" sz="2400" dirty="0" smtClean="0"/>
          </a:p>
          <a:p>
            <a:pPr lvl="2"/>
            <a:r>
              <a:rPr lang="en-US" sz="2400" dirty="0" smtClean="0"/>
              <a:t>The </a:t>
            </a:r>
            <a:r>
              <a:rPr lang="en-US" sz="2400" dirty="0"/>
              <a:t>short answer is, "No." </a:t>
            </a:r>
            <a:endParaRPr lang="en-US" sz="2400" dirty="0" smtClean="0"/>
          </a:p>
          <a:p>
            <a:pPr lvl="3"/>
            <a:r>
              <a:rPr lang="en-US" sz="2400" dirty="0" smtClean="0">
                <a:solidFill>
                  <a:schemeClr val="tx1"/>
                </a:solidFill>
              </a:rPr>
              <a:t>The </a:t>
            </a:r>
            <a:r>
              <a:rPr lang="en-US" sz="2400" dirty="0">
                <a:solidFill>
                  <a:schemeClr val="tx1"/>
                </a:solidFill>
              </a:rPr>
              <a:t>Constitution at the time did support slavery. A president cannot simply make a proclamation and undue the Constitution. </a:t>
            </a:r>
            <a:endParaRPr lang="en-US" sz="2400" dirty="0" smtClean="0">
              <a:solidFill>
                <a:schemeClr val="tx1"/>
              </a:solidFill>
            </a:endParaRPr>
          </a:p>
          <a:p>
            <a:pPr lvl="3"/>
            <a:r>
              <a:rPr lang="en-US" sz="2400" dirty="0" smtClean="0">
                <a:solidFill>
                  <a:schemeClr val="tx1"/>
                </a:solidFill>
              </a:rPr>
              <a:t>This </a:t>
            </a:r>
            <a:r>
              <a:rPr lang="en-US" sz="2400" dirty="0">
                <a:solidFill>
                  <a:schemeClr val="tx1"/>
                </a:solidFill>
              </a:rPr>
              <a:t>fact would be evidenced by the 13th Amendment right after the war, which freed the slaves. </a:t>
            </a:r>
            <a:endParaRPr lang="en-US" sz="2400" dirty="0" smtClean="0">
              <a:solidFill>
                <a:schemeClr val="tx1"/>
              </a:solidFill>
            </a:endParaRPr>
          </a:p>
          <a:p>
            <a:pPr lvl="3"/>
            <a:r>
              <a:rPr lang="en-US" sz="2400" dirty="0" smtClean="0">
                <a:solidFill>
                  <a:schemeClr val="tx1"/>
                </a:solidFill>
              </a:rPr>
              <a:t>If </a:t>
            </a:r>
            <a:r>
              <a:rPr lang="en-US" sz="2400" dirty="0">
                <a:solidFill>
                  <a:schemeClr val="tx1"/>
                </a:solidFill>
              </a:rPr>
              <a:t>the Proclamation had legally freed the slaves, there would've been no need for Amendment 13.</a:t>
            </a:r>
          </a:p>
          <a:p>
            <a:pPr lvl="3"/>
            <a:r>
              <a:rPr lang="en-US" sz="2400" dirty="0">
                <a:solidFill>
                  <a:schemeClr val="tx1"/>
                </a:solidFill>
              </a:rPr>
              <a:t>Still, the Emancipation Proclamation was huge, if only symbolically, and gave the war its moral cause.</a:t>
            </a:r>
          </a:p>
          <a:p>
            <a:endParaRPr lang="en-US" dirty="0"/>
          </a:p>
        </p:txBody>
      </p:sp>
    </p:spTree>
    <p:extLst>
      <p:ext uri="{BB962C8B-B14F-4D97-AF65-F5344CB8AC3E}">
        <p14:creationId xmlns:p14="http://schemas.microsoft.com/office/powerpoint/2010/main" val="387704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Blacks Battle Bondage</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0"/>
            <a:r>
              <a:rPr lang="en-US" sz="2400" dirty="0" smtClean="0"/>
              <a:t>In </a:t>
            </a:r>
            <a:r>
              <a:rPr lang="en-US" sz="2400" dirty="0"/>
              <a:t>the early years of the war, African-Americans were not allowed to enlist in the army. </a:t>
            </a:r>
            <a:endParaRPr lang="en-US" sz="2400" dirty="0" smtClean="0"/>
          </a:p>
          <a:p>
            <a:pPr lvl="0"/>
            <a:r>
              <a:rPr lang="en-US" sz="2400" dirty="0" smtClean="0"/>
              <a:t>But</a:t>
            </a:r>
            <a:r>
              <a:rPr lang="en-US" sz="2400" dirty="0"/>
              <a:t>, as numbers declined, the North opened up the army to black soldiers. </a:t>
            </a:r>
            <a:endParaRPr lang="en-US" sz="2400" dirty="0" smtClean="0"/>
          </a:p>
          <a:p>
            <a:pPr lvl="0"/>
            <a:r>
              <a:rPr lang="en-US" sz="2400" dirty="0" smtClean="0"/>
              <a:t>They'd </a:t>
            </a:r>
            <a:r>
              <a:rPr lang="en-US" sz="2400" dirty="0"/>
              <a:t>eventually comprise 10% of the Northern army.</a:t>
            </a:r>
            <a:endParaRPr lang="en-US" sz="3200" dirty="0"/>
          </a:p>
          <a:p>
            <a:pPr lvl="1"/>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11267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QUESTIONS 21</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Periodization</a:t>
            </a:r>
          </a:p>
          <a:p>
            <a:pPr lvl="1"/>
            <a:r>
              <a:rPr lang="en-US" dirty="0" smtClean="0"/>
              <a:t>The authors characterize the Battle of Antietam as the “pivotal point” in the Civil War. Many other historians have formulated arguments for additional  military or political turning points in the Civil War. What event would you select for the turning point in the Civil War? </a:t>
            </a:r>
          </a:p>
          <a:p>
            <a:r>
              <a:rPr lang="en-US" dirty="0" smtClean="0"/>
              <a:t>Contextualization</a:t>
            </a:r>
          </a:p>
          <a:p>
            <a:pPr lvl="1"/>
            <a:r>
              <a:rPr lang="en-US" dirty="0" smtClean="0"/>
              <a:t>The authors observe as they evaluate the significance of the Emancipation Proclamation, “With a fateful stroke of the president’s pen, the Civil War now became more of a moral crusade as well as what Lincoln called a ‘remorseless revolutionary struggle.’” In other words, a war that began to preserve the Union in 1861 became a war to preserve the Union and end slavery in January 1863. How did the national context change from April 1861-January 1863? How does this change in national context help explain Lincoln’s decision to issue the Emancipation Proclamation? </a:t>
            </a:r>
          </a:p>
          <a:p>
            <a:r>
              <a:rPr lang="en-US" dirty="0" smtClean="0"/>
              <a:t>Causation</a:t>
            </a:r>
          </a:p>
          <a:p>
            <a:pPr lvl="1"/>
            <a:r>
              <a:rPr lang="en-US" dirty="0" smtClean="0"/>
              <a:t>What were the long- and short-term effects of the Civil War? As you read this chapter and think critically about “Varying Viewpoints: What were the Consequences of the Civil War?” how many different long- and short-term effects </a:t>
            </a:r>
            <a:r>
              <a:rPr lang="en-US" dirty="0" err="1" smtClean="0"/>
              <a:t>fo</a:t>
            </a:r>
            <a:r>
              <a:rPr lang="en-US" dirty="0" smtClean="0"/>
              <a:t> the Civil War can you identify? </a:t>
            </a:r>
            <a:endParaRPr lang="en-US" dirty="0"/>
          </a:p>
        </p:txBody>
      </p:sp>
    </p:spTree>
    <p:extLst>
      <p:ext uri="{BB962C8B-B14F-4D97-AF65-F5344CB8AC3E}">
        <p14:creationId xmlns:p14="http://schemas.microsoft.com/office/powerpoint/2010/main" val="7877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the South Did</a:t>
            </a:r>
            <a:endParaRPr lang="en-US" dirty="0">
              <a:solidFill>
                <a:schemeClr val="tx1"/>
              </a:solidFill>
            </a:endParaRPr>
          </a:p>
        </p:txBody>
      </p:sp>
      <p:sp>
        <p:nvSpPr>
          <p:cNvPr id="3" name="Content Placeholder 2"/>
          <p:cNvSpPr>
            <a:spLocks noGrp="1"/>
          </p:cNvSpPr>
          <p:nvPr>
            <p:ph sz="half" idx="1"/>
          </p:nvPr>
        </p:nvSpPr>
        <p:spPr/>
        <p:txBody>
          <a:bodyPr>
            <a:normAutofit fontScale="85000" lnSpcReduction="10000"/>
          </a:bodyPr>
          <a:lstStyle/>
          <a:p>
            <a:pPr lvl="1"/>
            <a:r>
              <a:rPr lang="en-US" sz="2600" dirty="0">
                <a:solidFill>
                  <a:schemeClr val="tx1"/>
                </a:solidFill>
              </a:rPr>
              <a:t>Southern forces largely just executed black soldiers as opposed to the usual custom of treating captured enemies as prisoners-of-war. </a:t>
            </a:r>
            <a:endParaRPr lang="en-US" sz="2600" dirty="0" smtClean="0">
              <a:solidFill>
                <a:schemeClr val="tx1"/>
              </a:solidFill>
            </a:endParaRPr>
          </a:p>
          <a:p>
            <a:pPr lvl="1"/>
            <a:r>
              <a:rPr lang="en-US" sz="2600" dirty="0" smtClean="0">
                <a:solidFill>
                  <a:schemeClr val="tx1"/>
                </a:solidFill>
              </a:rPr>
              <a:t>Black </a:t>
            </a:r>
            <a:r>
              <a:rPr lang="en-US" sz="2600" dirty="0">
                <a:solidFill>
                  <a:schemeClr val="tx1"/>
                </a:solidFill>
              </a:rPr>
              <a:t>soldiers were even massacred after surrendering at Ft. Pillow, TN.</a:t>
            </a:r>
          </a:p>
          <a:p>
            <a:pPr lvl="2"/>
            <a:r>
              <a:rPr lang="en-US" sz="2600" dirty="0"/>
              <a:t>This event sparked the outcry by African-Americans, "Remember Ft. Pillow!"</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2133600"/>
            <a:ext cx="4064000" cy="3048000"/>
          </a:xfrm>
        </p:spPr>
      </p:pic>
    </p:spTree>
    <p:extLst>
      <p:ext uri="{BB962C8B-B14F-4D97-AF65-F5344CB8AC3E}">
        <p14:creationId xmlns:p14="http://schemas.microsoft.com/office/powerpoint/2010/main" val="160092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Emancipation of Slaves</a:t>
            </a:r>
            <a:endParaRPr lang="en-US" dirty="0">
              <a:solidFill>
                <a:schemeClr val="tx1"/>
              </a:solidFill>
            </a:endParaRPr>
          </a:p>
        </p:txBody>
      </p:sp>
      <p:sp>
        <p:nvSpPr>
          <p:cNvPr id="3" name="Content Placeholder 2"/>
          <p:cNvSpPr>
            <a:spLocks noGrp="1"/>
          </p:cNvSpPr>
          <p:nvPr>
            <p:ph sz="half" idx="1"/>
          </p:nvPr>
        </p:nvSpPr>
        <p:spPr/>
        <p:txBody>
          <a:bodyPr/>
          <a:lstStyle/>
          <a:p>
            <a:pPr marL="274320" lvl="1">
              <a:buClr>
                <a:schemeClr val="accent1"/>
              </a:buClr>
              <a:buSzPct val="85000"/>
              <a:buFont typeface="Wingdings 2"/>
              <a:buChar char=""/>
            </a:pPr>
            <a:r>
              <a:rPr lang="en-US" sz="2400" dirty="0">
                <a:solidFill>
                  <a:schemeClr val="tx1"/>
                </a:solidFill>
              </a:rPr>
              <a:t>Emancipation came to Southern blacks when the Northern army came. </a:t>
            </a:r>
            <a:endParaRPr lang="en-US" sz="2400" dirty="0" smtClean="0">
              <a:solidFill>
                <a:schemeClr val="tx1"/>
              </a:solidFill>
            </a:endParaRPr>
          </a:p>
          <a:p>
            <a:pPr marL="274320" lvl="1">
              <a:buClr>
                <a:schemeClr val="accent1"/>
              </a:buClr>
              <a:buSzPct val="85000"/>
              <a:buFont typeface="Wingdings 2"/>
              <a:buChar char=""/>
            </a:pPr>
            <a:r>
              <a:rPr lang="en-US" sz="2400" dirty="0" smtClean="0">
                <a:solidFill>
                  <a:schemeClr val="tx1"/>
                </a:solidFill>
              </a:rPr>
              <a:t>The </a:t>
            </a:r>
            <a:r>
              <a:rPr lang="en-US" sz="2400" dirty="0">
                <a:solidFill>
                  <a:schemeClr val="tx1"/>
                </a:solidFill>
              </a:rPr>
              <a:t>Emancipation Proclamation didn't simply release and allow slaves to walk off the plantation. </a:t>
            </a:r>
            <a:endParaRPr lang="en-US" sz="2400" dirty="0" smtClean="0">
              <a:solidFill>
                <a:schemeClr val="tx1"/>
              </a:solidFill>
            </a:endParaRPr>
          </a:p>
          <a:p>
            <a:pPr marL="274320" lvl="1">
              <a:buClr>
                <a:schemeClr val="accent1"/>
              </a:buClr>
              <a:buSzPct val="85000"/>
              <a:buFont typeface="Wingdings 2"/>
              <a:buChar char=""/>
            </a:pPr>
            <a:r>
              <a:rPr lang="en-US" sz="2400" dirty="0" smtClean="0">
                <a:solidFill>
                  <a:schemeClr val="tx1"/>
                </a:solidFill>
              </a:rPr>
              <a:t>The </a:t>
            </a:r>
            <a:r>
              <a:rPr lang="en-US" sz="2400" dirty="0">
                <a:solidFill>
                  <a:schemeClr val="tx1"/>
                </a:solidFill>
              </a:rPr>
              <a:t>force of the U.S. army freed the slaves as it marched forward.</a:t>
            </a:r>
            <a:endParaRPr lang="en-US" sz="3200" dirty="0">
              <a:solidFill>
                <a:schemeClr val="tx1"/>
              </a:solidFill>
            </a:endParaRP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2099080"/>
            <a:ext cx="4038600" cy="3226577"/>
          </a:xfrm>
        </p:spPr>
      </p:pic>
    </p:spTree>
    <p:extLst>
      <p:ext uri="{BB962C8B-B14F-4D97-AF65-F5344CB8AC3E}">
        <p14:creationId xmlns:p14="http://schemas.microsoft.com/office/powerpoint/2010/main" val="2492405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Southern Win</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1"/>
            <a:r>
              <a:rPr lang="en-US" sz="2400" dirty="0" smtClean="0">
                <a:solidFill>
                  <a:schemeClr val="tx1"/>
                </a:solidFill>
              </a:rPr>
              <a:t>Gen</a:t>
            </a:r>
            <a:r>
              <a:rPr lang="en-US" sz="2400" dirty="0">
                <a:solidFill>
                  <a:schemeClr val="tx1"/>
                </a:solidFill>
              </a:rPr>
              <a:t>. A.E. Burnside (the originator of "sideburns") was put in charge of the Northern army following Antietam.</a:t>
            </a:r>
            <a:endParaRPr lang="en-US" sz="3200" dirty="0">
              <a:solidFill>
                <a:schemeClr val="tx1"/>
              </a:solidFill>
            </a:endParaRPr>
          </a:p>
          <a:p>
            <a:pPr lvl="2"/>
            <a:r>
              <a:rPr lang="en-US" dirty="0"/>
              <a:t>He was defeated soundly at Fredericksburg, VA when Union troops tried to swarm up a hill held by Confederates</a:t>
            </a:r>
            <a:r>
              <a:rPr lang="en-US" dirty="0" smtClean="0"/>
              <a:t>.</a:t>
            </a:r>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523999"/>
            <a:ext cx="3657600" cy="4721629"/>
          </a:xfrm>
        </p:spPr>
      </p:pic>
    </p:spTree>
    <p:extLst>
      <p:ext uri="{BB962C8B-B14F-4D97-AF65-F5344CB8AC3E}">
        <p14:creationId xmlns:p14="http://schemas.microsoft.com/office/powerpoint/2010/main" val="91773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Southern Win</a:t>
            </a:r>
            <a:endParaRPr lang="en-US" dirty="0">
              <a:solidFill>
                <a:schemeClr val="tx1"/>
              </a:solidFill>
            </a:endParaRPr>
          </a:p>
        </p:txBody>
      </p:sp>
      <p:sp>
        <p:nvSpPr>
          <p:cNvPr id="3" name="Content Placeholder 2"/>
          <p:cNvSpPr>
            <a:spLocks noGrp="1"/>
          </p:cNvSpPr>
          <p:nvPr>
            <p:ph sz="half" idx="1"/>
          </p:nvPr>
        </p:nvSpPr>
        <p:spPr/>
        <p:txBody>
          <a:bodyPr>
            <a:normAutofit fontScale="92500" lnSpcReduction="10000"/>
          </a:bodyPr>
          <a:lstStyle/>
          <a:p>
            <a:pPr lvl="1"/>
            <a:r>
              <a:rPr lang="en-US" sz="2400" dirty="0">
                <a:solidFill>
                  <a:schemeClr val="tx1"/>
                </a:solidFill>
              </a:rPr>
              <a:t>Gen. Joseph Hooker was then placed in charge but was also defeated at Chancellorsville, VA.</a:t>
            </a:r>
            <a:endParaRPr lang="en-US" sz="3200" dirty="0">
              <a:solidFill>
                <a:schemeClr val="tx1"/>
              </a:solidFill>
            </a:endParaRPr>
          </a:p>
          <a:p>
            <a:pPr lvl="2"/>
            <a:r>
              <a:rPr lang="en-US" dirty="0"/>
              <a:t>Gen. Lee was outnumbered but he out-maneuvered Hooker by splitting his forces and then sending Stonewall Jackson around to attack the flanks.</a:t>
            </a:r>
            <a:endParaRPr lang="en-US" sz="2800" dirty="0"/>
          </a:p>
          <a:p>
            <a:pPr lvl="2"/>
            <a:r>
              <a:rPr lang="en-US" dirty="0"/>
              <a:t>Jackson was wounded by his own men there and later died.</a:t>
            </a:r>
            <a:endParaRPr lang="en-US" sz="2800" dirty="0"/>
          </a:p>
          <a:p>
            <a:pPr lvl="2"/>
            <a:r>
              <a:rPr lang="en-US" dirty="0"/>
              <a:t>This battle is largely regarded as Gen. Lee's most impressive win.</a:t>
            </a:r>
            <a:endParaRPr lang="en-US" sz="2800"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4900" y="1997869"/>
            <a:ext cx="3810000" cy="3429000"/>
          </a:xfrm>
        </p:spPr>
      </p:pic>
    </p:spTree>
    <p:extLst>
      <p:ext uri="{BB962C8B-B14F-4D97-AF65-F5344CB8AC3E}">
        <p14:creationId xmlns:p14="http://schemas.microsoft.com/office/powerpoint/2010/main" val="55084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Gettysburg</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a:solidFill>
                  <a:schemeClr val="tx1"/>
                </a:solidFill>
              </a:rPr>
              <a:t>Gen. George Meade was then placed in charge of the Northern army. </a:t>
            </a:r>
            <a:endParaRPr lang="en-US" sz="2400" dirty="0" smtClean="0">
              <a:solidFill>
                <a:schemeClr val="tx1"/>
              </a:solidFill>
            </a:endParaRPr>
          </a:p>
          <a:p>
            <a:pPr lvl="1"/>
            <a:r>
              <a:rPr lang="en-US" sz="2400" dirty="0" smtClean="0">
                <a:solidFill>
                  <a:schemeClr val="tx1"/>
                </a:solidFill>
              </a:rPr>
              <a:t>Lee </a:t>
            </a:r>
            <a:r>
              <a:rPr lang="en-US" sz="2400" dirty="0">
                <a:solidFill>
                  <a:schemeClr val="tx1"/>
                </a:solidFill>
              </a:rPr>
              <a:t>invaded the North again, met Meade at Gettysburg, PA.</a:t>
            </a:r>
            <a:endParaRPr lang="en-US" sz="3200" dirty="0">
              <a:solidFill>
                <a:schemeClr val="tx1"/>
              </a:solidFill>
            </a:endParaRPr>
          </a:p>
          <a:p>
            <a:pPr lvl="2"/>
            <a:r>
              <a:rPr lang="en-US" dirty="0"/>
              <a:t>The Battle of Gettysburg lasted 3 days (July 1-3, 1863). The South won the first 2 days by pushing the North out of town and into the hills.</a:t>
            </a:r>
            <a:endParaRPr lang="en-US" sz="2800" dirty="0"/>
          </a:p>
          <a:p>
            <a:pPr lvl="2"/>
            <a:r>
              <a:rPr lang="en-US" dirty="0"/>
              <a:t>The North won the 3rd day and the overall battle. </a:t>
            </a:r>
            <a:endParaRPr lang="en-US" dirty="0" smtClean="0"/>
          </a:p>
          <a:p>
            <a:pPr lvl="2"/>
            <a:r>
              <a:rPr lang="en-US" dirty="0" smtClean="0"/>
              <a:t>The </a:t>
            </a:r>
            <a:r>
              <a:rPr lang="en-US" dirty="0"/>
              <a:t>3rd day was highlighted by Pickett's Charge where Gen. Lee futilely sent 15,000 Southern troops across an open field.</a:t>
            </a:r>
            <a:endParaRPr lang="en-US" sz="2800" dirty="0"/>
          </a:p>
          <a:p>
            <a:endParaRPr lang="en-US" dirty="0"/>
          </a:p>
        </p:txBody>
      </p:sp>
    </p:spTree>
    <p:extLst>
      <p:ext uri="{BB962C8B-B14F-4D97-AF65-F5344CB8AC3E}">
        <p14:creationId xmlns:p14="http://schemas.microsoft.com/office/powerpoint/2010/main" val="204608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North Wins</a:t>
            </a:r>
            <a:endParaRPr lang="en-US" dirty="0">
              <a:solidFill>
                <a:schemeClr val="tx1"/>
              </a:solidFill>
            </a:endParaRPr>
          </a:p>
        </p:txBody>
      </p:sp>
      <p:sp>
        <p:nvSpPr>
          <p:cNvPr id="3" name="Content Placeholder 2"/>
          <p:cNvSpPr>
            <a:spLocks noGrp="1"/>
          </p:cNvSpPr>
          <p:nvPr>
            <p:ph sz="half" idx="1"/>
          </p:nvPr>
        </p:nvSpPr>
        <p:spPr/>
        <p:txBody>
          <a:bodyPr/>
          <a:lstStyle/>
          <a:p>
            <a:pPr lvl="1"/>
            <a:r>
              <a:rPr lang="en-US" sz="2400" dirty="0">
                <a:solidFill>
                  <a:schemeClr val="tx1"/>
                </a:solidFill>
              </a:rPr>
              <a:t>Gettysburg was "the big one". </a:t>
            </a:r>
            <a:endParaRPr lang="en-US" sz="2400" dirty="0" smtClean="0">
              <a:solidFill>
                <a:schemeClr val="tx1"/>
              </a:solidFill>
            </a:endParaRPr>
          </a:p>
          <a:p>
            <a:pPr lvl="1"/>
            <a:r>
              <a:rPr lang="en-US" sz="2400" dirty="0" smtClean="0">
                <a:solidFill>
                  <a:schemeClr val="tx1"/>
                </a:solidFill>
              </a:rPr>
              <a:t>Although </a:t>
            </a:r>
            <a:r>
              <a:rPr lang="en-US" sz="2400" dirty="0">
                <a:solidFill>
                  <a:schemeClr val="tx1"/>
                </a:solidFill>
              </a:rPr>
              <a:t>the war would drag on two more years, it essentially broke the back of the South and started the "countdown clock".</a:t>
            </a:r>
            <a:endParaRPr lang="en-US" sz="3200" dirty="0">
              <a:solidFill>
                <a:schemeClr val="tx1"/>
              </a:solidFill>
            </a:endParaRP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423688"/>
            <a:ext cx="4038600" cy="2577361"/>
          </a:xfrm>
        </p:spPr>
      </p:pic>
    </p:spTree>
    <p:extLst>
      <p:ext uri="{BB962C8B-B14F-4D97-AF65-F5344CB8AC3E}">
        <p14:creationId xmlns:p14="http://schemas.microsoft.com/office/powerpoint/2010/main" val="336095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Tide Has Turned</a:t>
            </a:r>
            <a:endParaRPr lang="en-US" dirty="0">
              <a:solidFill>
                <a:schemeClr val="tx1"/>
              </a:solidFill>
            </a:endParaRPr>
          </a:p>
        </p:txBody>
      </p:sp>
      <p:sp>
        <p:nvSpPr>
          <p:cNvPr id="3" name="Content Placeholder 2"/>
          <p:cNvSpPr>
            <a:spLocks noGrp="1"/>
          </p:cNvSpPr>
          <p:nvPr>
            <p:ph sz="half" idx="1"/>
          </p:nvPr>
        </p:nvSpPr>
        <p:spPr/>
        <p:txBody>
          <a:bodyPr/>
          <a:lstStyle/>
          <a:p>
            <a:pPr marL="274320" lvl="1">
              <a:buClr>
                <a:schemeClr val="accent1"/>
              </a:buClr>
              <a:buSzPct val="85000"/>
              <a:buFont typeface="Wingdings 2"/>
              <a:buChar char=""/>
            </a:pPr>
            <a:r>
              <a:rPr lang="en-US" sz="2400" dirty="0">
                <a:solidFill>
                  <a:schemeClr val="tx1"/>
                </a:solidFill>
              </a:rPr>
              <a:t>In the autumn, Lincoln returned to Gettysburg to give the Gettysburg Address. </a:t>
            </a:r>
            <a:endParaRPr lang="en-US" sz="2400" dirty="0" smtClean="0">
              <a:solidFill>
                <a:schemeClr val="tx1"/>
              </a:solidFill>
            </a:endParaRPr>
          </a:p>
          <a:p>
            <a:pPr marL="274320" lvl="1">
              <a:buClr>
                <a:schemeClr val="accent1"/>
              </a:buClr>
              <a:buSzPct val="85000"/>
              <a:buFont typeface="Wingdings 2"/>
              <a:buChar char=""/>
            </a:pPr>
            <a:r>
              <a:rPr lang="en-US" sz="2400" dirty="0" smtClean="0">
                <a:solidFill>
                  <a:schemeClr val="tx1"/>
                </a:solidFill>
              </a:rPr>
              <a:t>The </a:t>
            </a:r>
            <a:r>
              <a:rPr lang="en-US" sz="2400" dirty="0">
                <a:solidFill>
                  <a:schemeClr val="tx1"/>
                </a:solidFill>
              </a:rPr>
              <a:t>purpose of the 2 minute speech was to rally the troops, boost morale, and assert that the men who'd died hadn't die in vain.</a:t>
            </a:r>
            <a:endParaRPr lang="en-US" sz="3200" dirty="0">
              <a:solidFill>
                <a:schemeClr val="tx1"/>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6444" y="1371600"/>
            <a:ext cx="3066911" cy="4681538"/>
          </a:xfrm>
        </p:spPr>
      </p:pic>
    </p:spTree>
    <p:extLst>
      <p:ext uri="{BB962C8B-B14F-4D97-AF65-F5344CB8AC3E}">
        <p14:creationId xmlns:p14="http://schemas.microsoft.com/office/powerpoint/2010/main" val="242097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War in the West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Lincoln </a:t>
            </a:r>
            <a:r>
              <a:rPr lang="en-US" sz="2400" dirty="0">
                <a:solidFill>
                  <a:schemeClr val="tx1"/>
                </a:solidFill>
              </a:rPr>
              <a:t>was having terrible luck finding a general to get the job done. </a:t>
            </a:r>
            <a:endParaRPr lang="en-US" sz="2400" dirty="0" smtClean="0">
              <a:solidFill>
                <a:schemeClr val="tx1"/>
              </a:solidFill>
            </a:endParaRPr>
          </a:p>
          <a:p>
            <a:pPr lvl="1"/>
            <a:r>
              <a:rPr lang="en-US" sz="2400" dirty="0" smtClean="0">
                <a:solidFill>
                  <a:schemeClr val="tx1"/>
                </a:solidFill>
              </a:rPr>
              <a:t>His </a:t>
            </a:r>
            <a:r>
              <a:rPr lang="en-US" sz="2400" dirty="0">
                <a:solidFill>
                  <a:schemeClr val="tx1"/>
                </a:solidFill>
              </a:rPr>
              <a:t>answer was finally found in Gen. Ulysses S. Grant.</a:t>
            </a:r>
            <a:endParaRPr lang="en-US" sz="3200" dirty="0">
              <a:solidFill>
                <a:schemeClr val="tx1"/>
              </a:solidFill>
            </a:endParaRPr>
          </a:p>
          <a:p>
            <a:pPr lvl="2"/>
            <a:r>
              <a:rPr lang="en-US" dirty="0"/>
              <a:t>Grant had been mediocre to slightly above average most of his career.</a:t>
            </a:r>
            <a:endParaRPr lang="en-US" sz="2800" dirty="0"/>
          </a:p>
          <a:p>
            <a:pPr lvl="2"/>
            <a:r>
              <a:rPr lang="en-US" dirty="0"/>
              <a:t>He came on the scene by achieving "Unconditional Surrender" early in the western theater of the Civil War (the term stuck as his nickname due to his initials: U.S. Grant).</a:t>
            </a:r>
            <a:endParaRPr lang="en-US" sz="2800" dirty="0"/>
          </a:p>
          <a:p>
            <a:endParaRPr lang="en-US" dirty="0"/>
          </a:p>
        </p:txBody>
      </p:sp>
    </p:spTree>
    <p:extLst>
      <p:ext uri="{BB962C8B-B14F-4D97-AF65-F5344CB8AC3E}">
        <p14:creationId xmlns:p14="http://schemas.microsoft.com/office/powerpoint/2010/main" val="301517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Grant Gets Better</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400" dirty="0">
                <a:solidFill>
                  <a:schemeClr val="tx1"/>
                </a:solidFill>
              </a:rPr>
              <a:t>Grant was demoted after nearly getting wiped out at the Battle of Shiloh.</a:t>
            </a:r>
            <a:endParaRPr lang="en-US" sz="3200" dirty="0">
              <a:solidFill>
                <a:schemeClr val="tx1"/>
              </a:solidFill>
            </a:endParaRPr>
          </a:p>
          <a:p>
            <a:pPr lvl="1"/>
            <a:r>
              <a:rPr lang="en-US" sz="2400" dirty="0">
                <a:solidFill>
                  <a:schemeClr val="tx1"/>
                </a:solidFill>
              </a:rPr>
              <a:t>His big break and redemption came at Vicksburg, MS where he circled around the city, took the capital of Jackson, MS, and then seized Vicksburg.</a:t>
            </a:r>
            <a:endParaRPr lang="en-US" sz="3200" dirty="0">
              <a:solidFill>
                <a:schemeClr val="tx1"/>
              </a:solidFill>
            </a:endParaRPr>
          </a:p>
          <a:p>
            <a:pPr lvl="1"/>
            <a:r>
              <a:rPr lang="en-US" sz="2400" dirty="0">
                <a:solidFill>
                  <a:schemeClr val="tx1"/>
                </a:solidFill>
              </a:rPr>
              <a:t>Vicksburg came one day after Gettysburg and certainly pointed toward a Northern win. </a:t>
            </a:r>
            <a:endParaRPr lang="en-US" sz="2400" dirty="0" smtClean="0">
              <a:solidFill>
                <a:schemeClr val="tx1"/>
              </a:solidFill>
            </a:endParaRPr>
          </a:p>
          <a:p>
            <a:pPr lvl="1"/>
            <a:r>
              <a:rPr lang="en-US" sz="2400" dirty="0" smtClean="0">
                <a:solidFill>
                  <a:schemeClr val="tx1"/>
                </a:solidFill>
              </a:rPr>
              <a:t>Also </a:t>
            </a:r>
            <a:r>
              <a:rPr lang="en-US" sz="2400" dirty="0">
                <a:solidFill>
                  <a:schemeClr val="tx1"/>
                </a:solidFill>
              </a:rPr>
              <a:t>as certain, Southern hopes for foreign intervention were gone—no country helps the losing side in a war.</a:t>
            </a:r>
            <a:endParaRPr lang="en-US" sz="3200" dirty="0">
              <a:solidFill>
                <a:schemeClr val="tx1"/>
              </a:solidFill>
            </a:endParaRPr>
          </a:p>
          <a:p>
            <a:endParaRPr lang="en-US" dirty="0"/>
          </a:p>
        </p:txBody>
      </p:sp>
    </p:spTree>
    <p:extLst>
      <p:ext uri="{BB962C8B-B14F-4D97-AF65-F5344CB8AC3E}">
        <p14:creationId xmlns:p14="http://schemas.microsoft.com/office/powerpoint/2010/main" val="141858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Sherman Scorches Georgia</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1"/>
            <a:r>
              <a:rPr lang="en-US" sz="2400" dirty="0" smtClean="0">
                <a:solidFill>
                  <a:schemeClr val="tx1"/>
                </a:solidFill>
              </a:rPr>
              <a:t>The </a:t>
            </a:r>
            <a:r>
              <a:rPr lang="en-US" sz="2400" dirty="0">
                <a:solidFill>
                  <a:schemeClr val="tx1"/>
                </a:solidFill>
              </a:rPr>
              <a:t>plan of "blockade, divide, and conquer" was coming to fruition.</a:t>
            </a:r>
            <a:endParaRPr lang="en-US" sz="3200" dirty="0">
              <a:solidFill>
                <a:schemeClr val="tx1"/>
              </a:solidFill>
            </a:endParaRPr>
          </a:p>
          <a:p>
            <a:pPr lvl="2"/>
            <a:r>
              <a:rPr lang="en-US" dirty="0"/>
              <a:t>The blockade was in place, the South was being divided down the Mississippi River, and now was to be divided through Georgia</a:t>
            </a:r>
            <a:r>
              <a:rPr lang="en-US" dirty="0" smtClean="0"/>
              <a:t>.</a:t>
            </a:r>
            <a:endParaRPr lang="en-US" sz="28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752600"/>
            <a:ext cx="3562350" cy="4485922"/>
          </a:xfrm>
        </p:spPr>
      </p:pic>
    </p:spTree>
    <p:extLst>
      <p:ext uri="{BB962C8B-B14F-4D97-AF65-F5344CB8AC3E}">
        <p14:creationId xmlns:p14="http://schemas.microsoft.com/office/powerpoint/2010/main" val="200220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 Run Ends the 90 Day War</a:t>
            </a:r>
            <a:endParaRPr lang="en-US" dirty="0"/>
          </a:p>
        </p:txBody>
      </p:sp>
      <p:sp>
        <p:nvSpPr>
          <p:cNvPr id="3" name="Content Placeholder 2"/>
          <p:cNvSpPr>
            <a:spLocks noGrp="1"/>
          </p:cNvSpPr>
          <p:nvPr>
            <p:ph sz="quarter" idx="1"/>
          </p:nvPr>
        </p:nvSpPr>
        <p:spPr/>
        <p:txBody>
          <a:bodyPr>
            <a:normAutofit/>
          </a:bodyPr>
          <a:lstStyle/>
          <a:p>
            <a:pPr lvl="1"/>
            <a:r>
              <a:rPr lang="en-US" sz="2800" dirty="0" smtClean="0">
                <a:solidFill>
                  <a:schemeClr val="tx1"/>
                </a:solidFill>
              </a:rPr>
              <a:t>The </a:t>
            </a:r>
            <a:r>
              <a:rPr lang="en-US" sz="2800" dirty="0">
                <a:solidFill>
                  <a:schemeClr val="tx1"/>
                </a:solidFill>
              </a:rPr>
              <a:t>North (as well as the South) expected a short war, about 90 days.</a:t>
            </a:r>
          </a:p>
          <a:p>
            <a:pPr lvl="1"/>
            <a:r>
              <a:rPr lang="en-US" sz="2800" dirty="0">
                <a:solidFill>
                  <a:schemeClr val="tx1"/>
                </a:solidFill>
              </a:rPr>
              <a:t>The Battle of Bull Run (AKA Battle of Manassas) squashed the short-war theories.</a:t>
            </a:r>
          </a:p>
          <a:p>
            <a:pPr lvl="2"/>
            <a:r>
              <a:rPr lang="en-US" sz="2800" dirty="0"/>
              <a:t>Neither side was properly prepared. </a:t>
            </a:r>
            <a:endParaRPr lang="en-US" sz="2800" dirty="0" smtClean="0"/>
          </a:p>
          <a:p>
            <a:pPr lvl="2"/>
            <a:r>
              <a:rPr lang="en-US" sz="2800" dirty="0" smtClean="0"/>
              <a:t>Many </a:t>
            </a:r>
            <a:r>
              <a:rPr lang="en-US" sz="2800" dirty="0"/>
              <a:t>citizens picnicked along the edge of the battle as though tailgating at a sporting event.</a:t>
            </a:r>
          </a:p>
          <a:p>
            <a:endParaRPr lang="en-US" dirty="0"/>
          </a:p>
        </p:txBody>
      </p:sp>
    </p:spTree>
    <p:extLst>
      <p:ext uri="{BB962C8B-B14F-4D97-AF65-F5344CB8AC3E}">
        <p14:creationId xmlns:p14="http://schemas.microsoft.com/office/powerpoint/2010/main" val="3701808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pPr lvl="1"/>
            <a:r>
              <a:rPr lang="en-US" sz="2800" dirty="0">
                <a:solidFill>
                  <a:schemeClr val="tx1"/>
                </a:solidFill>
              </a:rPr>
              <a:t>Gen. William Tecumseh Sherman was put in charge of dividing the South by land.</a:t>
            </a:r>
          </a:p>
          <a:p>
            <a:pPr lvl="2"/>
            <a:r>
              <a:rPr lang="en-US" sz="2800" dirty="0"/>
              <a:t>He pushed down from Chattanooga, TN and captured Atlanta, GA. Atlanta was burnt to the ground.</a:t>
            </a:r>
          </a:p>
          <a:p>
            <a:pPr lvl="2"/>
            <a:r>
              <a:rPr lang="en-US" sz="2800" dirty="0"/>
              <a:t>Sherman then led his "March to the Sea". </a:t>
            </a:r>
            <a:endParaRPr lang="en-US" sz="2800" dirty="0" smtClean="0"/>
          </a:p>
          <a:p>
            <a:pPr lvl="2"/>
            <a:r>
              <a:rPr lang="en-US" sz="2800" dirty="0" smtClean="0"/>
              <a:t>He </a:t>
            </a:r>
            <a:r>
              <a:rPr lang="en-US" sz="2800" dirty="0"/>
              <a:t>spread out his men and scorched Georgia from Atlanta to Savannah on the coast. </a:t>
            </a:r>
            <a:endParaRPr lang="en-US" sz="2800" dirty="0" smtClean="0"/>
          </a:p>
          <a:p>
            <a:pPr lvl="2"/>
            <a:r>
              <a:rPr lang="en-US" sz="2800" dirty="0" smtClean="0"/>
              <a:t>Everything </a:t>
            </a:r>
            <a:r>
              <a:rPr lang="en-US" sz="2800" dirty="0"/>
              <a:t>was destroyed—farms, houses, crops, railroads, warehouses, fields, etc.</a:t>
            </a:r>
          </a:p>
          <a:p>
            <a:endParaRPr lang="en-US" dirty="0"/>
          </a:p>
        </p:txBody>
      </p:sp>
    </p:spTree>
    <p:extLst>
      <p:ext uri="{BB962C8B-B14F-4D97-AF65-F5344CB8AC3E}">
        <p14:creationId xmlns:p14="http://schemas.microsoft.com/office/powerpoint/2010/main" val="228714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Sherman’s Total War</a:t>
            </a:r>
            <a:endParaRPr lang="en-US" dirty="0">
              <a:solidFill>
                <a:schemeClr val="tx1"/>
              </a:solidFill>
            </a:endParaRPr>
          </a:p>
        </p:txBody>
      </p:sp>
      <p:sp>
        <p:nvSpPr>
          <p:cNvPr id="3" name="Content Placeholder 2"/>
          <p:cNvSpPr>
            <a:spLocks noGrp="1"/>
          </p:cNvSpPr>
          <p:nvPr>
            <p:ph sz="half" idx="1"/>
          </p:nvPr>
        </p:nvSpPr>
        <p:spPr/>
        <p:txBody>
          <a:bodyPr/>
          <a:lstStyle/>
          <a:p>
            <a:pPr marL="274320" lvl="1">
              <a:buClr>
                <a:schemeClr val="accent1"/>
              </a:buClr>
              <a:buSzPct val="85000"/>
              <a:buFont typeface="Wingdings 2"/>
              <a:buChar char=""/>
            </a:pPr>
            <a:r>
              <a:rPr lang="en-US" sz="2400" dirty="0">
                <a:solidFill>
                  <a:schemeClr val="tx1"/>
                </a:solidFill>
              </a:rPr>
              <a:t>Sherman declared "total war" meaning that even civilian property was to be destroyed. </a:t>
            </a:r>
            <a:endParaRPr lang="en-US" sz="2400" dirty="0" smtClean="0">
              <a:solidFill>
                <a:schemeClr val="tx1"/>
              </a:solidFill>
            </a:endParaRPr>
          </a:p>
          <a:p>
            <a:pPr marL="274320" lvl="1">
              <a:buClr>
                <a:schemeClr val="accent1"/>
              </a:buClr>
              <a:buSzPct val="85000"/>
              <a:buFont typeface="Wingdings 2"/>
              <a:buChar char=""/>
            </a:pPr>
            <a:r>
              <a:rPr lang="en-US" sz="2400" dirty="0" smtClean="0">
                <a:solidFill>
                  <a:schemeClr val="tx1"/>
                </a:solidFill>
              </a:rPr>
              <a:t>Thus </a:t>
            </a:r>
            <a:r>
              <a:rPr lang="en-US" sz="2400" dirty="0">
                <a:solidFill>
                  <a:schemeClr val="tx1"/>
                </a:solidFill>
              </a:rPr>
              <a:t>the "conquer" part of the "blockade, divide, and conquer" plan was also being played out.</a:t>
            </a:r>
            <a:endParaRPr lang="en-US" sz="3200" dirty="0">
              <a:solidFill>
                <a:schemeClr val="tx1"/>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600200"/>
            <a:ext cx="4064000" cy="4437888"/>
          </a:xfrm>
        </p:spPr>
      </p:pic>
    </p:spTree>
    <p:extLst>
      <p:ext uri="{BB962C8B-B14F-4D97-AF65-F5344CB8AC3E}">
        <p14:creationId xmlns:p14="http://schemas.microsoft.com/office/powerpoint/2010/main" val="1055136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Politics of War</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1"/>
            <a:r>
              <a:rPr lang="en-US" sz="2400" dirty="0" smtClean="0">
                <a:solidFill>
                  <a:schemeClr val="tx1"/>
                </a:solidFill>
              </a:rPr>
              <a:t>Lincoln </a:t>
            </a:r>
            <a:r>
              <a:rPr lang="en-US" sz="2400" dirty="0">
                <a:solidFill>
                  <a:schemeClr val="tx1"/>
                </a:solidFill>
              </a:rPr>
              <a:t>had his opponents up North, even among his fellow Republicans.</a:t>
            </a:r>
            <a:endParaRPr lang="en-US" sz="3200" dirty="0">
              <a:solidFill>
                <a:schemeClr val="tx1"/>
              </a:solidFill>
            </a:endParaRPr>
          </a:p>
          <a:p>
            <a:pPr lvl="2"/>
            <a:r>
              <a:rPr lang="en-US" dirty="0"/>
              <a:t>"Radical Republicans" felt Lincoln wasn't doing enough to win the war, help blacks, or punish the South.</a:t>
            </a:r>
            <a:endParaRPr lang="en-US" sz="28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268943"/>
            <a:ext cx="4038600" cy="2886851"/>
          </a:xfrm>
        </p:spPr>
      </p:pic>
    </p:spTree>
    <p:extLst>
      <p:ext uri="{BB962C8B-B14F-4D97-AF65-F5344CB8AC3E}">
        <p14:creationId xmlns:p14="http://schemas.microsoft.com/office/powerpoint/2010/main" val="244087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Northern Democrats Are Now Split</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400" dirty="0">
                <a:solidFill>
                  <a:schemeClr val="tx1"/>
                </a:solidFill>
              </a:rPr>
              <a:t>Northern Democrats split over the war.</a:t>
            </a:r>
            <a:endParaRPr lang="en-US" sz="3200" dirty="0">
              <a:solidFill>
                <a:schemeClr val="tx1"/>
              </a:solidFill>
            </a:endParaRPr>
          </a:p>
          <a:p>
            <a:pPr lvl="2"/>
            <a:r>
              <a:rPr lang="en-US" dirty="0"/>
              <a:t>"War Democrats" supported Lincoln and the war.</a:t>
            </a:r>
            <a:endParaRPr lang="en-US" sz="2800" dirty="0"/>
          </a:p>
          <a:p>
            <a:pPr lvl="2"/>
            <a:r>
              <a:rPr lang="en-US" dirty="0"/>
              <a:t>"Peace Democrats" opposed Lincoln (calling him the "Illinois Ape") and the "Nigger War" that he led.</a:t>
            </a:r>
            <a:endParaRPr lang="en-US" sz="2800" dirty="0"/>
          </a:p>
          <a:p>
            <a:pPr lvl="3"/>
            <a:r>
              <a:rPr lang="en-US" dirty="0">
                <a:solidFill>
                  <a:schemeClr val="tx1"/>
                </a:solidFill>
              </a:rPr>
              <a:t>Clement L. </a:t>
            </a:r>
            <a:r>
              <a:rPr lang="en-US" dirty="0" err="1">
                <a:solidFill>
                  <a:schemeClr val="tx1"/>
                </a:solidFill>
              </a:rPr>
              <a:t>Valandigham</a:t>
            </a:r>
            <a:r>
              <a:rPr lang="en-US" dirty="0">
                <a:solidFill>
                  <a:schemeClr val="tx1"/>
                </a:solidFill>
              </a:rPr>
              <a:t> was Lincoln's loudest opponent. </a:t>
            </a:r>
            <a:endParaRPr lang="en-US" dirty="0" smtClean="0">
              <a:solidFill>
                <a:schemeClr val="tx1"/>
              </a:solidFill>
            </a:endParaRPr>
          </a:p>
          <a:p>
            <a:pPr lvl="3"/>
            <a:r>
              <a:rPr lang="en-US" dirty="0" smtClean="0">
                <a:solidFill>
                  <a:schemeClr val="tx1"/>
                </a:solidFill>
              </a:rPr>
              <a:t>He </a:t>
            </a:r>
            <a:r>
              <a:rPr lang="en-US" dirty="0">
                <a:solidFill>
                  <a:schemeClr val="tx1"/>
                </a:solidFill>
              </a:rPr>
              <a:t>leaned toward the South, was tried for treason, shipped down South, fled to Canada, there ran and lost a bid for governor of Ohio, then returned to Ohio.</a:t>
            </a:r>
            <a:endParaRPr lang="en-US" sz="2800" dirty="0">
              <a:solidFill>
                <a:schemeClr val="tx1"/>
              </a:solidFill>
            </a:endParaRPr>
          </a:p>
          <a:p>
            <a:pPr lvl="3"/>
            <a:r>
              <a:rPr lang="en-US" dirty="0">
                <a:solidFill>
                  <a:schemeClr val="tx1"/>
                </a:solidFill>
              </a:rPr>
              <a:t>This odd scenario inspired the fictitious story "The Man Without a Country."</a:t>
            </a:r>
            <a:endParaRPr lang="en-US" sz="2800" dirty="0">
              <a:solidFill>
                <a:schemeClr val="tx1"/>
              </a:solidFill>
            </a:endParaRPr>
          </a:p>
          <a:p>
            <a:endParaRPr lang="en-US" dirty="0"/>
          </a:p>
        </p:txBody>
      </p:sp>
    </p:spTree>
    <p:extLst>
      <p:ext uri="{BB962C8B-B14F-4D97-AF65-F5344CB8AC3E}">
        <p14:creationId xmlns:p14="http://schemas.microsoft.com/office/powerpoint/2010/main" val="2376746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Election of 1864</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War </a:t>
            </a:r>
            <a:r>
              <a:rPr lang="en-US" sz="2400" dirty="0">
                <a:solidFill>
                  <a:schemeClr val="tx1"/>
                </a:solidFill>
              </a:rPr>
              <a:t>or not, elections go on.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1864 presidential election saw Lincoln take on Gen. George McClellan (whom Lincoln had fired).</a:t>
            </a:r>
          </a:p>
          <a:p>
            <a:pPr lvl="1"/>
            <a:r>
              <a:rPr lang="en-US" sz="2400" dirty="0">
                <a:solidFill>
                  <a:schemeClr val="tx1"/>
                </a:solidFill>
              </a:rPr>
              <a:t>McClellan was the Democratic candidate. </a:t>
            </a:r>
            <a:endParaRPr lang="en-US" sz="2400" dirty="0" smtClean="0">
              <a:solidFill>
                <a:schemeClr val="tx1"/>
              </a:solidFill>
            </a:endParaRPr>
          </a:p>
          <a:p>
            <a:pPr lvl="1"/>
            <a:r>
              <a:rPr lang="en-US" sz="2400" dirty="0" smtClean="0">
                <a:solidFill>
                  <a:schemeClr val="tx1"/>
                </a:solidFill>
              </a:rPr>
              <a:t>His </a:t>
            </a:r>
            <a:r>
              <a:rPr lang="en-US" sz="2400" dirty="0">
                <a:solidFill>
                  <a:schemeClr val="tx1"/>
                </a:solidFill>
              </a:rPr>
              <a:t>position was that Lincoln was mismanaging the war.</a:t>
            </a:r>
          </a:p>
          <a:p>
            <a:pPr lvl="2"/>
            <a:r>
              <a:rPr lang="en-US" sz="2400" dirty="0"/>
              <a:t>Lincoln's most vicious opponents were called "Copperheads" since they "struck at Lincoln's heels." </a:t>
            </a:r>
            <a:endParaRPr lang="en-US" sz="2400" dirty="0" smtClean="0"/>
          </a:p>
          <a:p>
            <a:pPr lvl="2"/>
            <a:r>
              <a:rPr lang="en-US" sz="2400" dirty="0" smtClean="0"/>
              <a:t>These </a:t>
            </a:r>
            <a:r>
              <a:rPr lang="en-US" sz="2400" dirty="0"/>
              <a:t>critics usually came from the "Butternut Region"—southern Illinois, Indiana, and Ohio</a:t>
            </a:r>
            <a:r>
              <a:rPr lang="en-US" sz="2400" dirty="0" smtClean="0"/>
              <a:t>.</a:t>
            </a:r>
            <a:endParaRPr lang="en-US" sz="2400" dirty="0"/>
          </a:p>
        </p:txBody>
      </p:sp>
    </p:spTree>
    <p:extLst>
      <p:ext uri="{BB962C8B-B14F-4D97-AF65-F5344CB8AC3E}">
        <p14:creationId xmlns:p14="http://schemas.microsoft.com/office/powerpoint/2010/main" val="377349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Lincoln Won Again</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800" dirty="0">
                <a:solidFill>
                  <a:schemeClr val="tx1"/>
                </a:solidFill>
              </a:rPr>
              <a:t>Lincoln would come out victorious in his 1864 re-election because…</a:t>
            </a:r>
          </a:p>
          <a:p>
            <a:pPr lvl="2"/>
            <a:r>
              <a:rPr lang="en-US" sz="2800" dirty="0"/>
              <a:t>He cleverly invented the "Union Party" which joined Republicans with War Democrats.</a:t>
            </a:r>
          </a:p>
          <a:p>
            <a:pPr lvl="2"/>
            <a:r>
              <a:rPr lang="en-US" sz="2800" dirty="0"/>
              <a:t>He came up with the simple but clear slogan: "You don't change horses midstream."</a:t>
            </a:r>
          </a:p>
          <a:p>
            <a:pPr lvl="2"/>
            <a:r>
              <a:rPr lang="en-US" sz="2800" dirty="0"/>
              <a:t>Union forces scored victories in New Orleans and Atlanta just prior to the election.</a:t>
            </a:r>
          </a:p>
          <a:p>
            <a:endParaRPr lang="en-US" dirty="0"/>
          </a:p>
        </p:txBody>
      </p:sp>
    </p:spTree>
    <p:extLst>
      <p:ext uri="{BB962C8B-B14F-4D97-AF65-F5344CB8AC3E}">
        <p14:creationId xmlns:p14="http://schemas.microsoft.com/office/powerpoint/2010/main" val="259180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Outlasts Lee</a:t>
            </a:r>
            <a:endParaRPr lang="en-US" dirty="0"/>
          </a:p>
        </p:txBody>
      </p:sp>
      <p:sp>
        <p:nvSpPr>
          <p:cNvPr id="3" name="Content Placeholder 2"/>
          <p:cNvSpPr>
            <a:spLocks noGrp="1"/>
          </p:cNvSpPr>
          <p:nvPr>
            <p:ph sz="half" idx="1"/>
          </p:nvPr>
        </p:nvSpPr>
        <p:spPr/>
        <p:txBody>
          <a:bodyPr>
            <a:normAutofit lnSpcReduction="10000"/>
          </a:bodyPr>
          <a:lstStyle/>
          <a:p>
            <a:pPr lvl="1"/>
            <a:r>
              <a:rPr lang="en-US" sz="2400" dirty="0" smtClean="0">
                <a:solidFill>
                  <a:schemeClr val="tx1"/>
                </a:solidFill>
              </a:rPr>
              <a:t>Ulysses </a:t>
            </a:r>
            <a:r>
              <a:rPr lang="en-US" sz="2400" dirty="0">
                <a:solidFill>
                  <a:schemeClr val="tx1"/>
                </a:solidFill>
              </a:rPr>
              <a:t>S. Grant was known as the "meat-grinder" because he was willing to keep sending his men into battle even though they'd be killed. </a:t>
            </a:r>
            <a:endParaRPr lang="en-US" sz="2400" dirty="0" smtClean="0">
              <a:solidFill>
                <a:schemeClr val="tx1"/>
              </a:solidFill>
            </a:endParaRPr>
          </a:p>
          <a:p>
            <a:pPr lvl="1"/>
            <a:r>
              <a:rPr lang="en-US" sz="2400" dirty="0" smtClean="0">
                <a:solidFill>
                  <a:schemeClr val="tx1"/>
                </a:solidFill>
              </a:rPr>
              <a:t>His </a:t>
            </a:r>
            <a:r>
              <a:rPr lang="en-US" sz="2400" dirty="0">
                <a:solidFill>
                  <a:schemeClr val="tx1"/>
                </a:solidFill>
              </a:rPr>
              <a:t>motto was, "When in doubt, fight."</a:t>
            </a:r>
            <a:endParaRPr lang="en-US" sz="3200" dirty="0">
              <a:solidFill>
                <a:schemeClr val="tx1"/>
              </a:solidFill>
            </a:endParaRPr>
          </a:p>
          <a:p>
            <a:pPr lvl="2"/>
            <a:r>
              <a:rPr lang="en-US" dirty="0"/>
              <a:t>He was willing to sacrifice twice as many casualties as his enemy because he knew the South could not sustain the fight as long as he could</a:t>
            </a:r>
            <a:r>
              <a:rPr lang="en-US" dirty="0" smtClean="0"/>
              <a:t>.</a:t>
            </a:r>
            <a:endParaRPr lang="en-US" sz="2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6112" y="1371600"/>
            <a:ext cx="3467575" cy="4681538"/>
          </a:xfrm>
        </p:spPr>
      </p:pic>
    </p:spTree>
    <p:extLst>
      <p:ext uri="{BB962C8B-B14F-4D97-AF65-F5344CB8AC3E}">
        <p14:creationId xmlns:p14="http://schemas.microsoft.com/office/powerpoint/2010/main" val="2087452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End of the War</a:t>
            </a:r>
            <a:endParaRPr lang="en-US" dirty="0">
              <a:solidFill>
                <a:schemeClr val="tx1"/>
              </a:solidFill>
            </a:endParaRPr>
          </a:p>
        </p:txBody>
      </p:sp>
      <p:sp>
        <p:nvSpPr>
          <p:cNvPr id="3" name="Content Placeholder 2"/>
          <p:cNvSpPr>
            <a:spLocks noGrp="1"/>
          </p:cNvSpPr>
          <p:nvPr>
            <p:ph sz="quarter" idx="1"/>
          </p:nvPr>
        </p:nvSpPr>
        <p:spPr/>
        <p:txBody>
          <a:bodyPr/>
          <a:lstStyle/>
          <a:p>
            <a:pPr lvl="1"/>
            <a:r>
              <a:rPr lang="en-US" sz="2400" dirty="0">
                <a:solidFill>
                  <a:schemeClr val="tx1"/>
                </a:solidFill>
              </a:rPr>
              <a:t>Grant outlasted Lee over a string of battles including: The Wilderness, Spotsylvania Courthouse, Cold Harbor, and Petersburg.</a:t>
            </a:r>
            <a:endParaRPr lang="en-US" sz="3200" dirty="0">
              <a:solidFill>
                <a:schemeClr val="tx1"/>
              </a:solidFill>
            </a:endParaRPr>
          </a:p>
          <a:p>
            <a:pPr lvl="2"/>
            <a:r>
              <a:rPr lang="en-US" dirty="0"/>
              <a:t>These battles were known for being very bloody. </a:t>
            </a:r>
            <a:endParaRPr lang="en-US" dirty="0" smtClean="0"/>
          </a:p>
          <a:p>
            <a:pPr lvl="2"/>
            <a:r>
              <a:rPr lang="en-US" dirty="0" smtClean="0"/>
              <a:t>They </a:t>
            </a:r>
            <a:r>
              <a:rPr lang="en-US" dirty="0"/>
              <a:t>earned nicknames like the "Bloody Angle" and "Hell's Half Acre".</a:t>
            </a:r>
            <a:endParaRPr lang="en-US" sz="2800" dirty="0"/>
          </a:p>
          <a:p>
            <a:pPr lvl="2"/>
            <a:r>
              <a:rPr lang="en-US" dirty="0"/>
              <a:t>At Cold Harbor, soldiers pinned their names and addresses onto their backs. 7,000 men died in a few minutes.</a:t>
            </a:r>
            <a:endParaRPr lang="en-US" sz="2800" dirty="0"/>
          </a:p>
          <a:p>
            <a:pPr lvl="1"/>
            <a:r>
              <a:rPr lang="en-US" sz="2400" dirty="0">
                <a:solidFill>
                  <a:schemeClr val="tx1"/>
                </a:solidFill>
              </a:rPr>
              <a:t>Richmond, VA, the capital of the South, finally fell and was destroyed.</a:t>
            </a:r>
            <a:endParaRPr lang="en-US" sz="3200" dirty="0">
              <a:solidFill>
                <a:schemeClr val="tx1"/>
              </a:solidFill>
            </a:endParaRPr>
          </a:p>
          <a:p>
            <a:pPr lvl="1"/>
            <a:r>
              <a:rPr lang="en-US" sz="2400" dirty="0">
                <a:solidFill>
                  <a:schemeClr val="tx1"/>
                </a:solidFill>
              </a:rPr>
              <a:t>In April of 1865, surrounded, Gen. Lee surrendered to Gen. Grant at Appomattox Courthouse in Virginia.</a:t>
            </a:r>
            <a:endParaRPr lang="en-US" sz="3200" dirty="0">
              <a:solidFill>
                <a:schemeClr val="tx1"/>
              </a:solidFill>
            </a:endParaRPr>
          </a:p>
          <a:p>
            <a:endParaRPr lang="en-US" dirty="0"/>
          </a:p>
        </p:txBody>
      </p:sp>
    </p:spTree>
    <p:extLst>
      <p:ext uri="{BB962C8B-B14F-4D97-AF65-F5344CB8AC3E}">
        <p14:creationId xmlns:p14="http://schemas.microsoft.com/office/powerpoint/2010/main" val="3779972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Martyrdom of Lincoln</a:t>
            </a:r>
            <a:endParaRPr lang="en-US" dirty="0">
              <a:solidFill>
                <a:schemeClr val="tx1"/>
              </a:solidFill>
            </a:endParaRPr>
          </a:p>
        </p:txBody>
      </p:sp>
      <p:sp>
        <p:nvSpPr>
          <p:cNvPr id="3" name="Content Placeholder 2"/>
          <p:cNvSpPr>
            <a:spLocks noGrp="1"/>
          </p:cNvSpPr>
          <p:nvPr>
            <p:ph sz="quarter" idx="1"/>
          </p:nvPr>
        </p:nvSpPr>
        <p:spPr/>
        <p:txBody>
          <a:bodyPr>
            <a:normAutofit lnSpcReduction="10000"/>
          </a:bodyPr>
          <a:lstStyle/>
          <a:p>
            <a:pPr lvl="1"/>
            <a:r>
              <a:rPr lang="en-US" sz="2400" dirty="0" smtClean="0">
                <a:solidFill>
                  <a:schemeClr val="tx1"/>
                </a:solidFill>
              </a:rPr>
              <a:t>Only </a:t>
            </a:r>
            <a:r>
              <a:rPr lang="en-US" sz="2400" dirty="0">
                <a:solidFill>
                  <a:schemeClr val="tx1"/>
                </a:solidFill>
              </a:rPr>
              <a:t>a few days after the South's surrender, Lincoln was assassinated. </a:t>
            </a:r>
            <a:endParaRPr lang="en-US" sz="2400" dirty="0" smtClean="0">
              <a:solidFill>
                <a:schemeClr val="tx1"/>
              </a:solidFill>
            </a:endParaRPr>
          </a:p>
          <a:p>
            <a:pPr lvl="1"/>
            <a:r>
              <a:rPr lang="en-US" sz="2400" dirty="0" smtClean="0">
                <a:solidFill>
                  <a:schemeClr val="tx1"/>
                </a:solidFill>
              </a:rPr>
              <a:t>He </a:t>
            </a:r>
            <a:r>
              <a:rPr lang="en-US" sz="2400" dirty="0">
                <a:solidFill>
                  <a:schemeClr val="tx1"/>
                </a:solidFill>
              </a:rPr>
              <a:t>was shot by John Wilkes Booth in the head while attending a play at Ford's Theatre in Washington.</a:t>
            </a:r>
            <a:endParaRPr lang="en-US" sz="3200" dirty="0">
              <a:solidFill>
                <a:schemeClr val="tx1"/>
              </a:solidFill>
            </a:endParaRPr>
          </a:p>
          <a:p>
            <a:pPr lvl="1"/>
            <a:r>
              <a:rPr lang="en-US" sz="2400" dirty="0">
                <a:solidFill>
                  <a:schemeClr val="tx1"/>
                </a:solidFill>
              </a:rPr>
              <a:t>Lincoln became an instant martyr—a hero who died fighting for the nation and freedom of blacks.</a:t>
            </a:r>
            <a:endParaRPr lang="en-US" sz="3200" dirty="0">
              <a:solidFill>
                <a:schemeClr val="tx1"/>
              </a:solidFill>
            </a:endParaRPr>
          </a:p>
          <a:p>
            <a:pPr lvl="1"/>
            <a:r>
              <a:rPr lang="en-US" sz="2400" dirty="0">
                <a:solidFill>
                  <a:schemeClr val="tx1"/>
                </a:solidFill>
              </a:rPr>
              <a:t>Southerners were glad to be rid of Lincoln. </a:t>
            </a:r>
            <a:endParaRPr lang="en-US" sz="2400" dirty="0" smtClean="0">
              <a:solidFill>
                <a:schemeClr val="tx1"/>
              </a:solidFill>
            </a:endParaRPr>
          </a:p>
          <a:p>
            <a:pPr lvl="1"/>
            <a:r>
              <a:rPr lang="en-US" sz="2400" dirty="0" smtClean="0">
                <a:solidFill>
                  <a:schemeClr val="tx1"/>
                </a:solidFill>
              </a:rPr>
              <a:t>But</a:t>
            </a:r>
            <a:r>
              <a:rPr lang="en-US" sz="2400" dirty="0">
                <a:solidFill>
                  <a:schemeClr val="tx1"/>
                </a:solidFill>
              </a:rPr>
              <a:t>, as irony would have it, things would turn much tougher for the South </a:t>
            </a:r>
            <a:r>
              <a:rPr lang="en-US" sz="2400" i="1" dirty="0">
                <a:solidFill>
                  <a:schemeClr val="tx1"/>
                </a:solidFill>
              </a:rPr>
              <a:t>without</a:t>
            </a:r>
            <a:r>
              <a:rPr lang="en-US" sz="2400" dirty="0">
                <a:solidFill>
                  <a:schemeClr val="tx1"/>
                </a:solidFill>
              </a:rPr>
              <a:t> Lincoln.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Radical Republicans who replaced Lincoln's authority were much less forgiving than Honest Abe would've been.</a:t>
            </a:r>
            <a:endParaRPr lang="en-US" sz="3200" dirty="0">
              <a:solidFill>
                <a:schemeClr val="tx1"/>
              </a:solidFill>
            </a:endParaRPr>
          </a:p>
        </p:txBody>
      </p:sp>
    </p:spTree>
    <p:extLst>
      <p:ext uri="{BB962C8B-B14F-4D97-AF65-F5344CB8AC3E}">
        <p14:creationId xmlns:p14="http://schemas.microsoft.com/office/powerpoint/2010/main" val="226490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 of War</a:t>
            </a:r>
            <a:endParaRPr lang="en-US" dirty="0"/>
          </a:p>
        </p:txBody>
      </p:sp>
      <p:sp>
        <p:nvSpPr>
          <p:cNvPr id="3" name="Content Placeholder 2"/>
          <p:cNvSpPr>
            <a:spLocks noGrp="1"/>
          </p:cNvSpPr>
          <p:nvPr>
            <p:ph sz="quarter" idx="1"/>
          </p:nvPr>
        </p:nvSpPr>
        <p:spPr/>
        <p:txBody>
          <a:bodyPr>
            <a:normAutofit/>
          </a:bodyPr>
          <a:lstStyle/>
          <a:p>
            <a:pPr lvl="1"/>
            <a:r>
              <a:rPr lang="en-US" sz="2400" dirty="0" smtClean="0">
                <a:solidFill>
                  <a:schemeClr val="tx1"/>
                </a:solidFill>
              </a:rPr>
              <a:t>The </a:t>
            </a:r>
            <a:r>
              <a:rPr lang="en-US" sz="2400" dirty="0">
                <a:solidFill>
                  <a:schemeClr val="tx1"/>
                </a:solidFill>
              </a:rPr>
              <a:t>Civil War was immensely costly in many ways…</a:t>
            </a:r>
          </a:p>
          <a:p>
            <a:pPr lvl="2"/>
            <a:r>
              <a:rPr lang="en-US" sz="2400" dirty="0"/>
              <a:t>It cost 600,000 lives, $15 billion, ripped away the best of a generation, instilled long-lasting animosity, and physically destroyed the South</a:t>
            </a:r>
          </a:p>
          <a:p>
            <a:pPr lvl="1"/>
            <a:r>
              <a:rPr lang="en-US" sz="2400" dirty="0">
                <a:solidFill>
                  <a:schemeClr val="tx1"/>
                </a:solidFill>
              </a:rPr>
              <a:t>There were some benefits to the Civil War…</a:t>
            </a:r>
          </a:p>
          <a:p>
            <a:pPr lvl="2"/>
            <a:r>
              <a:rPr lang="en-US" sz="2400" dirty="0"/>
              <a:t>It showed the resilience of the U.S. </a:t>
            </a:r>
            <a:endParaRPr lang="en-US" sz="2400" dirty="0" smtClean="0"/>
          </a:p>
          <a:p>
            <a:pPr lvl="2"/>
            <a:r>
              <a:rPr lang="en-US" sz="2400" dirty="0" smtClean="0"/>
              <a:t>The </a:t>
            </a:r>
            <a:r>
              <a:rPr lang="en-US" sz="2400" dirty="0"/>
              <a:t>nation had put itself through the ultimate test, and had survived.</a:t>
            </a:r>
          </a:p>
          <a:p>
            <a:pPr lvl="2"/>
            <a:r>
              <a:rPr lang="en-US" sz="2400" dirty="0"/>
              <a:t>Slavery was erased from the United States.</a:t>
            </a:r>
          </a:p>
          <a:p>
            <a:pPr lvl="2"/>
            <a:r>
              <a:rPr lang="en-US" sz="2400" dirty="0"/>
              <a:t>It put the U.S. onto the world stage as a major player and set up the U.S. to soon be the world leader.</a:t>
            </a:r>
          </a:p>
        </p:txBody>
      </p:sp>
    </p:spTree>
    <p:extLst>
      <p:ext uri="{BB962C8B-B14F-4D97-AF65-F5344CB8AC3E}">
        <p14:creationId xmlns:p14="http://schemas.microsoft.com/office/powerpoint/2010/main" val="242375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Stonewall Jackson</a:t>
            </a:r>
            <a:endParaRPr lang="en-US" dirty="0">
              <a:solidFill>
                <a:schemeClr val="tx1"/>
              </a:solidFill>
            </a:endParaRPr>
          </a:p>
        </p:txBody>
      </p:sp>
      <p:sp>
        <p:nvSpPr>
          <p:cNvPr id="3" name="Content Placeholder 2"/>
          <p:cNvSpPr>
            <a:spLocks noGrp="1"/>
          </p:cNvSpPr>
          <p:nvPr>
            <p:ph sz="half" idx="1"/>
          </p:nvPr>
        </p:nvSpPr>
        <p:spPr/>
        <p:txBody>
          <a:bodyPr/>
          <a:lstStyle/>
          <a:p>
            <a:pPr lvl="2"/>
            <a:r>
              <a:rPr lang="en-US" sz="2400" dirty="0"/>
              <a:t>The battle went back and forth at first but Gen. Thomas "Stonewall" Jackson's men held their line and earned him his nickname.</a:t>
            </a:r>
          </a:p>
          <a:p>
            <a:pPr lvl="2"/>
            <a:r>
              <a:rPr lang="en-US" sz="2400" dirty="0"/>
              <a:t>The North fell into a hectic retreat. The South was just as disorganized and thus could not pursue.</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00200"/>
            <a:ext cx="3733800" cy="4463588"/>
          </a:xfrm>
        </p:spPr>
      </p:pic>
    </p:spTree>
    <p:extLst>
      <p:ext uri="{BB962C8B-B14F-4D97-AF65-F5344CB8AC3E}">
        <p14:creationId xmlns:p14="http://schemas.microsoft.com/office/powerpoint/2010/main" val="262956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Impact of Bull Run</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lvl="1"/>
            <a:r>
              <a:rPr lang="en-US" sz="2800" dirty="0" smtClean="0">
                <a:solidFill>
                  <a:schemeClr val="tx1"/>
                </a:solidFill>
              </a:rPr>
              <a:t>On </a:t>
            </a:r>
            <a:r>
              <a:rPr lang="en-US" sz="2800" dirty="0">
                <a:solidFill>
                  <a:schemeClr val="tx1"/>
                </a:solidFill>
              </a:rPr>
              <a:t>paper the South won, but the importance of Bull Run is that it showed each side the necessity of planning and preparation. </a:t>
            </a:r>
            <a:endParaRPr lang="en-US" sz="2800" dirty="0" smtClean="0">
              <a:solidFill>
                <a:schemeClr val="tx1"/>
              </a:solidFill>
            </a:endParaRPr>
          </a:p>
          <a:p>
            <a:pPr lvl="1"/>
            <a:r>
              <a:rPr lang="en-US" sz="2800" dirty="0" smtClean="0">
                <a:solidFill>
                  <a:schemeClr val="tx1"/>
                </a:solidFill>
              </a:rPr>
              <a:t>The </a:t>
            </a:r>
            <a:r>
              <a:rPr lang="en-US" sz="2800" dirty="0">
                <a:solidFill>
                  <a:schemeClr val="tx1"/>
                </a:solidFill>
              </a:rPr>
              <a:t>war then took a 9 month "time-out" for prep.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5674" y="2133600"/>
            <a:ext cx="4279726" cy="3124200"/>
          </a:xfrm>
        </p:spPr>
      </p:pic>
    </p:spTree>
    <p:extLst>
      <p:ext uri="{BB962C8B-B14F-4D97-AF65-F5344CB8AC3E}">
        <p14:creationId xmlns:p14="http://schemas.microsoft.com/office/powerpoint/2010/main" val="361645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Tardy George McClellan</a:t>
            </a:r>
            <a:endParaRPr lang="en-US" dirty="0"/>
          </a:p>
        </p:txBody>
      </p:sp>
      <p:sp>
        <p:nvSpPr>
          <p:cNvPr id="3" name="Content Placeholder 2"/>
          <p:cNvSpPr>
            <a:spLocks noGrp="1"/>
          </p:cNvSpPr>
          <p:nvPr>
            <p:ph sz="quarter" idx="1"/>
          </p:nvPr>
        </p:nvSpPr>
        <p:spPr/>
        <p:txBody>
          <a:bodyPr>
            <a:normAutofit lnSpcReduction="10000"/>
          </a:bodyPr>
          <a:lstStyle/>
          <a:p>
            <a:pPr lvl="1"/>
            <a:r>
              <a:rPr lang="en-US" sz="2400" dirty="0" smtClean="0">
                <a:solidFill>
                  <a:schemeClr val="tx1"/>
                </a:solidFill>
              </a:rPr>
              <a:t>34 </a:t>
            </a:r>
            <a:r>
              <a:rPr lang="en-US" sz="2400" dirty="0">
                <a:solidFill>
                  <a:schemeClr val="tx1"/>
                </a:solidFill>
              </a:rPr>
              <a:t>year old Gen. George McClellan was a master organizer and planner. He was put in charge of getting the U.S. Army ready.</a:t>
            </a:r>
            <a:endParaRPr lang="en-US" sz="3200" dirty="0">
              <a:solidFill>
                <a:schemeClr val="tx1"/>
              </a:solidFill>
            </a:endParaRPr>
          </a:p>
          <a:p>
            <a:pPr lvl="2"/>
            <a:r>
              <a:rPr lang="en-US" dirty="0"/>
              <a:t>McClellan's weakness was that he never felt as though he'd prepared enough. </a:t>
            </a:r>
            <a:endParaRPr lang="en-US" dirty="0" smtClean="0"/>
          </a:p>
          <a:p>
            <a:pPr lvl="2"/>
            <a:r>
              <a:rPr lang="en-US" dirty="0" smtClean="0"/>
              <a:t>He </a:t>
            </a:r>
            <a:r>
              <a:rPr lang="en-US" dirty="0"/>
              <a:t>was always preparing, never fighting.</a:t>
            </a:r>
            <a:endParaRPr lang="en-US" sz="2800" dirty="0"/>
          </a:p>
          <a:p>
            <a:pPr lvl="2"/>
            <a:r>
              <a:rPr lang="en-US" dirty="0"/>
              <a:t>Lincoln got tired of waiting around, said McClellan had "the slows", and ordered him to take action.</a:t>
            </a:r>
            <a:endParaRPr lang="en-US" sz="2800" dirty="0"/>
          </a:p>
          <a:p>
            <a:pPr lvl="1"/>
            <a:r>
              <a:rPr lang="en-US" sz="2400" dirty="0">
                <a:solidFill>
                  <a:schemeClr val="tx1"/>
                </a:solidFill>
              </a:rPr>
              <a:t>McClellan's plan was to take Richmond, VA, the capital of the South. </a:t>
            </a:r>
            <a:endParaRPr lang="en-US" sz="2400" dirty="0" smtClean="0">
              <a:solidFill>
                <a:schemeClr val="tx1"/>
              </a:solidFill>
            </a:endParaRPr>
          </a:p>
          <a:p>
            <a:pPr lvl="1"/>
            <a:r>
              <a:rPr lang="en-US" sz="2400" dirty="0" smtClean="0">
                <a:solidFill>
                  <a:schemeClr val="tx1"/>
                </a:solidFill>
              </a:rPr>
              <a:t>He </a:t>
            </a:r>
            <a:r>
              <a:rPr lang="en-US" sz="2400" dirty="0">
                <a:solidFill>
                  <a:schemeClr val="tx1"/>
                </a:solidFill>
              </a:rPr>
              <a:t>still felt the North could win in one large battle and by taking the capital would likely accomplish that goal. </a:t>
            </a:r>
            <a:endParaRPr lang="en-US" sz="2400" dirty="0" smtClean="0">
              <a:solidFill>
                <a:schemeClr val="tx1"/>
              </a:solidFill>
            </a:endParaRPr>
          </a:p>
          <a:p>
            <a:pPr lvl="1"/>
            <a:r>
              <a:rPr lang="en-US" sz="2400" dirty="0" smtClean="0">
                <a:solidFill>
                  <a:schemeClr val="tx1"/>
                </a:solidFill>
              </a:rPr>
              <a:t>He </a:t>
            </a:r>
            <a:r>
              <a:rPr lang="en-US" sz="2400" dirty="0">
                <a:solidFill>
                  <a:schemeClr val="tx1"/>
                </a:solidFill>
              </a:rPr>
              <a:t>nearly pulled it off</a:t>
            </a:r>
            <a:r>
              <a:rPr lang="en-US" sz="24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382624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Peninsula Campaign</a:t>
            </a:r>
            <a:endParaRPr lang="en-US" dirty="0">
              <a:solidFill>
                <a:schemeClr val="tx1"/>
              </a:solidFill>
            </a:endParaRPr>
          </a:p>
        </p:txBody>
      </p:sp>
      <p:sp>
        <p:nvSpPr>
          <p:cNvPr id="3" name="Content Placeholder 2"/>
          <p:cNvSpPr>
            <a:spLocks noGrp="1"/>
          </p:cNvSpPr>
          <p:nvPr>
            <p:ph sz="quarter" idx="1"/>
          </p:nvPr>
        </p:nvSpPr>
        <p:spPr>
          <a:xfrm>
            <a:off x="301752" y="1527048"/>
            <a:ext cx="8503920" cy="5102352"/>
          </a:xfrm>
        </p:spPr>
        <p:txBody>
          <a:bodyPr>
            <a:normAutofit/>
          </a:bodyPr>
          <a:lstStyle/>
          <a:p>
            <a:pPr lvl="1"/>
            <a:r>
              <a:rPr lang="en-US" sz="2400" dirty="0">
                <a:solidFill>
                  <a:schemeClr val="tx1"/>
                </a:solidFill>
              </a:rPr>
              <a:t>The Peninsula Campaign ensued. </a:t>
            </a:r>
            <a:endParaRPr lang="en-US" sz="2400" dirty="0" smtClean="0">
              <a:solidFill>
                <a:schemeClr val="tx1"/>
              </a:solidFill>
            </a:endParaRPr>
          </a:p>
          <a:p>
            <a:pPr lvl="1"/>
            <a:r>
              <a:rPr lang="en-US" sz="2400" dirty="0" smtClean="0">
                <a:solidFill>
                  <a:schemeClr val="tx1"/>
                </a:solidFill>
              </a:rPr>
              <a:t>The </a:t>
            </a:r>
            <a:r>
              <a:rPr lang="en-US" sz="2400" dirty="0">
                <a:solidFill>
                  <a:schemeClr val="tx1"/>
                </a:solidFill>
              </a:rPr>
              <a:t>North moved by sea to and then up the historic Yorktown peninsula.</a:t>
            </a:r>
            <a:endParaRPr lang="en-US" sz="3200" dirty="0">
              <a:solidFill>
                <a:schemeClr val="tx1"/>
              </a:solidFill>
            </a:endParaRPr>
          </a:p>
          <a:p>
            <a:pPr lvl="2"/>
            <a:r>
              <a:rPr lang="en-US" dirty="0"/>
              <a:t>Lincoln sent McClellan's reinforcements to guard Washington D.C. from Stonewall Jackson's bluff attacks.</a:t>
            </a:r>
            <a:endParaRPr lang="en-US" sz="2800" dirty="0"/>
          </a:p>
          <a:p>
            <a:pPr lvl="2"/>
            <a:r>
              <a:rPr lang="en-US" dirty="0"/>
              <a:t>Confederate Jeb Stuart's </a:t>
            </a:r>
            <a:r>
              <a:rPr lang="en-US" dirty="0" err="1"/>
              <a:t>calvary</a:t>
            </a:r>
            <a:r>
              <a:rPr lang="en-US" dirty="0"/>
              <a:t> rode completely around McClellan (it was a major no-no to allow such a thing).</a:t>
            </a:r>
            <a:endParaRPr lang="en-US" sz="2800" dirty="0"/>
          </a:p>
          <a:p>
            <a:pPr lvl="1"/>
            <a:r>
              <a:rPr lang="en-US" sz="2400" dirty="0">
                <a:solidFill>
                  <a:schemeClr val="tx1"/>
                </a:solidFill>
              </a:rPr>
              <a:t>Robert E. Lee struck back in the Seven Days' Battles and pushed McClellan back to the sea—a major win for the South. </a:t>
            </a:r>
            <a:endParaRPr lang="en-US" sz="2400" dirty="0" smtClean="0">
              <a:solidFill>
                <a:schemeClr val="tx1"/>
              </a:solidFill>
            </a:endParaRPr>
          </a:p>
          <a:p>
            <a:pPr lvl="1"/>
            <a:r>
              <a:rPr lang="en-US" sz="2400" dirty="0" smtClean="0">
                <a:solidFill>
                  <a:schemeClr val="tx1"/>
                </a:solidFill>
              </a:rPr>
              <a:t>Casualties </a:t>
            </a:r>
            <a:r>
              <a:rPr lang="en-US" sz="2400" dirty="0">
                <a:solidFill>
                  <a:schemeClr val="tx1"/>
                </a:solidFill>
              </a:rPr>
              <a:t>were in the ten-thousands and McClellan was demoted</a:t>
            </a:r>
            <a:r>
              <a:rPr lang="en-US" sz="24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279753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Lincoln’s Plan</a:t>
            </a:r>
            <a:endParaRPr lang="en-US" dirty="0">
              <a:solidFill>
                <a:schemeClr val="tx1"/>
              </a:solidFill>
            </a:endParaRP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lvl="1"/>
            <a:r>
              <a:rPr lang="en-US" sz="2400" dirty="0">
                <a:solidFill>
                  <a:schemeClr val="tx1"/>
                </a:solidFill>
              </a:rPr>
              <a:t>Lincoln began to move toward a draft to free the slaves. With the quick-strike plan a failure, the North now turned to total war. Summed up, the plan was to blockade, divide, and conquer. The specifics were to…</a:t>
            </a:r>
            <a:endParaRPr lang="en-US" sz="3200" dirty="0">
              <a:solidFill>
                <a:schemeClr val="tx1"/>
              </a:solidFill>
            </a:endParaRPr>
          </a:p>
          <a:p>
            <a:pPr lvl="2"/>
            <a:r>
              <a:rPr lang="en-US" sz="2400" dirty="0"/>
              <a:t>Put a naval blockade the South.</a:t>
            </a:r>
          </a:p>
          <a:p>
            <a:pPr lvl="2"/>
            <a:r>
              <a:rPr lang="en-US" sz="2400" dirty="0"/>
              <a:t>Free the slaves.</a:t>
            </a:r>
          </a:p>
          <a:p>
            <a:pPr lvl="2"/>
            <a:r>
              <a:rPr lang="en-US" sz="2400" dirty="0"/>
              <a:t>Divide the South along the Mississippi River.</a:t>
            </a:r>
          </a:p>
          <a:p>
            <a:pPr lvl="2"/>
            <a:r>
              <a:rPr lang="en-US" sz="2400" dirty="0"/>
              <a:t>Divide and crush the South by marching through Georgia and the Carolinas.</a:t>
            </a:r>
          </a:p>
          <a:p>
            <a:pPr lvl="2"/>
            <a:r>
              <a:rPr lang="en-US" sz="2400" dirty="0"/>
              <a:t>Capture the Southern capital of Richmond.</a:t>
            </a:r>
          </a:p>
          <a:p>
            <a:pPr lvl="2"/>
            <a:r>
              <a:rPr lang="en-US" sz="2400" dirty="0"/>
              <a:t>Engage the enemy anywhere possible and grind them into submission.</a:t>
            </a:r>
          </a:p>
          <a:p>
            <a:endParaRPr lang="en-US" dirty="0"/>
          </a:p>
          <a:p>
            <a:endParaRPr lang="en-US" dirty="0"/>
          </a:p>
        </p:txBody>
      </p:sp>
    </p:spTree>
    <p:extLst>
      <p:ext uri="{BB962C8B-B14F-4D97-AF65-F5344CB8AC3E}">
        <p14:creationId xmlns:p14="http://schemas.microsoft.com/office/powerpoint/2010/main" val="390411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Anaconda Plan</a:t>
            </a:r>
            <a:endParaRPr lang="en-US" dirty="0">
              <a:solidFill>
                <a:schemeClr val="tx1"/>
              </a:solidFill>
            </a:endParaRPr>
          </a:p>
        </p:txBody>
      </p:sp>
      <p:sp>
        <p:nvSpPr>
          <p:cNvPr id="3" name="Content Placeholder 2"/>
          <p:cNvSpPr>
            <a:spLocks noGrp="1"/>
          </p:cNvSpPr>
          <p:nvPr>
            <p:ph sz="half" idx="1"/>
          </p:nvPr>
        </p:nvSpPr>
        <p:spPr/>
        <p:txBody>
          <a:bodyPr>
            <a:normAutofit/>
          </a:bodyPr>
          <a:lstStyle/>
          <a:p>
            <a:pPr marL="274320" lvl="1">
              <a:buClr>
                <a:schemeClr val="accent1"/>
              </a:buClr>
              <a:buSzPct val="85000"/>
              <a:buFont typeface="Wingdings 2"/>
              <a:buChar char=""/>
            </a:pPr>
            <a:r>
              <a:rPr lang="en-US" sz="2800" dirty="0">
                <a:solidFill>
                  <a:schemeClr val="tx1"/>
                </a:solidFill>
              </a:rPr>
              <a:t>This plan was essentially Gen. Winfield Scott’s “Anaconda Plan” (a derogatory term that implied it was too slow). </a:t>
            </a:r>
            <a:endParaRPr lang="en-US" sz="2800" dirty="0" smtClean="0">
              <a:solidFill>
                <a:schemeClr val="tx1"/>
              </a:solidFill>
            </a:endParaRPr>
          </a:p>
          <a:p>
            <a:pPr marL="274320" lvl="1">
              <a:buClr>
                <a:schemeClr val="accent1"/>
              </a:buClr>
              <a:buSzPct val="85000"/>
              <a:buFont typeface="Wingdings 2"/>
              <a:buChar char=""/>
            </a:pPr>
            <a:r>
              <a:rPr lang="en-US" sz="2800" dirty="0" smtClean="0">
                <a:solidFill>
                  <a:schemeClr val="tx1"/>
                </a:solidFill>
              </a:rPr>
              <a:t>It </a:t>
            </a:r>
            <a:r>
              <a:rPr lang="en-US" sz="2800" dirty="0">
                <a:solidFill>
                  <a:schemeClr val="tx1"/>
                </a:solidFill>
              </a:rPr>
              <a:t>was exactly what happened over the next four years.</a:t>
            </a:r>
            <a:endParaRPr lang="en-US" sz="3600" dirty="0">
              <a:solidFill>
                <a:schemeClr val="tx1"/>
              </a:solidFill>
            </a:endParaRP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752600"/>
            <a:ext cx="5236652" cy="3962400"/>
          </a:xfrm>
        </p:spPr>
      </p:pic>
    </p:spTree>
    <p:extLst>
      <p:ext uri="{BB962C8B-B14F-4D97-AF65-F5344CB8AC3E}">
        <p14:creationId xmlns:p14="http://schemas.microsoft.com/office/powerpoint/2010/main" val="3679880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2476</TotalTime>
  <Words>1472</Words>
  <Application>Microsoft Office PowerPoint</Application>
  <PresentationFormat>On-screen Show (4:3)</PresentationFormat>
  <Paragraphs>195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Civic</vt:lpstr>
      <vt:lpstr>Chapter 21:  The Furnace of Civil War, 1861-1865</vt:lpstr>
      <vt:lpstr>JUMBO QUESTIONS 21</vt:lpstr>
      <vt:lpstr>Bull Run Ends the 90 Day War</vt:lpstr>
      <vt:lpstr>Stonewall Jackson</vt:lpstr>
      <vt:lpstr>Impact of Bull Run</vt:lpstr>
      <vt:lpstr>Tardy George McClellan</vt:lpstr>
      <vt:lpstr>The Peninsula Campaign</vt:lpstr>
      <vt:lpstr>Lincoln’s Plan</vt:lpstr>
      <vt:lpstr>Anaconda Plan</vt:lpstr>
      <vt:lpstr>The War at Sea</vt:lpstr>
      <vt:lpstr>Blockade Problems</vt:lpstr>
      <vt:lpstr>The Merrimack and the Monitor</vt:lpstr>
      <vt:lpstr>Antietam</vt:lpstr>
      <vt:lpstr>PowerPoint Presentation</vt:lpstr>
      <vt:lpstr>PowerPoint Presentation</vt:lpstr>
      <vt:lpstr>What it Did For Lincoln</vt:lpstr>
      <vt:lpstr>Proclamation Without Emancipation</vt:lpstr>
      <vt:lpstr>Legal Issues</vt:lpstr>
      <vt:lpstr>Blacks Battle Bondage</vt:lpstr>
      <vt:lpstr>What the South Did</vt:lpstr>
      <vt:lpstr>Emancipation of Slaves</vt:lpstr>
      <vt:lpstr>Southern Win</vt:lpstr>
      <vt:lpstr>Southern Win</vt:lpstr>
      <vt:lpstr>Gettysburg</vt:lpstr>
      <vt:lpstr>North Wins</vt:lpstr>
      <vt:lpstr>The Tide Has Turned</vt:lpstr>
      <vt:lpstr>The War in the West</vt:lpstr>
      <vt:lpstr>Grant Gets Better</vt:lpstr>
      <vt:lpstr>Sherman Scorches Georgia</vt:lpstr>
      <vt:lpstr>PowerPoint Presentation</vt:lpstr>
      <vt:lpstr>Sherman’s Total War</vt:lpstr>
      <vt:lpstr>The Politics of War</vt:lpstr>
      <vt:lpstr>Northern Democrats Are Now Split</vt:lpstr>
      <vt:lpstr>The Election of 1864</vt:lpstr>
      <vt:lpstr>Why Lincoln Won Again</vt:lpstr>
      <vt:lpstr>Grant Outlasts Lee</vt:lpstr>
      <vt:lpstr>The End of the War</vt:lpstr>
      <vt:lpstr>The Martyrdom of Lincoln</vt:lpstr>
      <vt:lpstr>The Aftermath of War</vt:lpstr>
    </vt:vector>
  </TitlesOfParts>
  <Company>DeForest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The Furnace of Civil War, 1861-1865</dc:title>
  <dc:creator>ckollasch</dc:creator>
  <cp:lastModifiedBy>Windows User</cp:lastModifiedBy>
  <cp:revision>9</cp:revision>
  <dcterms:created xsi:type="dcterms:W3CDTF">2012-12-17T20:49:18Z</dcterms:created>
  <dcterms:modified xsi:type="dcterms:W3CDTF">2016-12-07T17:44:48Z</dcterms:modified>
</cp:coreProperties>
</file>