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0" r:id="rId3"/>
    <p:sldId id="257" r:id="rId4"/>
    <p:sldId id="258" r:id="rId5"/>
    <p:sldId id="259" r:id="rId6"/>
    <p:sldId id="260" r:id="rId7"/>
    <p:sldId id="261" r:id="rId8"/>
    <p:sldId id="27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4" r:id="rId22"/>
    <p:sldId id="280" r:id="rId23"/>
    <p:sldId id="281" r:id="rId24"/>
    <p:sldId id="282" r:id="rId25"/>
    <p:sldId id="283" r:id="rId26"/>
    <p:sldId id="279" r:id="rId27"/>
    <p:sldId id="274" r:id="rId28"/>
    <p:sldId id="275" r:id="rId29"/>
    <p:sldId id="285" r:id="rId30"/>
    <p:sldId id="286" r:id="rId31"/>
    <p:sldId id="287" r:id="rId32"/>
    <p:sldId id="288" r:id="rId33"/>
    <p:sldId id="28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p:scale>
          <a:sx n="50" d="100"/>
          <a:sy n="50" d="100"/>
        </p:scale>
        <p:origin x="-2544" y="-894"/>
      </p:cViewPr>
      <p:guideLst>
        <p:guide orient="horz" pos="2160"/>
        <p:guide pos="2880"/>
      </p:guideLst>
    </p:cSldViewPr>
  </p:slideViewPr>
  <p:outlineViewPr>
    <p:cViewPr>
      <p:scale>
        <a:sx n="33" d="100"/>
        <a:sy n="33" d="100"/>
      </p:scale>
      <p:origin x="0" y="27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C59E5F-6A22-4421-B31C-47652D1AD126}" type="datetimeFigureOut">
              <a:rPr lang="en-US" smtClean="0"/>
              <a:t>12/5/2016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E93F15-AA41-4728-90CF-74EE6D61203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C59E5F-6A22-4421-B31C-47652D1AD1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3F15-AA41-4728-90CF-74EE6D6120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9E93F15-AA41-4728-90CF-74EE6D61203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C59E5F-6A22-4421-B31C-47652D1AD1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5C59E5F-6A22-4421-B31C-47652D1AD1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9E93F15-AA41-4728-90CF-74EE6D61203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5C59E5F-6A22-4421-B31C-47652D1AD126}" type="datetimeFigureOut">
              <a:rPr lang="en-US" smtClean="0"/>
              <a:t>12/5/2016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E93F15-AA41-4728-90CF-74EE6D61203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5C59E5F-6A22-4421-B31C-47652D1AD1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93F15-AA41-4728-90CF-74EE6D61203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5C59E5F-6A22-4421-B31C-47652D1AD126}" type="datetimeFigureOut">
              <a:rPr lang="en-US" smtClean="0"/>
              <a:t>12/5/2016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9E93F15-AA41-4728-90CF-74EE6D61203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C59E5F-6A22-4421-B31C-47652D1AD12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9E93F15-AA41-4728-90CF-74EE6D6120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5C59E5F-6A22-4421-B31C-47652D1AD12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E93F15-AA41-4728-90CF-74EE6D6120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E93F15-AA41-4728-90CF-74EE6D61203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5C59E5F-6A22-4421-B31C-47652D1AD126}" type="datetimeFigureOut">
              <a:rPr lang="en-US" smtClean="0"/>
              <a:t>12/5/2016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9E93F15-AA41-4728-90CF-74EE6D61203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5C59E5F-6A22-4421-B31C-47652D1AD126}" type="datetimeFigureOut">
              <a:rPr lang="en-US" smtClean="0"/>
              <a:t>12/5/2016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5C59E5F-6A22-4421-B31C-47652D1AD126}" type="datetimeFigureOut">
              <a:rPr lang="en-US" smtClean="0"/>
              <a:t>12/5/2016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E93F15-AA41-4728-90CF-74EE6D61203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fontScale="90000"/>
          </a:bodyPr>
          <a:lstStyle/>
          <a:p>
            <a:r>
              <a:rPr lang="en-US" dirty="0" smtClean="0"/>
              <a:t>Chapter 20:  Girding </a:t>
            </a:r>
            <a:r>
              <a:rPr lang="en-US" dirty="0"/>
              <a:t>for War: The North and the </a:t>
            </a:r>
            <a:r>
              <a:rPr lang="en-US" dirty="0" smtClean="0"/>
              <a:t>South, 1861-1865</a:t>
            </a:r>
            <a:r>
              <a:rPr lang="en-US" dirty="0"/>
              <a:t/>
            </a:r>
            <a:br>
              <a:rPr lang="en-US" dirty="0"/>
            </a:br>
            <a:endParaRPr lang="en-US" dirty="0"/>
          </a:p>
        </p:txBody>
      </p:sp>
    </p:spTree>
    <p:extLst>
      <p:ext uri="{BB962C8B-B14F-4D97-AF65-F5344CB8AC3E}">
        <p14:creationId xmlns:p14="http://schemas.microsoft.com/office/powerpoint/2010/main" val="1103184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Brother vs. Brother</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lvl="2"/>
            <a:r>
              <a:rPr lang="en-US" sz="3200" dirty="0" smtClean="0"/>
              <a:t>Tennessee </a:t>
            </a:r>
            <a:r>
              <a:rPr lang="en-US" sz="3200" dirty="0"/>
              <a:t>where the state officially joined the South but thousands of "volunteers" sided with the North. Hence, Tennessee is the "Volunteer State."</a:t>
            </a:r>
          </a:p>
          <a:p>
            <a:pPr lvl="2"/>
            <a:r>
              <a:rPr lang="en-US" sz="3200" dirty="0"/>
              <a:t>West Virginia where the mountain Virginians had no need for slavery and sided against it. At the war's start, there was only "Virginia" on the South's side. Midway through the war, "West Virginia" broke away on the North's side.</a:t>
            </a:r>
          </a:p>
          <a:p>
            <a:endParaRPr lang="en-US" dirty="0"/>
          </a:p>
          <a:p>
            <a:endParaRPr lang="en-US" dirty="0"/>
          </a:p>
        </p:txBody>
      </p:sp>
    </p:spTree>
    <p:extLst>
      <p:ext uri="{BB962C8B-B14F-4D97-AF65-F5344CB8AC3E}">
        <p14:creationId xmlns:p14="http://schemas.microsoft.com/office/powerpoint/2010/main" val="343097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Southern Advantages</a:t>
            </a:r>
            <a:endParaRPr lang="en-US" dirty="0">
              <a:solidFill>
                <a:schemeClr val="tx1"/>
              </a:solidFill>
            </a:endParaRPr>
          </a:p>
        </p:txBody>
      </p:sp>
      <p:sp>
        <p:nvSpPr>
          <p:cNvPr id="3" name="Content Placeholder 2"/>
          <p:cNvSpPr>
            <a:spLocks noGrp="1"/>
          </p:cNvSpPr>
          <p:nvPr>
            <p:ph sz="quarter" idx="1"/>
          </p:nvPr>
        </p:nvSpPr>
        <p:spPr/>
        <p:txBody>
          <a:bodyPr>
            <a:noAutofit/>
          </a:bodyPr>
          <a:lstStyle/>
          <a:p>
            <a:pPr lvl="2"/>
            <a:r>
              <a:rPr lang="en-US" sz="2400" dirty="0" smtClean="0"/>
              <a:t>They</a:t>
            </a:r>
            <a:r>
              <a:rPr lang="en-US" sz="2400" dirty="0"/>
              <a:t> only had to defend their land, rather than conquer </a:t>
            </a:r>
            <a:r>
              <a:rPr lang="en-US" sz="2400" dirty="0" smtClean="0"/>
              <a:t>land</a:t>
            </a:r>
          </a:p>
          <a:p>
            <a:pPr lvl="2"/>
            <a:r>
              <a:rPr lang="en-US" sz="2400" dirty="0" smtClean="0"/>
              <a:t>Geography</a:t>
            </a:r>
            <a:r>
              <a:rPr lang="en-US" sz="2400" dirty="0"/>
              <a:t> was on the South's side—the land where the fighting would take place was familiar and friendly to the Southerners.</a:t>
            </a:r>
          </a:p>
          <a:p>
            <a:pPr lvl="2"/>
            <a:r>
              <a:rPr lang="en-US" sz="2400" dirty="0"/>
              <a:t>The South's greatest advantage was in their leadership. At the top was Gen. Robert E. Lee and Thomas "Stonewall" Jackson. </a:t>
            </a:r>
            <a:endParaRPr lang="en-US" sz="2400" dirty="0" smtClean="0"/>
          </a:p>
          <a:p>
            <a:pPr lvl="3"/>
            <a:r>
              <a:rPr lang="en-US" sz="2400" dirty="0" smtClean="0">
                <a:solidFill>
                  <a:schemeClr val="tx1"/>
                </a:solidFill>
              </a:rPr>
              <a:t>They </a:t>
            </a:r>
            <a:r>
              <a:rPr lang="en-US" sz="2400" dirty="0">
                <a:solidFill>
                  <a:schemeClr val="tx1"/>
                </a:solidFill>
              </a:rPr>
              <a:t>proved to be head-and-shoulders above Northern generals. </a:t>
            </a:r>
            <a:endParaRPr lang="en-US" sz="2400" dirty="0" smtClean="0">
              <a:solidFill>
                <a:schemeClr val="tx1"/>
              </a:solidFill>
            </a:endParaRPr>
          </a:p>
          <a:p>
            <a:pPr lvl="3"/>
            <a:r>
              <a:rPr lang="en-US" sz="2400" dirty="0" smtClean="0">
                <a:solidFill>
                  <a:schemeClr val="tx1"/>
                </a:solidFill>
              </a:rPr>
              <a:t>The </a:t>
            </a:r>
            <a:r>
              <a:rPr lang="en-US" sz="2400" dirty="0">
                <a:solidFill>
                  <a:schemeClr val="tx1"/>
                </a:solidFill>
              </a:rPr>
              <a:t>South also had a military tradition that produced many fine officers of lower rank</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248889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North’s Advantages</a:t>
            </a:r>
            <a:endParaRPr lang="en-US" dirty="0">
              <a:solidFill>
                <a:schemeClr val="tx1"/>
              </a:solidFill>
            </a:endParaRP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lvl="2"/>
            <a:r>
              <a:rPr lang="en-US" sz="2800" dirty="0" smtClean="0"/>
              <a:t>The population favored the North over the South by about a 3:1 ratio.</a:t>
            </a:r>
          </a:p>
          <a:p>
            <a:pPr lvl="2"/>
            <a:r>
              <a:rPr lang="en-US" sz="2800" dirty="0" smtClean="0"/>
              <a:t>Industry</a:t>
            </a:r>
            <a:r>
              <a:rPr lang="en-US" sz="2800" dirty="0"/>
              <a:t> was almost entirely located up North. Resources, particularly iron, were likewise almost entirely up North.</a:t>
            </a:r>
          </a:p>
          <a:p>
            <a:pPr lvl="2"/>
            <a:r>
              <a:rPr lang="en-US" sz="2800" dirty="0"/>
              <a:t>The North had most of the nation's railroads, the U.S. navy, and much more money than the South.</a:t>
            </a:r>
          </a:p>
          <a:p>
            <a:pPr lvl="2"/>
            <a:r>
              <a:rPr lang="en-US" sz="2800" dirty="0"/>
              <a:t>The South planned to rely on cotton to sell and then buy whatever it needed. The North's naval blockade largely stopped this plan.</a:t>
            </a:r>
          </a:p>
          <a:p>
            <a:endParaRPr lang="en-US" dirty="0"/>
          </a:p>
        </p:txBody>
      </p:sp>
    </p:spTree>
    <p:extLst>
      <p:ext uri="{BB962C8B-B14F-4D97-AF65-F5344CB8AC3E}">
        <p14:creationId xmlns:p14="http://schemas.microsoft.com/office/powerpoint/2010/main" val="28965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The North Wins….</a:t>
            </a:r>
            <a:endParaRPr lang="en-US" dirty="0">
              <a:solidFill>
                <a:schemeClr val="tx1"/>
              </a:solidFill>
            </a:endParaRPr>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sz="2400" dirty="0">
                <a:solidFill>
                  <a:schemeClr val="tx1"/>
                </a:solidFill>
              </a:rPr>
              <a:t>In the end, it was the South's shortages that caused its loss in the war.</a:t>
            </a:r>
          </a:p>
          <a:p>
            <a:endParaRPr lang="en-US" dirty="0"/>
          </a:p>
        </p:txBody>
      </p:sp>
      <p:pic>
        <p:nvPicPr>
          <p:cNvPr id="6"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752600" y="2362200"/>
            <a:ext cx="5867400" cy="4125913"/>
          </a:xfrm>
        </p:spPr>
      </p:pic>
    </p:spTree>
    <p:extLst>
      <p:ext uri="{BB962C8B-B14F-4D97-AF65-F5344CB8AC3E}">
        <p14:creationId xmlns:p14="http://schemas.microsoft.com/office/powerpoint/2010/main" val="12099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Dethroning King Cotton</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The </a:t>
            </a:r>
            <a:r>
              <a:rPr lang="en-US" sz="2400" dirty="0">
                <a:solidFill>
                  <a:schemeClr val="tx1"/>
                </a:solidFill>
              </a:rPr>
              <a:t>Southern "game plan" was to get aid from Europe, particularly England, due to their supposed need for Southern cotton.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help never came.</a:t>
            </a:r>
          </a:p>
          <a:p>
            <a:pPr lvl="1"/>
            <a:r>
              <a:rPr lang="en-US" sz="2400" dirty="0">
                <a:solidFill>
                  <a:schemeClr val="tx1"/>
                </a:solidFill>
              </a:rPr>
              <a:t>Many in Europe actually wanted the U.S. to split. A split U.S. would strengthen Europe, relatively speaking.</a:t>
            </a:r>
          </a:p>
          <a:p>
            <a:pPr lvl="1"/>
            <a:r>
              <a:rPr lang="en-US" sz="2400" dirty="0">
                <a:solidFill>
                  <a:schemeClr val="tx1"/>
                </a:solidFill>
              </a:rPr>
              <a:t>On the other side, many in Europe were pulling for the North. </a:t>
            </a:r>
            <a:endParaRPr lang="en-US" sz="2400" dirty="0" smtClean="0">
              <a:solidFill>
                <a:schemeClr val="tx1"/>
              </a:solidFill>
            </a:endParaRPr>
          </a:p>
          <a:p>
            <a:pPr lvl="1"/>
            <a:r>
              <a:rPr lang="en-US" sz="2400" dirty="0" smtClean="0">
                <a:solidFill>
                  <a:schemeClr val="tx1"/>
                </a:solidFill>
              </a:rPr>
              <a:t>They </a:t>
            </a:r>
            <a:r>
              <a:rPr lang="en-US" sz="2400" dirty="0">
                <a:solidFill>
                  <a:schemeClr val="tx1"/>
                </a:solidFill>
              </a:rPr>
              <a:t>had largely already moved against slavery and realized that the war might end slavery in the U.S.</a:t>
            </a:r>
          </a:p>
          <a:p>
            <a:endParaRPr lang="en-US" dirty="0"/>
          </a:p>
        </p:txBody>
      </p:sp>
    </p:spTree>
    <p:extLst>
      <p:ext uri="{BB962C8B-B14F-4D97-AF65-F5344CB8AC3E}">
        <p14:creationId xmlns:p14="http://schemas.microsoft.com/office/powerpoint/2010/main" val="702771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it Fell</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400" dirty="0" smtClean="0">
                <a:solidFill>
                  <a:schemeClr val="tx1"/>
                </a:solidFill>
              </a:rPr>
              <a:t>The </a:t>
            </a:r>
            <a:r>
              <a:rPr lang="en-US" sz="2400" dirty="0">
                <a:solidFill>
                  <a:schemeClr val="tx1"/>
                </a:solidFill>
              </a:rPr>
              <a:t>question remained about England's reliance of Southern cotton. </a:t>
            </a:r>
            <a:endParaRPr lang="en-US" sz="2400" dirty="0" smtClean="0">
              <a:solidFill>
                <a:schemeClr val="tx1"/>
              </a:solidFill>
            </a:endParaRPr>
          </a:p>
          <a:p>
            <a:pPr lvl="1"/>
            <a:r>
              <a:rPr lang="en-US" sz="2400" dirty="0" smtClean="0">
                <a:solidFill>
                  <a:schemeClr val="tx1"/>
                </a:solidFill>
              </a:rPr>
              <a:t>However</a:t>
            </a:r>
            <a:r>
              <a:rPr lang="en-US" sz="2400" dirty="0">
                <a:solidFill>
                  <a:schemeClr val="tx1"/>
                </a:solidFill>
              </a:rPr>
              <a:t>, in the years just prior to the war, England had a bumper crop of cotton down in India and Egypt. </a:t>
            </a:r>
            <a:endParaRPr lang="en-US" sz="2400" dirty="0" smtClean="0">
              <a:solidFill>
                <a:schemeClr val="tx1"/>
              </a:solidFill>
            </a:endParaRPr>
          </a:p>
          <a:p>
            <a:pPr lvl="1"/>
            <a:r>
              <a:rPr lang="en-US" sz="2400" dirty="0" smtClean="0">
                <a:solidFill>
                  <a:schemeClr val="tx1"/>
                </a:solidFill>
              </a:rPr>
              <a:t>They'd </a:t>
            </a:r>
            <a:r>
              <a:rPr lang="en-US" sz="2400" dirty="0">
                <a:solidFill>
                  <a:schemeClr val="tx1"/>
                </a:solidFill>
              </a:rPr>
              <a:t>saved the surplus and therefore weren't as "cotton-needy" as believed.</a:t>
            </a:r>
          </a:p>
          <a:p>
            <a:pPr lvl="1"/>
            <a:r>
              <a:rPr lang="en-US" sz="2400" dirty="0">
                <a:solidFill>
                  <a:schemeClr val="tx1"/>
                </a:solidFill>
              </a:rPr>
              <a:t>The North also won points by sending food over to Europe during the war. </a:t>
            </a:r>
            <a:endParaRPr lang="en-US" sz="2400" dirty="0" smtClean="0">
              <a:solidFill>
                <a:schemeClr val="tx1"/>
              </a:solidFill>
            </a:endParaRPr>
          </a:p>
          <a:p>
            <a:pPr lvl="1"/>
            <a:r>
              <a:rPr lang="en-US" sz="2400" dirty="0" smtClean="0">
                <a:solidFill>
                  <a:schemeClr val="tx1"/>
                </a:solidFill>
              </a:rPr>
              <a:t>Thus</a:t>
            </a:r>
            <a:r>
              <a:rPr lang="en-US" sz="2400" dirty="0">
                <a:solidFill>
                  <a:schemeClr val="tx1"/>
                </a:solidFill>
              </a:rPr>
              <a:t>, the Southern King Cotton was defeated by the North's King Wheat and King Corn.</a:t>
            </a:r>
          </a:p>
          <a:p>
            <a:endParaRPr lang="en-US" dirty="0"/>
          </a:p>
        </p:txBody>
      </p:sp>
    </p:spTree>
    <p:extLst>
      <p:ext uri="{BB962C8B-B14F-4D97-AF65-F5344CB8AC3E}">
        <p14:creationId xmlns:p14="http://schemas.microsoft.com/office/powerpoint/2010/main" val="46182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Decisiveness of Diplomacy</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0"/>
            <a:r>
              <a:rPr lang="en-US" sz="2400" dirty="0" smtClean="0"/>
              <a:t>Throughout </a:t>
            </a:r>
            <a:r>
              <a:rPr lang="en-US" sz="2400" dirty="0"/>
              <a:t>much of the war, the South pushed for foreign help. Several instances at sea showed the unofficial, half-way support of England.</a:t>
            </a:r>
          </a:p>
          <a:p>
            <a:pPr lvl="1"/>
            <a:r>
              <a:rPr lang="en-US" sz="2400" dirty="0">
                <a:solidFill>
                  <a:schemeClr val="tx1"/>
                </a:solidFill>
              </a:rPr>
              <a:t>The "Trent affair" illustrated the diplomatic trickiness of the day.</a:t>
            </a:r>
          </a:p>
          <a:p>
            <a:pPr lvl="2"/>
            <a:r>
              <a:rPr lang="en-US" dirty="0"/>
              <a:t>A U.S. (Northern) ship stopped the British ship Trent in Cuba and forcibly took 2 Southerners.</a:t>
            </a:r>
          </a:p>
          <a:p>
            <a:pPr lvl="2"/>
            <a:r>
              <a:rPr lang="en-US" dirty="0"/>
              <a:t>England (and the South) was furious and demanded their release.</a:t>
            </a:r>
          </a:p>
          <a:p>
            <a:pPr lvl="2"/>
            <a:r>
              <a:rPr lang="en-US" dirty="0"/>
              <a:t>Lincoln had time to cool off and released the Confederates saying, "One war at a time."</a:t>
            </a:r>
          </a:p>
          <a:p>
            <a:endParaRPr lang="en-US" dirty="0"/>
          </a:p>
        </p:txBody>
      </p:sp>
    </p:spTree>
    <p:extLst>
      <p:ext uri="{BB962C8B-B14F-4D97-AF65-F5344CB8AC3E}">
        <p14:creationId xmlns:p14="http://schemas.microsoft.com/office/powerpoint/2010/main" val="4033702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The Alabama</a:t>
            </a:r>
            <a:endParaRPr lang="en-US" dirty="0">
              <a:solidFill>
                <a:schemeClr val="tx1"/>
              </a:solidFill>
            </a:endParaRPr>
          </a:p>
        </p:txBody>
      </p:sp>
      <p:sp>
        <p:nvSpPr>
          <p:cNvPr id="3" name="Content Placeholder 2"/>
          <p:cNvSpPr>
            <a:spLocks noGrp="1"/>
          </p:cNvSpPr>
          <p:nvPr>
            <p:ph sz="half" idx="1"/>
          </p:nvPr>
        </p:nvSpPr>
        <p:spPr/>
        <p:txBody>
          <a:bodyPr/>
          <a:lstStyle/>
          <a:p>
            <a:pPr lvl="2"/>
            <a:r>
              <a:rPr lang="en-US" sz="2400" dirty="0" smtClean="0"/>
              <a:t>The </a:t>
            </a:r>
            <a:r>
              <a:rPr lang="en-US" sz="2400" dirty="0"/>
              <a:t>"Southern" ship was manned by Brits and never docked in the South.</a:t>
            </a:r>
          </a:p>
          <a:p>
            <a:pPr lvl="2"/>
            <a:r>
              <a:rPr lang="en-US" sz="2400" dirty="0"/>
              <a:t>It traveled the world and captured 60+ vessels. Needless to say, the North was not happy about the situation.</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116030"/>
            <a:ext cx="4038600" cy="3192677"/>
          </a:xfrm>
        </p:spPr>
      </p:pic>
    </p:spTree>
    <p:extLst>
      <p:ext uri="{BB962C8B-B14F-4D97-AF65-F5344CB8AC3E}">
        <p14:creationId xmlns:p14="http://schemas.microsoft.com/office/powerpoint/2010/main" val="291437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British Help Out</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800" dirty="0">
                <a:solidFill>
                  <a:schemeClr val="tx1"/>
                </a:solidFill>
              </a:rPr>
              <a:t>The British also planned to build raider ships for the South.</a:t>
            </a:r>
          </a:p>
          <a:p>
            <a:pPr lvl="2"/>
            <a:r>
              <a:rPr lang="en-US" sz="2800" dirty="0"/>
              <a:t>The raiders were halted (with the opposition led by Charles Francis Adams) as they were being built. </a:t>
            </a:r>
            <a:endParaRPr lang="en-US" sz="2800" dirty="0" smtClean="0"/>
          </a:p>
          <a:p>
            <a:pPr lvl="2"/>
            <a:r>
              <a:rPr lang="en-US" sz="2800" dirty="0" smtClean="0"/>
              <a:t>The </a:t>
            </a:r>
            <a:r>
              <a:rPr lang="en-US" sz="2800" dirty="0"/>
              <a:t>fear was that it might come back to haunt them. </a:t>
            </a:r>
            <a:endParaRPr lang="en-US" sz="2800" dirty="0" smtClean="0"/>
          </a:p>
          <a:p>
            <a:pPr lvl="2"/>
            <a:r>
              <a:rPr lang="en-US" sz="2800" dirty="0" smtClean="0"/>
              <a:t>Still</a:t>
            </a:r>
            <a:r>
              <a:rPr lang="en-US" sz="2800" dirty="0"/>
              <a:t>, it shows the desire to help the South even if it wasn't followed all the way through.</a:t>
            </a:r>
          </a:p>
          <a:p>
            <a:endParaRPr lang="en-US" dirty="0"/>
          </a:p>
        </p:txBody>
      </p:sp>
    </p:spTree>
    <p:extLst>
      <p:ext uri="{BB962C8B-B14F-4D97-AF65-F5344CB8AC3E}">
        <p14:creationId xmlns:p14="http://schemas.microsoft.com/office/powerpoint/2010/main" val="1015172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Foreign Flare-Ups</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800" dirty="0" smtClean="0">
                <a:solidFill>
                  <a:schemeClr val="tx1"/>
                </a:solidFill>
              </a:rPr>
              <a:t>The </a:t>
            </a:r>
            <a:r>
              <a:rPr lang="en-US" sz="2800" dirty="0">
                <a:solidFill>
                  <a:schemeClr val="tx1"/>
                </a:solidFill>
              </a:rPr>
              <a:t>British built 2 Laird rams, ships designed to ram and destroy the Northern wooden ships. </a:t>
            </a:r>
            <a:endParaRPr lang="en-US" sz="2800" dirty="0" smtClean="0">
              <a:solidFill>
                <a:schemeClr val="tx1"/>
              </a:solidFill>
            </a:endParaRPr>
          </a:p>
          <a:p>
            <a:pPr lvl="1"/>
            <a:r>
              <a:rPr lang="en-US" sz="2800" dirty="0" smtClean="0">
                <a:solidFill>
                  <a:schemeClr val="tx1"/>
                </a:solidFill>
              </a:rPr>
              <a:t>Minister </a:t>
            </a:r>
            <a:r>
              <a:rPr lang="en-US" sz="2800" dirty="0">
                <a:solidFill>
                  <a:schemeClr val="tx1"/>
                </a:solidFill>
              </a:rPr>
              <a:t>Adams saw that delivering these ships would likely mean war with the U.S. and possible loss of Canada.</a:t>
            </a:r>
          </a:p>
          <a:p>
            <a:pPr lvl="1"/>
            <a:r>
              <a:rPr lang="en-US" sz="2800" dirty="0">
                <a:solidFill>
                  <a:schemeClr val="tx1"/>
                </a:solidFill>
              </a:rPr>
              <a:t>Trouble started along the U.S.-Canada border. </a:t>
            </a:r>
            <a:endParaRPr lang="en-US" sz="2800" dirty="0" smtClean="0">
              <a:solidFill>
                <a:schemeClr val="tx1"/>
              </a:solidFill>
            </a:endParaRPr>
          </a:p>
          <a:p>
            <a:pPr lvl="1"/>
            <a:r>
              <a:rPr lang="en-US" sz="2800" dirty="0" smtClean="0">
                <a:solidFill>
                  <a:schemeClr val="tx1"/>
                </a:solidFill>
              </a:rPr>
              <a:t>Canadians </a:t>
            </a:r>
            <a:r>
              <a:rPr lang="en-US" sz="2800" dirty="0">
                <a:solidFill>
                  <a:schemeClr val="tx1"/>
                </a:solidFill>
              </a:rPr>
              <a:t>struck American cities and sometimes burnt them down.</a:t>
            </a:r>
          </a:p>
          <a:p>
            <a:endParaRPr lang="en-US" dirty="0"/>
          </a:p>
        </p:txBody>
      </p:sp>
    </p:spTree>
    <p:extLst>
      <p:ext uri="{BB962C8B-B14F-4D97-AF65-F5344CB8AC3E}">
        <p14:creationId xmlns:p14="http://schemas.microsoft.com/office/powerpoint/2010/main" val="3119431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QUESTIONS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Comparison</a:t>
            </a:r>
          </a:p>
          <a:p>
            <a:pPr lvl="1"/>
            <a:r>
              <a:rPr lang="en-US" dirty="0" smtClean="0"/>
              <a:t>In the early 1860s, both the Union and the Confederacy mobilized their economies and societies to fight the Civil War. Explain similarities and differences between the two mobilization efforts</a:t>
            </a:r>
          </a:p>
          <a:p>
            <a:r>
              <a:rPr lang="en-US" dirty="0" smtClean="0"/>
              <a:t>Analyzing Evidence</a:t>
            </a:r>
          </a:p>
          <a:p>
            <a:pPr lvl="1"/>
            <a:r>
              <a:rPr lang="en-US" dirty="0" smtClean="0"/>
              <a:t>After reading “Contending Voices: War Aims: Emancipation or Union?, analyze the points of view of both excerpts</a:t>
            </a:r>
          </a:p>
          <a:p>
            <a:r>
              <a:rPr lang="en-US" dirty="0" smtClean="0"/>
              <a:t>Argumentation</a:t>
            </a:r>
          </a:p>
          <a:p>
            <a:pPr lvl="1"/>
            <a:r>
              <a:rPr lang="en-US" dirty="0" smtClean="0"/>
              <a:t>In this chapter, the authors contend that “successful revolutions, including the American Revolution of 1776, have generally succeeded because of foreign intervention.” Yet, they also maintain that “at war’s end the Northern Captains of Industry had conquered the Southern Lords of the Manor.” Develop a historical argument that explains the economic and diplomatic reasons for the Union victory in the Civil War.  </a:t>
            </a:r>
            <a:endParaRPr lang="en-US" dirty="0"/>
          </a:p>
        </p:txBody>
      </p:sp>
    </p:spTree>
    <p:extLst>
      <p:ext uri="{BB962C8B-B14F-4D97-AF65-F5344CB8AC3E}">
        <p14:creationId xmlns:p14="http://schemas.microsoft.com/office/powerpoint/2010/main" val="365555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Meanwhile, Down in Mexico…</a:t>
            </a:r>
            <a:endParaRPr lang="en-US" dirty="0"/>
          </a:p>
        </p:txBody>
      </p:sp>
      <p:sp>
        <p:nvSpPr>
          <p:cNvPr id="3" name="Content Placeholder 2"/>
          <p:cNvSpPr>
            <a:spLocks noGrp="1"/>
          </p:cNvSpPr>
          <p:nvPr>
            <p:ph sz="half" idx="1"/>
          </p:nvPr>
        </p:nvSpPr>
        <p:spPr/>
        <p:txBody>
          <a:bodyPr>
            <a:normAutofit/>
          </a:bodyPr>
          <a:lstStyle/>
          <a:p>
            <a:pPr lvl="1"/>
            <a:r>
              <a:rPr lang="en-US" sz="2400" dirty="0">
                <a:solidFill>
                  <a:schemeClr val="tx1"/>
                </a:solidFill>
              </a:rPr>
              <a:t>Meanwhile, down in Mexico, Emperor Napoleon III had set up a puppet government in Mexico City.</a:t>
            </a:r>
          </a:p>
          <a:p>
            <a:pPr lvl="2"/>
            <a:r>
              <a:rPr lang="en-US" sz="2400" dirty="0" smtClean="0"/>
              <a:t>This </a:t>
            </a:r>
            <a:r>
              <a:rPr lang="en-US" sz="2400" dirty="0"/>
              <a:t>was flatly against the Monroe Doctrine's "stay away" policy</a:t>
            </a:r>
            <a:r>
              <a:rPr lang="en-US" sz="2400" dirty="0" smtClean="0"/>
              <a:t>.</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22900" y="1674019"/>
            <a:ext cx="2794000" cy="4076700"/>
          </a:xfrm>
        </p:spPr>
      </p:pic>
    </p:spTree>
    <p:extLst>
      <p:ext uri="{BB962C8B-B14F-4D97-AF65-F5344CB8AC3E}">
        <p14:creationId xmlns:p14="http://schemas.microsoft.com/office/powerpoint/2010/main" val="1994332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with a Confederacy</a:t>
            </a:r>
            <a:endParaRPr lang="en-US" dirty="0"/>
          </a:p>
        </p:txBody>
      </p:sp>
      <p:sp>
        <p:nvSpPr>
          <p:cNvPr id="6" name="Content Placeholder 5"/>
          <p:cNvSpPr>
            <a:spLocks noGrp="1"/>
          </p:cNvSpPr>
          <p:nvPr>
            <p:ph sz="half" idx="1"/>
          </p:nvPr>
        </p:nvSpPr>
        <p:spPr/>
        <p:txBody>
          <a:bodyPr/>
          <a:lstStyle/>
          <a:p>
            <a:pPr lvl="1"/>
            <a:r>
              <a:rPr lang="en-US" sz="2400" dirty="0">
                <a:solidFill>
                  <a:schemeClr val="tx1"/>
                </a:solidFill>
              </a:rPr>
              <a:t>The South had a built-in problem with its government—it was a confederacy. </a:t>
            </a:r>
          </a:p>
          <a:p>
            <a:pPr lvl="1"/>
            <a:r>
              <a:rPr lang="en-US" sz="2400" dirty="0">
                <a:solidFill>
                  <a:schemeClr val="tx1"/>
                </a:solidFill>
              </a:rPr>
              <a:t>That meant it was only loosely united. </a:t>
            </a:r>
            <a:endParaRPr lang="en-US" sz="2400" dirty="0" smtClean="0">
              <a:solidFill>
                <a:schemeClr val="tx1"/>
              </a:solidFill>
            </a:endParaRPr>
          </a:p>
          <a:p>
            <a:pPr lvl="1"/>
            <a:r>
              <a:rPr lang="en-US" sz="2400" dirty="0" smtClean="0">
                <a:solidFill>
                  <a:schemeClr val="tx1"/>
                </a:solidFill>
              </a:rPr>
              <a:t>Any </a:t>
            </a:r>
            <a:r>
              <a:rPr lang="en-US" sz="2400" dirty="0">
                <a:solidFill>
                  <a:schemeClr val="tx1"/>
                </a:solidFill>
              </a:rPr>
              <a:t>state, at any time, could break away, agree with the rest or not, unite or do its own thing.</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5000"/>
            <a:ext cx="4083113" cy="3352800"/>
          </a:xfrm>
        </p:spPr>
      </p:pic>
    </p:spTree>
    <p:extLst>
      <p:ext uri="{BB962C8B-B14F-4D97-AF65-F5344CB8AC3E}">
        <p14:creationId xmlns:p14="http://schemas.microsoft.com/office/powerpoint/2010/main" val="334634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t>Jefferson Davis</a:t>
            </a:r>
            <a:endParaRPr lang="en-US" dirty="0"/>
          </a:p>
        </p:txBody>
      </p:sp>
      <p:sp>
        <p:nvSpPr>
          <p:cNvPr id="5" name="Text Placeholder 4"/>
          <p:cNvSpPr>
            <a:spLocks noGrp="1"/>
          </p:cNvSpPr>
          <p:nvPr>
            <p:ph type="body" sz="half" idx="3"/>
          </p:nvPr>
        </p:nvSpPr>
        <p:spPr/>
        <p:txBody>
          <a:bodyPr/>
          <a:lstStyle/>
          <a:p>
            <a:r>
              <a:rPr lang="en-US" dirty="0" smtClean="0"/>
              <a:t>Abraham Lincoln</a:t>
            </a:r>
            <a:endParaRPr lang="en-US" dirty="0"/>
          </a:p>
        </p:txBody>
      </p:sp>
      <p:sp>
        <p:nvSpPr>
          <p:cNvPr id="3" name="Content Placeholder 2"/>
          <p:cNvSpPr>
            <a:spLocks noGrp="1"/>
          </p:cNvSpPr>
          <p:nvPr>
            <p:ph sz="quarter" idx="2"/>
          </p:nvPr>
        </p:nvSpPr>
        <p:spPr/>
        <p:txBody>
          <a:bodyPr>
            <a:normAutofit/>
          </a:bodyPr>
          <a:lstStyle/>
          <a:p>
            <a:pPr lvl="1"/>
            <a:r>
              <a:rPr lang="en-US" sz="2400" dirty="0" smtClean="0">
                <a:solidFill>
                  <a:schemeClr val="tx1"/>
                </a:solidFill>
              </a:rPr>
              <a:t>President </a:t>
            </a:r>
            <a:r>
              <a:rPr lang="en-US" sz="2400" dirty="0">
                <a:solidFill>
                  <a:schemeClr val="tx1"/>
                </a:solidFill>
              </a:rPr>
              <a:t>Jefferson Davis was never popular. </a:t>
            </a:r>
            <a:endParaRPr lang="en-US" sz="2400" dirty="0" smtClean="0">
              <a:solidFill>
                <a:schemeClr val="tx1"/>
              </a:solidFill>
            </a:endParaRPr>
          </a:p>
          <a:p>
            <a:pPr lvl="2"/>
            <a:r>
              <a:rPr lang="en-US" dirty="0" smtClean="0">
                <a:solidFill>
                  <a:schemeClr val="tx1"/>
                </a:solidFill>
              </a:rPr>
              <a:t>He </a:t>
            </a:r>
            <a:r>
              <a:rPr lang="en-US" dirty="0">
                <a:solidFill>
                  <a:schemeClr val="tx1"/>
                </a:solidFill>
              </a:rPr>
              <a:t>was all business, stubborn, and physically over-worked himself.</a:t>
            </a:r>
          </a:p>
          <a:p>
            <a:endParaRPr lang="en-US" dirty="0"/>
          </a:p>
        </p:txBody>
      </p:sp>
      <p:sp>
        <p:nvSpPr>
          <p:cNvPr id="6" name="Content Placeholder 5"/>
          <p:cNvSpPr>
            <a:spLocks noGrp="1"/>
          </p:cNvSpPr>
          <p:nvPr>
            <p:ph sz="quarter" idx="4"/>
          </p:nvPr>
        </p:nvSpPr>
        <p:spPr/>
        <p:txBody>
          <a:bodyPr/>
          <a:lstStyle/>
          <a:p>
            <a:pPr lvl="1"/>
            <a:r>
              <a:rPr lang="en-US" sz="2400" dirty="0">
                <a:solidFill>
                  <a:schemeClr val="tx1"/>
                </a:solidFill>
              </a:rPr>
              <a:t>Lincoln certainly had his troubles too. </a:t>
            </a:r>
          </a:p>
          <a:p>
            <a:pPr lvl="2"/>
            <a:r>
              <a:rPr lang="en-US" dirty="0"/>
              <a:t>But, he was the head of an established and stable government and seemed to relax more as time wore on.</a:t>
            </a:r>
          </a:p>
          <a:p>
            <a:endParaRPr lang="en-US" dirty="0"/>
          </a:p>
        </p:txBody>
      </p:sp>
      <p:sp>
        <p:nvSpPr>
          <p:cNvPr id="2" name="Title 1"/>
          <p:cNvSpPr>
            <a:spLocks noGrp="1"/>
          </p:cNvSpPr>
          <p:nvPr>
            <p:ph type="title"/>
          </p:nvPr>
        </p:nvSpPr>
        <p:spPr/>
        <p:txBody>
          <a:bodyPr/>
          <a:lstStyle/>
          <a:p>
            <a:r>
              <a:rPr lang="en-US" dirty="0" smtClean="0">
                <a:solidFill>
                  <a:schemeClr val="tx1"/>
                </a:solidFill>
              </a:rPr>
              <a:t>Davis vs. Lincoln</a:t>
            </a:r>
            <a:endParaRPr lang="en-US" dirty="0">
              <a:solidFill>
                <a:schemeClr val="tx1"/>
              </a:solidFill>
            </a:endParaRPr>
          </a:p>
        </p:txBody>
      </p:sp>
    </p:spTree>
    <p:extLst>
      <p:ext uri="{BB962C8B-B14F-4D97-AF65-F5344CB8AC3E}">
        <p14:creationId xmlns:p14="http://schemas.microsoft.com/office/powerpoint/2010/main" val="277621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Wartime Liberties</a:t>
            </a:r>
            <a:endParaRPr lang="en-US" dirty="0"/>
          </a:p>
        </p:txBody>
      </p:sp>
      <p:sp>
        <p:nvSpPr>
          <p:cNvPr id="3" name="Content Placeholder 2"/>
          <p:cNvSpPr>
            <a:spLocks noGrp="1"/>
          </p:cNvSpPr>
          <p:nvPr>
            <p:ph sz="quarter" idx="1"/>
          </p:nvPr>
        </p:nvSpPr>
        <p:spPr/>
        <p:txBody>
          <a:bodyPr>
            <a:normAutofit/>
          </a:bodyPr>
          <a:lstStyle/>
          <a:p>
            <a:pPr lvl="1"/>
            <a:r>
              <a:rPr lang="en-US" sz="2800" dirty="0" smtClean="0">
                <a:solidFill>
                  <a:schemeClr val="tx1"/>
                </a:solidFill>
              </a:rPr>
              <a:t>"</a:t>
            </a:r>
            <a:r>
              <a:rPr lang="en-US" sz="2800" dirty="0">
                <a:solidFill>
                  <a:schemeClr val="tx1"/>
                </a:solidFill>
              </a:rPr>
              <a:t>Honest" Abe Lincoln took several steps that were clearly against Constitution. </a:t>
            </a:r>
            <a:endParaRPr lang="en-US" sz="2800" dirty="0" smtClean="0">
              <a:solidFill>
                <a:schemeClr val="tx1"/>
              </a:solidFill>
            </a:endParaRPr>
          </a:p>
          <a:p>
            <a:pPr lvl="1"/>
            <a:r>
              <a:rPr lang="en-US" sz="2800" dirty="0" smtClean="0">
                <a:solidFill>
                  <a:schemeClr val="tx1"/>
                </a:solidFill>
              </a:rPr>
              <a:t>He </a:t>
            </a:r>
            <a:r>
              <a:rPr lang="en-US" sz="2800" dirty="0">
                <a:solidFill>
                  <a:schemeClr val="tx1"/>
                </a:solidFill>
              </a:rPr>
              <a:t>felt his steps were simply needed due to the split nation and emergency-like situation.</a:t>
            </a:r>
          </a:p>
          <a:p>
            <a:pPr lvl="1"/>
            <a:r>
              <a:rPr lang="en-US" sz="2800" dirty="0" smtClean="0">
                <a:solidFill>
                  <a:schemeClr val="tx1"/>
                </a:solidFill>
              </a:rPr>
              <a:t>Jefferson </a:t>
            </a:r>
            <a:r>
              <a:rPr lang="en-US" sz="2800" dirty="0">
                <a:solidFill>
                  <a:schemeClr val="tx1"/>
                </a:solidFill>
              </a:rPr>
              <a:t>Davis was unable to exert similar power because of the loose nation of a confederacy.</a:t>
            </a:r>
          </a:p>
        </p:txBody>
      </p:sp>
    </p:spTree>
    <p:extLst>
      <p:ext uri="{BB962C8B-B14F-4D97-AF65-F5344CB8AC3E}">
        <p14:creationId xmlns:p14="http://schemas.microsoft.com/office/powerpoint/2010/main" val="1127748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Lincoln Did</a:t>
            </a:r>
            <a:endParaRPr lang="en-US" dirty="0">
              <a:solidFill>
                <a:schemeClr val="tx1"/>
              </a:solidFill>
            </a:endParaRPr>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sz="2800" dirty="0">
                <a:solidFill>
                  <a:schemeClr val="tx1"/>
                </a:solidFill>
              </a:rPr>
              <a:t>Things he did against the Constitution: </a:t>
            </a:r>
            <a:endParaRPr lang="en-US" sz="2800" dirty="0" smtClean="0">
              <a:solidFill>
                <a:schemeClr val="tx1"/>
              </a:solidFill>
            </a:endParaRPr>
          </a:p>
          <a:p>
            <a:pPr marL="457200" lvl="1" indent="-457200">
              <a:buClr>
                <a:schemeClr val="accent1"/>
              </a:buClr>
              <a:buSzPct val="85000"/>
              <a:buAutoNum type="alphaLcParenBoth"/>
            </a:pPr>
            <a:r>
              <a:rPr lang="en-US" sz="2800" dirty="0" smtClean="0">
                <a:solidFill>
                  <a:schemeClr val="tx1"/>
                </a:solidFill>
              </a:rPr>
              <a:t>increased </a:t>
            </a:r>
            <a:r>
              <a:rPr lang="en-US" sz="2800" dirty="0">
                <a:solidFill>
                  <a:schemeClr val="tx1"/>
                </a:solidFill>
              </a:rPr>
              <a:t>the size of the </a:t>
            </a:r>
            <a:r>
              <a:rPr lang="en-US" sz="2800" dirty="0" smtClean="0">
                <a:solidFill>
                  <a:schemeClr val="tx1"/>
                </a:solidFill>
              </a:rPr>
              <a:t>Army</a:t>
            </a:r>
            <a:endParaRPr lang="en-US" sz="2800" dirty="0">
              <a:solidFill>
                <a:schemeClr val="tx1"/>
              </a:solidFill>
            </a:endParaRPr>
          </a:p>
          <a:p>
            <a:pPr marL="457200" lvl="1" indent="-457200">
              <a:buClr>
                <a:schemeClr val="accent1"/>
              </a:buClr>
              <a:buSzPct val="85000"/>
              <a:buAutoNum type="alphaLcParenBoth"/>
            </a:pPr>
            <a:r>
              <a:rPr lang="en-US" sz="2800" dirty="0" smtClean="0">
                <a:solidFill>
                  <a:schemeClr val="tx1"/>
                </a:solidFill>
              </a:rPr>
              <a:t> </a:t>
            </a:r>
            <a:r>
              <a:rPr lang="en-US" sz="2800" dirty="0">
                <a:solidFill>
                  <a:schemeClr val="tx1"/>
                </a:solidFill>
              </a:rPr>
              <a:t>sent $2 million to 3 private citizens for military </a:t>
            </a:r>
            <a:r>
              <a:rPr lang="en-US" sz="2800" dirty="0" smtClean="0">
                <a:solidFill>
                  <a:schemeClr val="tx1"/>
                </a:solidFill>
              </a:rPr>
              <a:t>purposes,</a:t>
            </a:r>
          </a:p>
          <a:p>
            <a:pPr marL="457200" lvl="1" indent="-457200">
              <a:buClr>
                <a:schemeClr val="accent1"/>
              </a:buClr>
              <a:buSzPct val="85000"/>
              <a:buAutoNum type="alphaLcParenBoth"/>
            </a:pPr>
            <a:r>
              <a:rPr lang="en-US" sz="2800" dirty="0" smtClean="0">
                <a:solidFill>
                  <a:schemeClr val="tx1"/>
                </a:solidFill>
              </a:rPr>
              <a:t>suspended</a:t>
            </a:r>
            <a:r>
              <a:rPr lang="en-US" sz="2800" dirty="0">
                <a:solidFill>
                  <a:schemeClr val="tx1"/>
                </a:solidFill>
              </a:rPr>
              <a:t> habeas corpus so arrests could be made easily</a:t>
            </a:r>
            <a:r>
              <a:rPr lang="en-US" sz="2800" dirty="0" smtClean="0">
                <a:solidFill>
                  <a:schemeClr val="tx1"/>
                </a:solidFill>
              </a:rPr>
              <a:t>,</a:t>
            </a:r>
          </a:p>
          <a:p>
            <a:pPr marL="457200" lvl="1" indent="-457200">
              <a:buClr>
                <a:schemeClr val="accent1"/>
              </a:buClr>
              <a:buSzPct val="85000"/>
              <a:buAutoNum type="alphaLcParenBoth"/>
            </a:pPr>
            <a:r>
              <a:rPr lang="en-US" sz="2800" dirty="0" smtClean="0">
                <a:solidFill>
                  <a:schemeClr val="tx1"/>
                </a:solidFill>
              </a:rPr>
              <a:t> </a:t>
            </a:r>
            <a:r>
              <a:rPr lang="en-US" sz="2800" dirty="0">
                <a:solidFill>
                  <a:schemeClr val="tx1"/>
                </a:solidFill>
              </a:rPr>
              <a:t>"monitored" Border State elections so the vote would turn out his way </a:t>
            </a:r>
          </a:p>
          <a:p>
            <a:pPr marL="457200" lvl="1" indent="-457200">
              <a:buClr>
                <a:schemeClr val="accent1"/>
              </a:buClr>
              <a:buSzPct val="85000"/>
              <a:buAutoNum type="alphaLcParenBoth"/>
            </a:pPr>
            <a:r>
              <a:rPr lang="en-US" sz="2800" dirty="0" smtClean="0">
                <a:solidFill>
                  <a:schemeClr val="tx1"/>
                </a:solidFill>
              </a:rPr>
              <a:t>declared </a:t>
            </a:r>
            <a:r>
              <a:rPr lang="en-US" sz="2800" dirty="0">
                <a:solidFill>
                  <a:schemeClr val="tx1"/>
                </a:solidFill>
              </a:rPr>
              <a:t>martial law in Maryland.</a:t>
            </a:r>
          </a:p>
          <a:p>
            <a:endParaRPr lang="en-US" dirty="0"/>
          </a:p>
        </p:txBody>
      </p:sp>
    </p:spTree>
    <p:extLst>
      <p:ext uri="{BB962C8B-B14F-4D97-AF65-F5344CB8AC3E}">
        <p14:creationId xmlns:p14="http://schemas.microsoft.com/office/powerpoint/2010/main" val="3430251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Volunteers and Draftees</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As </a:t>
            </a:r>
            <a:r>
              <a:rPr lang="en-US" sz="2400" dirty="0">
                <a:solidFill>
                  <a:schemeClr val="tx1"/>
                </a:solidFill>
              </a:rPr>
              <a:t>in most wars, volunteers came plentifully in the early days. </a:t>
            </a:r>
            <a:endParaRPr lang="en-US" sz="2400" dirty="0" smtClean="0">
              <a:solidFill>
                <a:schemeClr val="tx1"/>
              </a:solidFill>
            </a:endParaRPr>
          </a:p>
          <a:p>
            <a:pPr lvl="1"/>
            <a:r>
              <a:rPr lang="en-US" sz="2400" dirty="0" smtClean="0">
                <a:solidFill>
                  <a:schemeClr val="tx1"/>
                </a:solidFill>
              </a:rPr>
              <a:t>Initially</a:t>
            </a:r>
            <a:r>
              <a:rPr lang="en-US" sz="2400" dirty="0">
                <a:solidFill>
                  <a:schemeClr val="tx1"/>
                </a:solidFill>
              </a:rPr>
              <a:t>, the plan was to only use volunteers. </a:t>
            </a:r>
            <a:endParaRPr lang="en-US" sz="2400" dirty="0" smtClean="0">
              <a:solidFill>
                <a:schemeClr val="tx1"/>
              </a:solidFill>
            </a:endParaRPr>
          </a:p>
          <a:p>
            <a:pPr lvl="1"/>
            <a:r>
              <a:rPr lang="en-US" sz="2400" dirty="0" smtClean="0">
                <a:solidFill>
                  <a:schemeClr val="tx1"/>
                </a:solidFill>
              </a:rPr>
              <a:t>As </a:t>
            </a:r>
            <a:r>
              <a:rPr lang="en-US" sz="2400" dirty="0">
                <a:solidFill>
                  <a:schemeClr val="tx1"/>
                </a:solidFill>
              </a:rPr>
              <a:t>the war drug on and men died, enthusiasm died too. </a:t>
            </a:r>
            <a:r>
              <a:rPr lang="en-US" sz="2400" dirty="0" smtClean="0">
                <a:solidFill>
                  <a:schemeClr val="tx1"/>
                </a:solidFill>
              </a:rPr>
              <a:t>A</a:t>
            </a:r>
          </a:p>
          <a:p>
            <a:pPr lvl="1"/>
            <a:r>
              <a:rPr lang="en-US" sz="2400" dirty="0" smtClean="0">
                <a:solidFill>
                  <a:schemeClr val="tx1"/>
                </a:solidFill>
              </a:rPr>
              <a:t> </a:t>
            </a:r>
            <a:r>
              <a:rPr lang="en-US" sz="2400" dirty="0">
                <a:solidFill>
                  <a:schemeClr val="tx1"/>
                </a:solidFill>
              </a:rPr>
              <a:t>military draft was started in both the North and South to conscript soldiers.</a:t>
            </a:r>
          </a:p>
          <a:p>
            <a:pPr lvl="2"/>
            <a:r>
              <a:rPr lang="en-US" sz="2400" dirty="0"/>
              <a:t>Congress allowed the rich to buy an exemption for $300. </a:t>
            </a:r>
            <a:endParaRPr lang="en-US" sz="2400" dirty="0" smtClean="0"/>
          </a:p>
          <a:p>
            <a:pPr lvl="2"/>
            <a:r>
              <a:rPr lang="en-US" sz="2400" dirty="0" smtClean="0"/>
              <a:t>That </a:t>
            </a:r>
            <a:r>
              <a:rPr lang="en-US" sz="2400" dirty="0"/>
              <a:t>meant a poor person would have to fill those shoes.</a:t>
            </a:r>
          </a:p>
          <a:p>
            <a:endParaRPr lang="en-US" dirty="0"/>
          </a:p>
        </p:txBody>
      </p:sp>
    </p:spTree>
    <p:extLst>
      <p:ext uri="{BB962C8B-B14F-4D97-AF65-F5344CB8AC3E}">
        <p14:creationId xmlns:p14="http://schemas.microsoft.com/office/powerpoint/2010/main" val="2292411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the North</a:t>
            </a:r>
            <a:endParaRPr lang="en-US" dirty="0">
              <a:solidFill>
                <a:schemeClr val="tx1"/>
              </a:solidFill>
            </a:endParaRPr>
          </a:p>
        </p:txBody>
      </p:sp>
      <p:sp>
        <p:nvSpPr>
          <p:cNvPr id="3" name="Content Placeholder 2"/>
          <p:cNvSpPr>
            <a:spLocks noGrp="1"/>
          </p:cNvSpPr>
          <p:nvPr>
            <p:ph sz="half" idx="1"/>
          </p:nvPr>
        </p:nvSpPr>
        <p:spPr/>
        <p:txBody>
          <a:bodyPr>
            <a:normAutofit lnSpcReduction="10000"/>
          </a:bodyPr>
          <a:lstStyle/>
          <a:p>
            <a:pPr lvl="1"/>
            <a:r>
              <a:rPr lang="en-US" sz="2400" dirty="0">
                <a:solidFill>
                  <a:schemeClr val="tx1"/>
                </a:solidFill>
              </a:rPr>
              <a:t>The draft was protested strongly, especially in the Northern cities. </a:t>
            </a:r>
            <a:endParaRPr lang="en-US" sz="2400" dirty="0" smtClean="0">
              <a:solidFill>
                <a:schemeClr val="tx1"/>
              </a:solidFill>
            </a:endParaRPr>
          </a:p>
          <a:p>
            <a:pPr lvl="1"/>
            <a:r>
              <a:rPr lang="en-US" sz="2400" dirty="0" smtClean="0">
                <a:solidFill>
                  <a:schemeClr val="tx1"/>
                </a:solidFill>
              </a:rPr>
              <a:t>New </a:t>
            </a:r>
            <a:r>
              <a:rPr lang="en-US" sz="2400" dirty="0">
                <a:solidFill>
                  <a:schemeClr val="tx1"/>
                </a:solidFill>
              </a:rPr>
              <a:t>York City saw a riot break out in 1863 over the draft.</a:t>
            </a:r>
          </a:p>
          <a:p>
            <a:pPr lvl="1"/>
            <a:r>
              <a:rPr lang="en-US" sz="2400" dirty="0">
                <a:solidFill>
                  <a:schemeClr val="tx1"/>
                </a:solidFill>
              </a:rPr>
              <a:t>90% of the Union soldiers were volunteers. </a:t>
            </a:r>
            <a:endParaRPr lang="en-US" sz="2400" dirty="0" smtClean="0">
              <a:solidFill>
                <a:schemeClr val="tx1"/>
              </a:solidFill>
            </a:endParaRPr>
          </a:p>
          <a:p>
            <a:pPr lvl="1"/>
            <a:r>
              <a:rPr lang="en-US" sz="2400" dirty="0" smtClean="0">
                <a:solidFill>
                  <a:schemeClr val="tx1"/>
                </a:solidFill>
              </a:rPr>
              <a:t>This </a:t>
            </a:r>
            <a:r>
              <a:rPr lang="en-US" sz="2400" dirty="0">
                <a:solidFill>
                  <a:schemeClr val="tx1"/>
                </a:solidFill>
              </a:rPr>
              <a:t>was due to patriotism, pressure, and bonuses for signing up.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1797738"/>
            <a:ext cx="4038600" cy="3829262"/>
          </a:xfrm>
        </p:spPr>
      </p:pic>
    </p:spTree>
    <p:extLst>
      <p:ext uri="{BB962C8B-B14F-4D97-AF65-F5344CB8AC3E}">
        <p14:creationId xmlns:p14="http://schemas.microsoft.com/office/powerpoint/2010/main" val="3510555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the South…</a:t>
            </a:r>
            <a:endParaRPr lang="en-US" dirty="0">
              <a:solidFill>
                <a:schemeClr val="tx1"/>
              </a:solidFill>
            </a:endParaRPr>
          </a:p>
        </p:txBody>
      </p:sp>
      <p:sp>
        <p:nvSpPr>
          <p:cNvPr id="3" name="Content Placeholder 2"/>
          <p:cNvSpPr>
            <a:spLocks noGrp="1"/>
          </p:cNvSpPr>
          <p:nvPr>
            <p:ph sz="half" idx="1"/>
          </p:nvPr>
        </p:nvSpPr>
        <p:spPr/>
        <p:txBody>
          <a:bodyPr/>
          <a:lstStyle/>
          <a:p>
            <a:pPr lvl="1"/>
            <a:r>
              <a:rPr lang="en-US" sz="2400" dirty="0">
                <a:solidFill>
                  <a:schemeClr val="tx1"/>
                </a:solidFill>
              </a:rPr>
              <a:t>The South had fewer men and therefore went to draft earliest. The rich were also exempted down South (those with 20+ slaves).</a:t>
            </a:r>
          </a:p>
          <a:p>
            <a:pPr lvl="2"/>
            <a:r>
              <a:rPr lang="en-US" sz="2400" dirty="0"/>
              <a:t>The saying was born: "a rich man's war but a poor man's fight."</a:t>
            </a:r>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00200"/>
            <a:ext cx="3625645" cy="4495800"/>
          </a:xfrm>
        </p:spPr>
      </p:pic>
    </p:spTree>
    <p:extLst>
      <p:ext uri="{BB962C8B-B14F-4D97-AF65-F5344CB8AC3E}">
        <p14:creationId xmlns:p14="http://schemas.microsoft.com/office/powerpoint/2010/main" val="4224843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Economic Stresses of War</a:t>
            </a:r>
            <a:endParaRPr lang="en-US" dirty="0">
              <a:solidFill>
                <a:schemeClr val="tx1"/>
              </a:solidFill>
            </a:endParaRPr>
          </a:p>
        </p:txBody>
      </p:sp>
      <p:sp>
        <p:nvSpPr>
          <p:cNvPr id="3" name="Content Placeholder 2"/>
          <p:cNvSpPr>
            <a:spLocks noGrp="1"/>
          </p:cNvSpPr>
          <p:nvPr>
            <p:ph sz="half" idx="1"/>
          </p:nvPr>
        </p:nvSpPr>
        <p:spPr>
          <a:xfrm>
            <a:off x="301752" y="1371600"/>
            <a:ext cx="4038600" cy="5257800"/>
          </a:xfrm>
        </p:spPr>
        <p:txBody>
          <a:bodyPr>
            <a:normAutofit fontScale="92500" lnSpcReduction="10000"/>
          </a:bodyPr>
          <a:lstStyle/>
          <a:p>
            <a:pPr lvl="1"/>
            <a:r>
              <a:rPr lang="en-US" sz="2400" dirty="0" smtClean="0">
                <a:solidFill>
                  <a:schemeClr val="tx1"/>
                </a:solidFill>
              </a:rPr>
              <a:t>The </a:t>
            </a:r>
            <a:r>
              <a:rPr lang="en-US" sz="2400" dirty="0">
                <a:solidFill>
                  <a:schemeClr val="tx1"/>
                </a:solidFill>
              </a:rPr>
              <a:t>U.S. wanted more money and passed the Morrill Tariff Act which raised the tariff 5 to 10%.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rates then went even higher.</a:t>
            </a:r>
          </a:p>
          <a:p>
            <a:pPr lvl="1"/>
            <a:r>
              <a:rPr lang="en-US" sz="2400" dirty="0">
                <a:solidFill>
                  <a:schemeClr val="tx1"/>
                </a:solidFill>
              </a:rPr>
              <a:t>The Treasury Department printed about $450 in "greenback" paper money.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money was not adequately backed by gold, thus creating inflation, at one point worth only 39 cents on the dollar</a:t>
            </a:r>
            <a:r>
              <a:rPr lang="en-US" sz="2400" dirty="0" smtClean="0">
                <a:solidFill>
                  <a:schemeClr val="tx1"/>
                </a:solidFill>
              </a:rPr>
              <a:t>.</a:t>
            </a:r>
            <a:endParaRPr lang="en-US" sz="2400" dirty="0">
              <a:solidFill>
                <a:schemeClr val="tx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7661" y="1371600"/>
            <a:ext cx="3864477" cy="4681538"/>
          </a:xfrm>
        </p:spPr>
      </p:pic>
    </p:spTree>
    <p:extLst>
      <p:ext uri="{BB962C8B-B14F-4D97-AF65-F5344CB8AC3E}">
        <p14:creationId xmlns:p14="http://schemas.microsoft.com/office/powerpoint/2010/main" val="3429462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Sale of Bonds</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a:solidFill>
                  <a:schemeClr val="tx1"/>
                </a:solidFill>
              </a:rPr>
              <a:t>The largest fundraiser was through the sales of bonds. The government brought in $2.6 billion through bond sales.</a:t>
            </a:r>
          </a:p>
          <a:p>
            <a:pPr lvl="1"/>
            <a:r>
              <a:rPr lang="en-US" sz="2400" dirty="0">
                <a:solidFill>
                  <a:schemeClr val="tx1"/>
                </a:solidFill>
              </a:rPr>
              <a:t>An important change was the creation of the National Banking System. It was the 1st national banking system since Andrew Jackson had killed the Bank of the U.S. in the 1830's Reasons for its importance were…</a:t>
            </a:r>
          </a:p>
          <a:p>
            <a:pPr lvl="2"/>
            <a:r>
              <a:rPr lang="en-US" dirty="0"/>
              <a:t>It established a standardized money system.</a:t>
            </a:r>
          </a:p>
          <a:p>
            <a:pPr lvl="2"/>
            <a:r>
              <a:rPr lang="en-US" dirty="0"/>
              <a:t>It could buy government bonds and issue paper money. In other words, it regulated the quantity of money in the economy/circulation. This is called "monetary policy" today.</a:t>
            </a:r>
          </a:p>
          <a:p>
            <a:pPr lvl="2"/>
            <a:r>
              <a:rPr lang="en-US" dirty="0"/>
              <a:t>It foreshadowed the modern Federal Reserve System of today.</a:t>
            </a:r>
          </a:p>
          <a:p>
            <a:endParaRPr lang="en-US" dirty="0"/>
          </a:p>
        </p:txBody>
      </p:sp>
    </p:spTree>
    <p:extLst>
      <p:ext uri="{BB962C8B-B14F-4D97-AF65-F5344CB8AC3E}">
        <p14:creationId xmlns:p14="http://schemas.microsoft.com/office/powerpoint/2010/main" val="156981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dirty="0" smtClean="0"/>
              <a:t>The Menace of Secession</a:t>
            </a:r>
            <a:endParaRPr lang="en-US" dirty="0"/>
          </a:p>
        </p:txBody>
      </p:sp>
      <p:sp>
        <p:nvSpPr>
          <p:cNvPr id="3" name="Content Placeholder 2"/>
          <p:cNvSpPr>
            <a:spLocks noGrp="1"/>
          </p:cNvSpPr>
          <p:nvPr>
            <p:ph sz="quarter" idx="1"/>
          </p:nvPr>
        </p:nvSpPr>
        <p:spPr>
          <a:xfrm>
            <a:off x="152400" y="1447801"/>
            <a:ext cx="7982155" cy="5181600"/>
          </a:xfrm>
        </p:spPr>
        <p:txBody>
          <a:bodyPr>
            <a:normAutofit/>
          </a:bodyPr>
          <a:lstStyle/>
          <a:p>
            <a:pPr lvl="1"/>
            <a:r>
              <a:rPr lang="en-US" dirty="0" smtClean="0">
                <a:solidFill>
                  <a:schemeClr val="tx1"/>
                </a:solidFill>
              </a:rPr>
              <a:t>Abraham </a:t>
            </a:r>
            <a:r>
              <a:rPr lang="en-US" dirty="0">
                <a:solidFill>
                  <a:schemeClr val="tx1"/>
                </a:solidFill>
              </a:rPr>
              <a:t>Lincoln was sworn into office March 4, 1861. </a:t>
            </a:r>
            <a:endParaRPr lang="en-US" dirty="0" smtClean="0">
              <a:solidFill>
                <a:schemeClr val="tx1"/>
              </a:solidFill>
            </a:endParaRPr>
          </a:p>
          <a:p>
            <a:pPr lvl="1"/>
            <a:r>
              <a:rPr lang="en-US" dirty="0" smtClean="0">
                <a:solidFill>
                  <a:schemeClr val="tx1"/>
                </a:solidFill>
              </a:rPr>
              <a:t>At </a:t>
            </a:r>
            <a:r>
              <a:rPr lang="en-US" dirty="0">
                <a:solidFill>
                  <a:schemeClr val="tx1"/>
                </a:solidFill>
              </a:rPr>
              <a:t>his inauguration, Lincoln made clear the primary goal of his presidency—bring the nation back together.</a:t>
            </a:r>
          </a:p>
          <a:p>
            <a:pPr lvl="2"/>
            <a:r>
              <a:rPr lang="en-US" sz="2200" dirty="0"/>
              <a:t>He argued that dividing the country is impossible simply due to geographic reasons.</a:t>
            </a:r>
          </a:p>
          <a:p>
            <a:pPr lvl="2"/>
            <a:r>
              <a:rPr lang="en-US" sz="2200" dirty="0"/>
              <a:t>If the South left, how much of the national debt should they take, Lincoln wondered? Or, what would be done about runaway slaves?</a:t>
            </a:r>
          </a:p>
          <a:p>
            <a:pPr lvl="2"/>
            <a:r>
              <a:rPr lang="en-US" sz="2200" dirty="0"/>
              <a:t>And, Europe would love to see the U.S. split and therefore weaken itself. Was that something Americans were willing to allow?</a:t>
            </a:r>
          </a:p>
          <a:p>
            <a:pPr lvl="1"/>
            <a:r>
              <a:rPr lang="en-US" dirty="0">
                <a:solidFill>
                  <a:schemeClr val="tx1"/>
                </a:solidFill>
              </a:rPr>
              <a:t>Again, Lincoln's goal throughout his presidency was to bring the nation back together.</a:t>
            </a:r>
          </a:p>
          <a:p>
            <a:endParaRPr lang="en-US" dirty="0"/>
          </a:p>
        </p:txBody>
      </p:sp>
    </p:spTree>
    <p:extLst>
      <p:ext uri="{BB962C8B-B14F-4D97-AF65-F5344CB8AC3E}">
        <p14:creationId xmlns:p14="http://schemas.microsoft.com/office/powerpoint/2010/main" val="1213365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It Was Worse in the South</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a:solidFill>
                  <a:schemeClr val="tx1"/>
                </a:solidFill>
              </a:rPr>
              <a:t>The Southern economy was even worse than the North.</a:t>
            </a:r>
          </a:p>
          <a:p>
            <a:pPr lvl="2"/>
            <a:r>
              <a:rPr lang="en-US" sz="2400" dirty="0"/>
              <a:t>The Union naval blockade locked down the South. </a:t>
            </a:r>
            <a:endParaRPr lang="en-US" sz="2400" dirty="0" smtClean="0"/>
          </a:p>
          <a:p>
            <a:pPr lvl="2"/>
            <a:r>
              <a:rPr lang="en-US" sz="2400" dirty="0" smtClean="0"/>
              <a:t>It </a:t>
            </a:r>
            <a:r>
              <a:rPr lang="en-US" sz="2400" dirty="0"/>
              <a:t>stopped exports of cotton (and thus the income of money), and it cut off customs duties (no imports means no customs duties).</a:t>
            </a:r>
          </a:p>
          <a:p>
            <a:pPr lvl="2"/>
            <a:r>
              <a:rPr lang="en-US" sz="2400" dirty="0"/>
              <a:t>Inflation was out of control. </a:t>
            </a:r>
            <a:endParaRPr lang="en-US" sz="2400" dirty="0" smtClean="0"/>
          </a:p>
          <a:p>
            <a:pPr lvl="2"/>
            <a:r>
              <a:rPr lang="en-US" sz="2400" dirty="0" smtClean="0"/>
              <a:t>It </a:t>
            </a:r>
            <a:r>
              <a:rPr lang="en-US" sz="2400" dirty="0"/>
              <a:t>went up an estimated 9,000% down South (compared to an 80% increase up North).</a:t>
            </a:r>
          </a:p>
          <a:p>
            <a:endParaRPr lang="en-US" dirty="0"/>
          </a:p>
          <a:p>
            <a:endParaRPr lang="en-US" dirty="0"/>
          </a:p>
        </p:txBody>
      </p:sp>
    </p:spTree>
    <p:extLst>
      <p:ext uri="{BB962C8B-B14F-4D97-AF65-F5344CB8AC3E}">
        <p14:creationId xmlns:p14="http://schemas.microsoft.com/office/powerpoint/2010/main" val="938130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North’s Economic Boom</a:t>
            </a:r>
            <a:endParaRPr lang="en-US" dirty="0">
              <a:solidFill>
                <a:schemeClr val="tx1"/>
              </a:solidFill>
            </a:endParaRPr>
          </a:p>
        </p:txBody>
      </p:sp>
      <p:sp>
        <p:nvSpPr>
          <p:cNvPr id="3" name="Content Placeholder 2"/>
          <p:cNvSpPr>
            <a:spLocks noGrp="1"/>
          </p:cNvSpPr>
          <p:nvPr>
            <p:ph sz="half" idx="1"/>
          </p:nvPr>
        </p:nvSpPr>
        <p:spPr/>
        <p:txBody>
          <a:bodyPr>
            <a:normAutofit fontScale="92500" lnSpcReduction="10000"/>
          </a:bodyPr>
          <a:lstStyle/>
          <a:p>
            <a:pPr lvl="0"/>
            <a:r>
              <a:rPr lang="en-US" sz="2800" dirty="0"/>
              <a:t>The North’s Economic Boom</a:t>
            </a:r>
          </a:p>
          <a:p>
            <a:pPr lvl="1"/>
            <a:r>
              <a:rPr lang="en-US" sz="2400" dirty="0">
                <a:solidFill>
                  <a:schemeClr val="tx1"/>
                </a:solidFill>
              </a:rPr>
              <a:t>Like many wars, the Civil War was a boom for business. </a:t>
            </a:r>
            <a:endParaRPr lang="en-US" sz="2400" dirty="0" smtClean="0">
              <a:solidFill>
                <a:schemeClr val="tx1"/>
              </a:solidFill>
            </a:endParaRPr>
          </a:p>
          <a:p>
            <a:pPr lvl="1"/>
            <a:r>
              <a:rPr lang="en-US" sz="2400" dirty="0" smtClean="0">
                <a:solidFill>
                  <a:schemeClr val="tx1"/>
                </a:solidFill>
              </a:rPr>
              <a:t>Manufacturers </a:t>
            </a:r>
            <a:r>
              <a:rPr lang="en-US" sz="2400" dirty="0">
                <a:solidFill>
                  <a:schemeClr val="tx1"/>
                </a:solidFill>
              </a:rPr>
              <a:t>and businessmen made fortunes and a millionaire class was born for the first time.</a:t>
            </a:r>
          </a:p>
          <a:p>
            <a:pPr lvl="1"/>
            <a:r>
              <a:rPr lang="en-US" sz="2400" dirty="0">
                <a:solidFill>
                  <a:schemeClr val="tx1"/>
                </a:solidFill>
              </a:rPr>
              <a:t>Some "profiteers" scammed the government by supplying shoddy goods</a:t>
            </a:r>
            <a:r>
              <a:rPr lang="en-US" sz="2400" dirty="0" smtClean="0">
                <a:solidFill>
                  <a:schemeClr val="tx1"/>
                </a:solidFill>
              </a:rPr>
              <a:t>.</a:t>
            </a:r>
            <a:endParaRPr lang="en-US" sz="2400" dirty="0">
              <a:solidFill>
                <a:schemeClr val="tx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184036"/>
            <a:ext cx="4038600" cy="3056665"/>
          </a:xfrm>
        </p:spPr>
      </p:pic>
    </p:spTree>
    <p:extLst>
      <p:ext uri="{BB962C8B-B14F-4D97-AF65-F5344CB8AC3E}">
        <p14:creationId xmlns:p14="http://schemas.microsoft.com/office/powerpoint/2010/main" val="1132145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and Technology</a:t>
            </a:r>
            <a:endParaRPr lang="en-US" dirty="0"/>
          </a:p>
        </p:txBody>
      </p:sp>
      <p:sp>
        <p:nvSpPr>
          <p:cNvPr id="3" name="Content Placeholder 2"/>
          <p:cNvSpPr>
            <a:spLocks noGrp="1"/>
          </p:cNvSpPr>
          <p:nvPr>
            <p:ph sz="quarter" idx="1"/>
          </p:nvPr>
        </p:nvSpPr>
        <p:spPr>
          <a:xfrm>
            <a:off x="301752" y="1527048"/>
            <a:ext cx="8503920" cy="4949952"/>
          </a:xfrm>
        </p:spPr>
        <p:txBody>
          <a:bodyPr/>
          <a:lstStyle/>
          <a:p>
            <a:pPr lvl="1"/>
            <a:r>
              <a:rPr lang="en-US" sz="2400" dirty="0">
                <a:solidFill>
                  <a:schemeClr val="tx1"/>
                </a:solidFill>
              </a:rPr>
              <a:t>New machinery benefited production greatly.</a:t>
            </a:r>
          </a:p>
          <a:p>
            <a:pPr lvl="2"/>
            <a:r>
              <a:rPr lang="en-US" dirty="0"/>
              <a:t>Standardized sizes of clothes were born.</a:t>
            </a:r>
          </a:p>
          <a:p>
            <a:pPr lvl="2"/>
            <a:r>
              <a:rPr lang="en-US" dirty="0"/>
              <a:t>Mechanical reapers harvested bountiful crops.</a:t>
            </a:r>
          </a:p>
          <a:p>
            <a:pPr lvl="2"/>
            <a:r>
              <a:rPr lang="en-US" dirty="0"/>
              <a:t>Oil was discovered in Pennsylvania.</a:t>
            </a:r>
          </a:p>
          <a:p>
            <a:pPr lvl="1"/>
            <a:r>
              <a:rPr lang="en-US" sz="2400" dirty="0">
                <a:solidFill>
                  <a:schemeClr val="tx1"/>
                </a:solidFill>
              </a:rPr>
              <a:t>Women took on new roles too, often filling in for absent men in jobs.</a:t>
            </a:r>
          </a:p>
          <a:p>
            <a:pPr lvl="2"/>
            <a:r>
              <a:rPr lang="en-US" dirty="0"/>
              <a:t>Some women posed as men and enlisted to fight in the military.</a:t>
            </a:r>
          </a:p>
          <a:p>
            <a:pPr lvl="1"/>
            <a:r>
              <a:rPr lang="en-US" sz="2400" dirty="0">
                <a:solidFill>
                  <a:schemeClr val="tx1"/>
                </a:solidFill>
              </a:rPr>
              <a:t>Women helped considerably in health-related positions.</a:t>
            </a:r>
          </a:p>
          <a:p>
            <a:pPr lvl="2"/>
            <a:r>
              <a:rPr lang="en-US" dirty="0"/>
              <a:t>Dr. Elizabeth Blackwell was the first female doctor.</a:t>
            </a:r>
          </a:p>
          <a:p>
            <a:pPr lvl="2"/>
            <a:r>
              <a:rPr lang="en-US" dirty="0"/>
              <a:t>Clara Barton (founder of the Red Cross) and Dorothea Dix elevated nursing to a professional level. </a:t>
            </a:r>
            <a:endParaRPr lang="en-US" dirty="0" smtClean="0"/>
          </a:p>
          <a:p>
            <a:pPr lvl="2"/>
            <a:r>
              <a:rPr lang="en-US" dirty="0" smtClean="0"/>
              <a:t>Down </a:t>
            </a:r>
            <a:r>
              <a:rPr lang="en-US" dirty="0"/>
              <a:t>South, Sally Tompkins did the same.</a:t>
            </a:r>
          </a:p>
          <a:p>
            <a:endParaRPr lang="en-US" dirty="0"/>
          </a:p>
        </p:txBody>
      </p:sp>
    </p:spTree>
    <p:extLst>
      <p:ext uri="{BB962C8B-B14F-4D97-AF65-F5344CB8AC3E}">
        <p14:creationId xmlns:p14="http://schemas.microsoft.com/office/powerpoint/2010/main" val="1531265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 Crushed Cotton King</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400" dirty="0" smtClean="0">
                <a:solidFill>
                  <a:schemeClr val="tx1"/>
                </a:solidFill>
              </a:rPr>
              <a:t>The </a:t>
            </a:r>
            <a:r>
              <a:rPr lang="en-US" sz="2400" dirty="0">
                <a:solidFill>
                  <a:schemeClr val="tx1"/>
                </a:solidFill>
              </a:rPr>
              <a:t>South was beaten down by the war.</a:t>
            </a:r>
          </a:p>
          <a:p>
            <a:pPr lvl="2"/>
            <a:r>
              <a:rPr lang="en-US" dirty="0"/>
              <a:t>The Southern economy was zapped. </a:t>
            </a:r>
            <a:endParaRPr lang="en-US" dirty="0" smtClean="0"/>
          </a:p>
          <a:p>
            <a:pPr lvl="2"/>
            <a:r>
              <a:rPr lang="en-US" dirty="0" smtClean="0"/>
              <a:t>Before </a:t>
            </a:r>
            <a:r>
              <a:rPr lang="en-US" dirty="0"/>
              <a:t>the war, Southerners held 30% of the nation's wealth, afterward, it was down to 12%. </a:t>
            </a:r>
            <a:endParaRPr lang="en-US" dirty="0" smtClean="0"/>
          </a:p>
          <a:p>
            <a:pPr lvl="2"/>
            <a:r>
              <a:rPr lang="en-US" dirty="0" smtClean="0"/>
              <a:t>Before </a:t>
            </a:r>
            <a:r>
              <a:rPr lang="en-US" dirty="0"/>
              <a:t>the war, Southerners made 67% of Northern wages, afterward, it was down to 40%.</a:t>
            </a:r>
          </a:p>
          <a:p>
            <a:pPr lvl="1"/>
            <a:r>
              <a:rPr lang="en-US" sz="2400" dirty="0">
                <a:solidFill>
                  <a:schemeClr val="tx1"/>
                </a:solidFill>
              </a:rPr>
              <a:t>Despite the bad news, Southerners showed quite a bit of character and self-respect in pulling together and putting together a strong fight.</a:t>
            </a:r>
          </a:p>
        </p:txBody>
      </p:sp>
    </p:spTree>
    <p:extLst>
      <p:ext uri="{BB962C8B-B14F-4D97-AF65-F5344CB8AC3E}">
        <p14:creationId xmlns:p14="http://schemas.microsoft.com/office/powerpoint/2010/main" val="407421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South Carolina Attacks Fort Sumter</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The </a:t>
            </a:r>
            <a:r>
              <a:rPr lang="en-US" sz="2400" dirty="0">
                <a:solidFill>
                  <a:schemeClr val="tx1"/>
                </a:solidFill>
              </a:rPr>
              <a:t>Civil War began at Ft. Sumter, S.C. (an island-fort at the mouth of Charleston Harbor).</a:t>
            </a:r>
          </a:p>
          <a:p>
            <a:pPr lvl="2"/>
            <a:r>
              <a:rPr lang="en-US" dirty="0"/>
              <a:t>It remained a Northern fort, but its supplies were running out. </a:t>
            </a:r>
            <a:r>
              <a:rPr lang="en-US" dirty="0" smtClean="0"/>
              <a:t>Lincoln </a:t>
            </a:r>
            <a:r>
              <a:rPr lang="en-US" dirty="0"/>
              <a:t>sent a ship to supply the fort, but before it arrived, Southerners opened fire on Ft. Sumter on April 12, 1861. </a:t>
            </a:r>
            <a:endParaRPr lang="en-US" dirty="0" smtClean="0"/>
          </a:p>
          <a:p>
            <a:pPr lvl="2"/>
            <a:r>
              <a:rPr lang="en-US" b="1" dirty="0" smtClean="0"/>
              <a:t>The </a:t>
            </a:r>
            <a:r>
              <a:rPr lang="en-US" b="1" dirty="0"/>
              <a:t>war was </a:t>
            </a:r>
            <a:r>
              <a:rPr lang="en-US" b="1" dirty="0" smtClean="0"/>
              <a:t> on</a:t>
            </a:r>
            <a:r>
              <a:rPr lang="en-US" b="1" dirty="0"/>
              <a:t>.</a:t>
            </a:r>
          </a:p>
          <a:p>
            <a:pPr lvl="2"/>
            <a:r>
              <a:rPr lang="en-US" dirty="0"/>
              <a:t>The fort was shelled for over a day, then had to surrender</a:t>
            </a:r>
            <a:r>
              <a:rPr lang="en-US" dirty="0" smtClean="0"/>
              <a:t>.</a:t>
            </a:r>
            <a:endParaRPr lang="en-US" dirty="0"/>
          </a:p>
        </p:txBody>
      </p:sp>
    </p:spTree>
    <p:extLst>
      <p:ext uri="{BB962C8B-B14F-4D97-AF65-F5344CB8AC3E}">
        <p14:creationId xmlns:p14="http://schemas.microsoft.com/office/powerpoint/2010/main" val="235051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Lincoln’s Response to the Attack</a:t>
            </a:r>
            <a:endParaRPr lang="en-US" b="1" dirty="0"/>
          </a:p>
        </p:txBody>
      </p:sp>
      <p:sp>
        <p:nvSpPr>
          <p:cNvPr id="3" name="Content Placeholder 2"/>
          <p:cNvSpPr>
            <a:spLocks noGrp="1"/>
          </p:cNvSpPr>
          <p:nvPr>
            <p:ph sz="half" idx="1"/>
          </p:nvPr>
        </p:nvSpPr>
        <p:spPr>
          <a:xfrm>
            <a:off x="301752" y="1371600"/>
            <a:ext cx="4038600" cy="5257800"/>
          </a:xfrm>
        </p:spPr>
        <p:txBody>
          <a:bodyPr>
            <a:normAutofit lnSpcReduction="10000"/>
          </a:bodyPr>
          <a:lstStyle/>
          <a:p>
            <a:pPr lvl="2"/>
            <a:r>
              <a:rPr lang="en-US" sz="2400" dirty="0" smtClean="0"/>
              <a:t>He </a:t>
            </a:r>
            <a:r>
              <a:rPr lang="en-US" sz="2400" dirty="0"/>
              <a:t>issued a "call to arms" and called for 75,000 volunteers to join the military.</a:t>
            </a:r>
          </a:p>
          <a:p>
            <a:pPr lvl="2"/>
            <a:r>
              <a:rPr lang="en-US" sz="2400" dirty="0"/>
              <a:t>He ordered a naval blockade of Southern </a:t>
            </a:r>
            <a:r>
              <a:rPr lang="en-US" sz="2400" dirty="0" smtClean="0"/>
              <a:t>ports.</a:t>
            </a:r>
          </a:p>
          <a:p>
            <a:pPr lvl="2"/>
            <a:r>
              <a:rPr lang="en-US" sz="2400" dirty="0" smtClean="0">
                <a:solidFill>
                  <a:schemeClr val="tx1"/>
                </a:solidFill>
              </a:rPr>
              <a:t>Lincoln's </a:t>
            </a:r>
            <a:r>
              <a:rPr lang="en-US" sz="2400" dirty="0">
                <a:solidFill>
                  <a:schemeClr val="tx1"/>
                </a:solidFill>
              </a:rPr>
              <a:t>actions prompted 4 more states </a:t>
            </a:r>
            <a:r>
              <a:rPr lang="en-US" sz="2400" dirty="0" smtClean="0">
                <a:solidFill>
                  <a:schemeClr val="tx1"/>
                </a:solidFill>
              </a:rPr>
              <a:t>to secede</a:t>
            </a:r>
          </a:p>
          <a:p>
            <a:pPr lvl="2"/>
            <a:r>
              <a:rPr lang="en-US" sz="2400" dirty="0" smtClean="0">
                <a:solidFill>
                  <a:schemeClr val="tx1"/>
                </a:solidFill>
              </a:rPr>
              <a:t>The </a:t>
            </a:r>
            <a:r>
              <a:rPr lang="en-US" sz="2400" dirty="0">
                <a:solidFill>
                  <a:schemeClr val="tx1"/>
                </a:solidFill>
              </a:rPr>
              <a:t>Confederate capital was then switched from Montgomery, AL to Richmond, Va.</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399" y="1828800"/>
            <a:ext cx="4074059" cy="4114800"/>
          </a:xfrm>
        </p:spPr>
      </p:pic>
    </p:spTree>
    <p:extLst>
      <p:ext uri="{BB962C8B-B14F-4D97-AF65-F5344CB8AC3E}">
        <p14:creationId xmlns:p14="http://schemas.microsoft.com/office/powerpoint/2010/main" val="261529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Brother’s Blood and Border Blood</a:t>
            </a:r>
            <a:endParaRPr lang="en-US" dirty="0"/>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In </a:t>
            </a:r>
            <a:r>
              <a:rPr lang="en-US" sz="2400" dirty="0">
                <a:solidFill>
                  <a:schemeClr val="tx1"/>
                </a:solidFill>
              </a:rPr>
              <a:t>between the North and South were the Border States of Missouri, Kentucky, and Maryland. The were critical for either side, since they would've greatly increased the South's population and industrial capabilities.</a:t>
            </a:r>
          </a:p>
          <a:p>
            <a:pPr lvl="1"/>
            <a:r>
              <a:rPr lang="en-US" sz="2400" dirty="0">
                <a:solidFill>
                  <a:schemeClr val="tx1"/>
                </a:solidFill>
              </a:rPr>
              <a:t>They were called “border states” because…</a:t>
            </a:r>
          </a:p>
          <a:p>
            <a:pPr lvl="2"/>
            <a:r>
              <a:rPr lang="en-US" dirty="0"/>
              <a:t>They were physically on the North-South border and…</a:t>
            </a:r>
          </a:p>
          <a:p>
            <a:pPr lvl="2"/>
            <a:r>
              <a:rPr lang="en-US" dirty="0"/>
              <a:t>They were slave-states that hadn't seceded, but at any moment, they just might</a:t>
            </a:r>
            <a:r>
              <a:rPr lang="en-US" dirty="0" smtClean="0"/>
              <a:t>.</a:t>
            </a:r>
            <a:endParaRPr lang="en-US" dirty="0"/>
          </a:p>
        </p:txBody>
      </p:sp>
    </p:spTree>
    <p:extLst>
      <p:ext uri="{BB962C8B-B14F-4D97-AF65-F5344CB8AC3E}">
        <p14:creationId xmlns:p14="http://schemas.microsoft.com/office/powerpoint/2010/main" val="30946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about Border States?</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a:solidFill>
                  <a:schemeClr val="tx1"/>
                </a:solidFill>
              </a:rPr>
              <a:t>To keep the Border States with the North, Lincoln took cautious steps. </a:t>
            </a:r>
            <a:endParaRPr lang="en-US" sz="2400" dirty="0" smtClean="0">
              <a:solidFill>
                <a:schemeClr val="tx1"/>
              </a:solidFill>
            </a:endParaRPr>
          </a:p>
          <a:p>
            <a:pPr lvl="1"/>
            <a:r>
              <a:rPr lang="en-US" dirty="0" smtClean="0">
                <a:solidFill>
                  <a:schemeClr val="tx1"/>
                </a:solidFill>
              </a:rPr>
              <a:t>In </a:t>
            </a:r>
            <a:r>
              <a:rPr lang="en-US" dirty="0">
                <a:solidFill>
                  <a:schemeClr val="tx1"/>
                </a:solidFill>
              </a:rPr>
              <a:t>Maryland, Lincoln declared martial law (rule by the military) in order to seize the railroad into the state. </a:t>
            </a:r>
            <a:endParaRPr lang="en-US" dirty="0" smtClean="0">
              <a:solidFill>
                <a:schemeClr val="tx1"/>
              </a:solidFill>
            </a:endParaRPr>
          </a:p>
          <a:p>
            <a:pPr lvl="1"/>
            <a:r>
              <a:rPr lang="en-US" dirty="0" smtClean="0">
                <a:solidFill>
                  <a:schemeClr val="tx1"/>
                </a:solidFill>
              </a:rPr>
              <a:t>He </a:t>
            </a:r>
            <a:r>
              <a:rPr lang="en-US" dirty="0">
                <a:solidFill>
                  <a:schemeClr val="tx1"/>
                </a:solidFill>
              </a:rPr>
              <a:t>simply would not allow Maryland to secede and thus leave Washington D.C. as an island in the South</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983830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Lincoln’s Intent</a:t>
            </a:r>
            <a:endParaRPr lang="en-US" b="1" dirty="0">
              <a:solidFill>
                <a:schemeClr val="tx1"/>
              </a:solidFill>
            </a:endParaRPr>
          </a:p>
        </p:txBody>
      </p:sp>
      <p:sp>
        <p:nvSpPr>
          <p:cNvPr id="3" name="Content Placeholder 2"/>
          <p:cNvSpPr>
            <a:spLocks noGrp="1"/>
          </p:cNvSpPr>
          <p:nvPr>
            <p:ph sz="half" idx="1"/>
          </p:nvPr>
        </p:nvSpPr>
        <p:spPr/>
        <p:txBody>
          <a:bodyPr/>
          <a:lstStyle/>
          <a:p>
            <a:pPr lvl="2"/>
            <a:r>
              <a:rPr lang="en-US" sz="2400" dirty="0"/>
              <a:t>Lincoln made it extremely clear that his goal was to re-unite the nation, not to end slavery. </a:t>
            </a:r>
          </a:p>
          <a:p>
            <a:pPr lvl="2"/>
            <a:r>
              <a:rPr lang="en-US" sz="2400" dirty="0"/>
              <a:t>He knew that to fight to end slavery would likely scare the Border States away.</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6406" y="2514600"/>
            <a:ext cx="4767594" cy="2971800"/>
          </a:xfrm>
        </p:spPr>
      </p:pic>
    </p:spTree>
    <p:extLst>
      <p:ext uri="{BB962C8B-B14F-4D97-AF65-F5344CB8AC3E}">
        <p14:creationId xmlns:p14="http://schemas.microsoft.com/office/powerpoint/2010/main" val="11356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pPr lvl="1"/>
            <a:r>
              <a:rPr lang="en-US" sz="2400" dirty="0">
                <a:solidFill>
                  <a:schemeClr val="tx1"/>
                </a:solidFill>
              </a:rPr>
              <a:t>The Indian nations also took sides. The "Five Civilized Tribes" of the Cherokee, Creek, Choctaw, Chickasaw, and Seminole largely fought with the South. Some Plains Indians sided with the North.</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905000"/>
            <a:ext cx="4342581" cy="4038600"/>
          </a:xfrm>
        </p:spPr>
      </p:pic>
    </p:spTree>
    <p:extLst>
      <p:ext uri="{BB962C8B-B14F-4D97-AF65-F5344CB8AC3E}">
        <p14:creationId xmlns:p14="http://schemas.microsoft.com/office/powerpoint/2010/main" val="4121018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4311</TotalTime>
  <Words>1376</Words>
  <Application>Microsoft Office PowerPoint</Application>
  <PresentationFormat>On-screen Show (4:3)</PresentationFormat>
  <Paragraphs>164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Chapter 20:  Girding for War: The North and the South, 1861-1865 </vt:lpstr>
      <vt:lpstr>JUMBO QUESTIONS</vt:lpstr>
      <vt:lpstr>The Menace of Secession</vt:lpstr>
      <vt:lpstr>South Carolina Attacks Fort Sumter</vt:lpstr>
      <vt:lpstr>Lincoln’s Response to the Attack</vt:lpstr>
      <vt:lpstr>Brother’s Blood and Border Blood</vt:lpstr>
      <vt:lpstr>What about Border States?</vt:lpstr>
      <vt:lpstr>Lincoln’s Intent</vt:lpstr>
      <vt:lpstr>PowerPoint Presentation</vt:lpstr>
      <vt:lpstr>Brother vs. Brother</vt:lpstr>
      <vt:lpstr>Southern Advantages</vt:lpstr>
      <vt:lpstr>The North’s Advantages</vt:lpstr>
      <vt:lpstr>The North Wins….</vt:lpstr>
      <vt:lpstr>Dethroning King Cotton</vt:lpstr>
      <vt:lpstr>Why it Fell</vt:lpstr>
      <vt:lpstr>The Decisiveness of Diplomacy</vt:lpstr>
      <vt:lpstr>The Alabama</vt:lpstr>
      <vt:lpstr>The British Help Out</vt:lpstr>
      <vt:lpstr>Foreign Flare-Ups</vt:lpstr>
      <vt:lpstr>Meanwhile, Down in Mexico…</vt:lpstr>
      <vt:lpstr>Problems with a Confederacy</vt:lpstr>
      <vt:lpstr>Davis vs. Lincoln</vt:lpstr>
      <vt:lpstr>Limitations on Wartime Liberties</vt:lpstr>
      <vt:lpstr>What Lincoln Did</vt:lpstr>
      <vt:lpstr>Volunteers and Draftees</vt:lpstr>
      <vt:lpstr>In the North</vt:lpstr>
      <vt:lpstr>In the South…</vt:lpstr>
      <vt:lpstr>Economic Stresses of War</vt:lpstr>
      <vt:lpstr>Sale of Bonds</vt:lpstr>
      <vt:lpstr>It Was Worse in the South</vt:lpstr>
      <vt:lpstr>The North’s Economic Boom</vt:lpstr>
      <vt:lpstr>Women and Technology</vt:lpstr>
      <vt:lpstr>A Crushed Cotton King</vt:lpstr>
    </vt:vector>
  </TitlesOfParts>
  <Company>DeForest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Girding for War: The North and the South, 1861-1865</dc:title>
  <dc:creator>ckollasch</dc:creator>
  <cp:lastModifiedBy>Windows User</cp:lastModifiedBy>
  <cp:revision>14</cp:revision>
  <cp:lastPrinted>2016-12-05T18:09:02Z</cp:lastPrinted>
  <dcterms:created xsi:type="dcterms:W3CDTF">2012-12-11T18:01:07Z</dcterms:created>
  <dcterms:modified xsi:type="dcterms:W3CDTF">2016-12-05T18:09:13Z</dcterms:modified>
</cp:coreProperties>
</file>