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95" r:id="rId3"/>
    <p:sldId id="257" r:id="rId4"/>
    <p:sldId id="258" r:id="rId5"/>
    <p:sldId id="259" r:id="rId6"/>
    <p:sldId id="260" r:id="rId7"/>
    <p:sldId id="261" r:id="rId8"/>
    <p:sldId id="262" r:id="rId9"/>
    <p:sldId id="263" r:id="rId10"/>
    <p:sldId id="294"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80" r:id="rId24"/>
    <p:sldId id="281" r:id="rId25"/>
    <p:sldId id="282" r:id="rId26"/>
    <p:sldId id="283" r:id="rId27"/>
    <p:sldId id="284" r:id="rId28"/>
    <p:sldId id="285" r:id="rId29"/>
    <p:sldId id="286" r:id="rId30"/>
    <p:sldId id="287" r:id="rId31"/>
    <p:sldId id="276"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2" autoAdjust="0"/>
  </p:normalViewPr>
  <p:slideViewPr>
    <p:cSldViewPr>
      <p:cViewPr>
        <p:scale>
          <a:sx n="62" d="100"/>
          <a:sy n="62" d="100"/>
        </p:scale>
        <p:origin x="-1134" y="22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6152CE0-4144-4481-85AE-08087147CDD7}"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2FAB1-88DF-47F4-BB65-FD417B279613}"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52CE0-4144-4481-85AE-08087147CDD7}"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2FAB1-88DF-47F4-BB65-FD417B2796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52CE0-4144-4481-85AE-08087147CDD7}"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2FAB1-88DF-47F4-BB65-FD417B2796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52CE0-4144-4481-85AE-08087147CDD7}"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2FAB1-88DF-47F4-BB65-FD417B2796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6152CE0-4144-4481-85AE-08087147CDD7}" type="datetimeFigureOut">
              <a:rPr lang="en-US" smtClean="0"/>
              <a:t>12/1/2016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9CD2FAB1-88DF-47F4-BB65-FD417B27961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152CE0-4144-4481-85AE-08087147CDD7}"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2FAB1-88DF-47F4-BB65-FD417B2796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152CE0-4144-4481-85AE-08087147CDD7}"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2FAB1-88DF-47F4-BB65-FD417B2796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52CE0-4144-4481-85AE-08087147CDD7}"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2FAB1-88DF-47F4-BB65-FD417B2796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52CE0-4144-4481-85AE-08087147CDD7}"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2FAB1-88DF-47F4-BB65-FD417B2796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152CE0-4144-4481-85AE-08087147CDD7}"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2FAB1-88DF-47F4-BB65-FD417B279613}"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6152CE0-4144-4481-85AE-08087147CDD7}"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2FAB1-88DF-47F4-BB65-FD417B279613}"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6152CE0-4144-4481-85AE-08087147CDD7}" type="datetimeFigureOut">
              <a:rPr lang="en-US" smtClean="0"/>
              <a:t>12/1/2016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CD2FAB1-88DF-47F4-BB65-FD417B27961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19:  Drifting Toward Disunion, </a:t>
            </a:r>
            <a:br>
              <a:rPr lang="en-US" dirty="0" smtClean="0"/>
            </a:br>
            <a:r>
              <a:rPr lang="en-US" dirty="0" smtClean="0"/>
              <a:t>1854-1861</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6562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Kansas Would Have Slaves</a:t>
            </a:r>
            <a:endParaRPr lang="en-US" dirty="0"/>
          </a:p>
        </p:txBody>
      </p:sp>
      <p:sp>
        <p:nvSpPr>
          <p:cNvPr id="6" name="Content Placeholder 5"/>
          <p:cNvSpPr>
            <a:spLocks noGrp="1"/>
          </p:cNvSpPr>
          <p:nvPr>
            <p:ph idx="1"/>
          </p:nvPr>
        </p:nvSpPr>
        <p:spPr/>
        <p:txBody>
          <a:bodyPr/>
          <a:lstStyle/>
          <a:p>
            <a:pPr lvl="1"/>
            <a:r>
              <a:rPr lang="en-US" dirty="0"/>
              <a:t>Thus, Kansas would have slaves either way.</a:t>
            </a:r>
          </a:p>
          <a:p>
            <a:pPr lvl="2"/>
            <a:r>
              <a:rPr lang="en-US" dirty="0">
                <a:solidFill>
                  <a:schemeClr val="tx1"/>
                </a:solidFill>
              </a:rPr>
              <a:t>Abolitionist felt this vote was bogus, boycotted the election, and thus the Lecompton Constitution passed "with" slavery. It was sent to Washington D.C. for approval.</a:t>
            </a:r>
          </a:p>
          <a:p>
            <a:pPr lvl="2"/>
            <a:r>
              <a:rPr lang="en-US" dirty="0">
                <a:solidFill>
                  <a:schemeClr val="tx1"/>
                </a:solidFill>
              </a:rPr>
              <a:t>Pres. James Buchanan gave his approval, but the Senate had to approve the Constitution.</a:t>
            </a:r>
          </a:p>
          <a:p>
            <a:pPr lvl="2"/>
            <a:r>
              <a:rPr lang="en-US" dirty="0">
                <a:solidFill>
                  <a:schemeClr val="tx1"/>
                </a:solidFill>
              </a:rPr>
              <a:t>Ironically, it was Stephen Douglas, the author of Kansas/Nebraska popular sovereignty, who led the opposition. Douglas felt the election wasn't true popular sovereignty due to the irregularities of the voting. His leadership got the Constitution shot dead in the water.</a:t>
            </a:r>
          </a:p>
          <a:p>
            <a:pPr marL="365760" lvl="1" indent="0">
              <a:buNone/>
            </a:pPr>
            <a:endParaRPr lang="en-US" dirty="0"/>
          </a:p>
          <a:p>
            <a:endParaRPr lang="en-US" dirty="0"/>
          </a:p>
        </p:txBody>
      </p:sp>
    </p:spTree>
    <p:extLst>
      <p:ext uri="{BB962C8B-B14F-4D97-AF65-F5344CB8AC3E}">
        <p14:creationId xmlns:p14="http://schemas.microsoft.com/office/powerpoint/2010/main" val="2350332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sz="half" idx="1"/>
          </p:nvPr>
        </p:nvSpPr>
        <p:spPr>
          <a:xfrm>
            <a:off x="457200" y="1600200"/>
            <a:ext cx="3200400" cy="4525963"/>
          </a:xfrm>
        </p:spPr>
        <p:txBody>
          <a:bodyPr/>
          <a:lstStyle/>
          <a:p>
            <a:pPr marL="274320" lvl="1" indent="-274320"/>
            <a:r>
              <a:rPr lang="en-US" dirty="0" smtClean="0"/>
              <a:t>(</a:t>
            </a:r>
            <a:r>
              <a:rPr lang="en-US" dirty="0"/>
              <a:t>a) the Democratic party was terribly </a:t>
            </a:r>
            <a:r>
              <a:rPr lang="en-US" dirty="0" smtClean="0"/>
              <a:t>divided </a:t>
            </a:r>
          </a:p>
          <a:p>
            <a:pPr marL="274320" lvl="1" indent="-274320"/>
            <a:r>
              <a:rPr lang="en-US" dirty="0" smtClean="0"/>
              <a:t>(</a:t>
            </a:r>
            <a:r>
              <a:rPr lang="en-US" dirty="0"/>
              <a:t>b) Kansas was now left in limbo—somewhere in between a territory and a </a:t>
            </a:r>
            <a:r>
              <a:rPr lang="en-US" dirty="0" smtClean="0"/>
              <a:t>state </a:t>
            </a:r>
          </a:p>
          <a:p>
            <a:pPr marL="274320" lvl="1" indent="-274320"/>
            <a:r>
              <a:rPr lang="en-US" dirty="0" smtClean="0"/>
              <a:t>(</a:t>
            </a:r>
            <a:r>
              <a:rPr lang="en-US" dirty="0"/>
              <a:t>c) the slavery question was </a:t>
            </a:r>
            <a:r>
              <a:rPr lang="en-US" i="1" dirty="0"/>
              <a:t>still</a:t>
            </a:r>
            <a:r>
              <a:rPr lang="en-US" dirty="0"/>
              <a:t> not answered.</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33800" y="2057400"/>
            <a:ext cx="4677868" cy="2895600"/>
          </a:xfrm>
        </p:spPr>
      </p:pic>
    </p:spTree>
    <p:extLst>
      <p:ext uri="{BB962C8B-B14F-4D97-AF65-F5344CB8AC3E}">
        <p14:creationId xmlns:p14="http://schemas.microsoft.com/office/powerpoint/2010/main" val="3440470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“Bully” Brooks and His Bludgeon</a:t>
            </a:r>
            <a:endParaRPr lang="en-US" dirty="0"/>
          </a:p>
        </p:txBody>
      </p:sp>
      <p:sp>
        <p:nvSpPr>
          <p:cNvPr id="3" name="Content Placeholder 2"/>
          <p:cNvSpPr>
            <a:spLocks noGrp="1"/>
          </p:cNvSpPr>
          <p:nvPr>
            <p:ph idx="1"/>
          </p:nvPr>
        </p:nvSpPr>
        <p:spPr>
          <a:xfrm>
            <a:off x="457200" y="1143000"/>
            <a:ext cx="8229600" cy="4525963"/>
          </a:xfrm>
        </p:spPr>
        <p:txBody>
          <a:bodyPr>
            <a:noAutofit/>
          </a:bodyPr>
          <a:lstStyle/>
          <a:p>
            <a:pPr lvl="1"/>
            <a:r>
              <a:rPr lang="en-US" sz="2800" dirty="0" smtClean="0"/>
              <a:t>Tension </a:t>
            </a:r>
            <a:r>
              <a:rPr lang="en-US" sz="2800" dirty="0"/>
              <a:t>and passion from Bleeding Kansas worked into Congress. Sen. Charles Sumner (northern abolitionist) graphically criticized a South Carolina congressman.</a:t>
            </a:r>
          </a:p>
          <a:p>
            <a:pPr lvl="1"/>
            <a:r>
              <a:rPr lang="en-US" sz="2800" dirty="0"/>
              <a:t>Preston Brooks, a fellow Congressman and relative the criticized, took offense to Sumner's comments. </a:t>
            </a:r>
            <a:endParaRPr lang="en-US" sz="2800" dirty="0" smtClean="0"/>
          </a:p>
          <a:p>
            <a:pPr lvl="1"/>
            <a:r>
              <a:rPr lang="en-US" sz="2800" dirty="0" smtClean="0"/>
              <a:t>Brooks </a:t>
            </a:r>
            <a:r>
              <a:rPr lang="en-US" sz="2800" dirty="0"/>
              <a:t>reasoned that he should challenge Sumner to a duel, but duels were only for gentlemen and Sumner's comments revealed that he was no gentleman. </a:t>
            </a:r>
            <a:endParaRPr lang="en-US" sz="2800" dirty="0" smtClean="0"/>
          </a:p>
          <a:p>
            <a:pPr lvl="1"/>
            <a:r>
              <a:rPr lang="en-US" sz="2800" dirty="0" smtClean="0"/>
              <a:t>A </a:t>
            </a:r>
            <a:r>
              <a:rPr lang="en-US" sz="2800" dirty="0"/>
              <a:t>beating was what Sumner deserved, at least as Brooks figured</a:t>
            </a:r>
            <a:r>
              <a:rPr lang="en-US" sz="2800" dirty="0" smtClean="0"/>
              <a:t>.</a:t>
            </a:r>
          </a:p>
        </p:txBody>
      </p:sp>
    </p:spTree>
    <p:extLst>
      <p:ext uri="{BB962C8B-B14F-4D97-AF65-F5344CB8AC3E}">
        <p14:creationId xmlns:p14="http://schemas.microsoft.com/office/powerpoint/2010/main" val="868906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p:txBody>
          <a:bodyPr/>
          <a:lstStyle/>
          <a:p>
            <a:pPr lvl="1"/>
            <a:r>
              <a:rPr lang="en-US" sz="2400" dirty="0"/>
              <a:t>So, "Bully" Preston Brooks whacked Charles Sumner over the head on the floor of Congress with a walking cane. Sumner was severely injured, and Brooks was expelled from Congress only to get re-elected in the next election.</a:t>
            </a:r>
          </a:p>
          <a:p>
            <a:pPr lvl="1"/>
            <a:r>
              <a:rPr lang="en-US" sz="2400" dirty="0"/>
              <a:t>The results of this poor behavior </a:t>
            </a:r>
            <a:r>
              <a:rPr lang="en-US" sz="2400" dirty="0" smtClean="0"/>
              <a:t>were: </a:t>
            </a:r>
          </a:p>
          <a:p>
            <a:pPr lvl="1"/>
            <a:r>
              <a:rPr lang="en-US" sz="2400" dirty="0" smtClean="0"/>
              <a:t>(</a:t>
            </a:r>
            <a:r>
              <a:rPr lang="en-US" sz="2400" dirty="0"/>
              <a:t>a) Sumner's "Crime Against Kansas" speech became a rallying point for the </a:t>
            </a:r>
            <a:r>
              <a:rPr lang="en-US" sz="2400" dirty="0" smtClean="0"/>
              <a:t>North</a:t>
            </a:r>
            <a:endParaRPr lang="en-US" sz="2400" dirty="0"/>
          </a:p>
          <a:p>
            <a:pPr lvl="1"/>
            <a:r>
              <a:rPr lang="en-US" sz="2400" dirty="0" smtClean="0"/>
              <a:t>(b</a:t>
            </a:r>
            <a:r>
              <a:rPr lang="en-US" sz="2400" dirty="0"/>
              <a:t>) Brooks became something of a Southern cult </a:t>
            </a:r>
            <a:r>
              <a:rPr lang="en-US" sz="2400" dirty="0" smtClean="0"/>
              <a:t>hero</a:t>
            </a:r>
            <a:endParaRPr lang="en-US" sz="2400" dirty="0"/>
          </a:p>
          <a:p>
            <a:pPr lvl="1"/>
            <a:r>
              <a:rPr lang="en-US" sz="2400" dirty="0" smtClean="0"/>
              <a:t>(c</a:t>
            </a:r>
            <a:r>
              <a:rPr lang="en-US" sz="2400" dirty="0"/>
              <a:t>) it became clear that compromise was now over (and replaced by Bleeding Kansas, name-calling, and cane-thwacking).</a:t>
            </a:r>
          </a:p>
          <a:p>
            <a:endParaRPr lang="en-US" dirty="0"/>
          </a:p>
        </p:txBody>
      </p:sp>
    </p:spTree>
    <p:extLst>
      <p:ext uri="{BB962C8B-B14F-4D97-AF65-F5344CB8AC3E}">
        <p14:creationId xmlns:p14="http://schemas.microsoft.com/office/powerpoint/2010/main" val="4068025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Buck” vs. “The Pathfinder”</a:t>
            </a:r>
            <a:endParaRPr lang="en-US" dirty="0"/>
          </a:p>
        </p:txBody>
      </p:sp>
      <p:sp>
        <p:nvSpPr>
          <p:cNvPr id="3" name="Content Placeholder 2"/>
          <p:cNvSpPr>
            <a:spLocks noGrp="1"/>
          </p:cNvSpPr>
          <p:nvPr>
            <p:ph idx="1"/>
          </p:nvPr>
        </p:nvSpPr>
        <p:spPr/>
        <p:txBody>
          <a:bodyPr>
            <a:normAutofit lnSpcReduction="10000"/>
          </a:bodyPr>
          <a:lstStyle/>
          <a:p>
            <a:pPr lvl="1"/>
            <a:r>
              <a:rPr lang="en-US" sz="2400" dirty="0" smtClean="0"/>
              <a:t>The </a:t>
            </a:r>
            <a:r>
              <a:rPr lang="en-US" sz="2400" dirty="0"/>
              <a:t>election of 1856 had three main candidates…</a:t>
            </a:r>
          </a:p>
          <a:p>
            <a:pPr lvl="2"/>
            <a:r>
              <a:rPr lang="en-US" sz="2400" dirty="0">
                <a:solidFill>
                  <a:schemeClr val="tx1"/>
                </a:solidFill>
              </a:rPr>
              <a:t>The Democrats chose James Buchanan. He had considerable experience but was not affiliated with the growingly unpopular Kansas-Nebraska Act.</a:t>
            </a:r>
          </a:p>
          <a:p>
            <a:pPr lvl="2"/>
            <a:r>
              <a:rPr lang="en-US" sz="2400" dirty="0">
                <a:solidFill>
                  <a:schemeClr val="tx1"/>
                </a:solidFill>
              </a:rPr>
              <a:t>The Republicans chose John C. Fremont, the "Pathfinder" and hero of the Mexican War.</a:t>
            </a:r>
          </a:p>
          <a:p>
            <a:pPr lvl="2"/>
            <a:r>
              <a:rPr lang="en-US" sz="2400" dirty="0">
                <a:solidFill>
                  <a:schemeClr val="tx1"/>
                </a:solidFill>
              </a:rPr>
              <a:t>The American Party was a </a:t>
            </a:r>
            <a:r>
              <a:rPr lang="en-US" sz="2400" dirty="0" smtClean="0">
                <a:solidFill>
                  <a:schemeClr val="tx1"/>
                </a:solidFill>
              </a:rPr>
              <a:t>newcomer and nominated Millard Fillmore. </a:t>
            </a:r>
            <a:r>
              <a:rPr lang="en-US" sz="2400" dirty="0">
                <a:solidFill>
                  <a:schemeClr val="tx1"/>
                </a:solidFill>
              </a:rPr>
              <a:t>They were better known by their nickname, the Know-Nothing Party. It was an anti-immigrant party that got its nickname by their supposed response of, "I know nothing," when asked if they were in the party</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991681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Election was UGLY!!!</a:t>
            </a:r>
            <a:endParaRPr lang="en-US" dirty="0"/>
          </a:p>
        </p:txBody>
      </p:sp>
      <p:sp>
        <p:nvSpPr>
          <p:cNvPr id="3" name="Content Placeholder 2"/>
          <p:cNvSpPr>
            <a:spLocks noGrp="1"/>
          </p:cNvSpPr>
          <p:nvPr>
            <p:ph sz="half" idx="1"/>
          </p:nvPr>
        </p:nvSpPr>
        <p:spPr>
          <a:xfrm>
            <a:off x="457200" y="1600200"/>
            <a:ext cx="4038600" cy="5105400"/>
          </a:xfrm>
        </p:spPr>
        <p:txBody>
          <a:bodyPr>
            <a:normAutofit fontScale="92500"/>
          </a:bodyPr>
          <a:lstStyle/>
          <a:p>
            <a:pPr marL="274320" lvl="1" indent="-274320"/>
            <a:r>
              <a:rPr lang="en-US" dirty="0"/>
              <a:t>The election was ugly, complete with mudslinging and charges of conspiracy and scandal. Fremont was accused of being Catholic which hurt his </a:t>
            </a:r>
            <a:r>
              <a:rPr lang="en-US" dirty="0" smtClean="0"/>
              <a:t>votes.</a:t>
            </a:r>
          </a:p>
          <a:p>
            <a:pPr marL="274320" lvl="1" indent="-274320"/>
            <a:r>
              <a:rPr lang="en-US" dirty="0" smtClean="0"/>
              <a:t>James </a:t>
            </a:r>
            <a:r>
              <a:rPr lang="en-US" dirty="0"/>
              <a:t>Buchanan won the </a:t>
            </a:r>
            <a:r>
              <a:rPr lang="en-US" dirty="0" smtClean="0"/>
              <a:t>election.</a:t>
            </a:r>
          </a:p>
          <a:p>
            <a:pPr marL="274320" lvl="1" indent="-274320"/>
            <a:r>
              <a:rPr lang="en-US" dirty="0" smtClean="0"/>
              <a:t>Perhaps </a:t>
            </a:r>
            <a:r>
              <a:rPr lang="en-US" dirty="0"/>
              <a:t>it was all for the better since Fremont's judgment and ability had come into question and since his loss opened the door for a much more capable Abe Lincoln four years later.</a:t>
            </a:r>
          </a:p>
          <a:p>
            <a:pPr marL="274320" lvl="1" indent="-274320"/>
            <a:endParaRPr lang="en-US" dirty="0"/>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676400"/>
            <a:ext cx="3532414" cy="4495800"/>
          </a:xfrm>
        </p:spPr>
      </p:pic>
    </p:spTree>
    <p:extLst>
      <p:ext uri="{BB962C8B-B14F-4D97-AF65-F5344CB8AC3E}">
        <p14:creationId xmlns:p14="http://schemas.microsoft.com/office/powerpoint/2010/main" val="819420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Dred Scott Case</a:t>
            </a:r>
            <a:endParaRPr lang="en-US" dirty="0"/>
          </a:p>
        </p:txBody>
      </p:sp>
      <p:sp>
        <p:nvSpPr>
          <p:cNvPr id="3" name="Content Placeholder 2"/>
          <p:cNvSpPr>
            <a:spLocks noGrp="1"/>
          </p:cNvSpPr>
          <p:nvPr>
            <p:ph sz="half" idx="1"/>
          </p:nvPr>
        </p:nvSpPr>
        <p:spPr/>
        <p:txBody>
          <a:bodyPr>
            <a:normAutofit lnSpcReduction="10000"/>
          </a:bodyPr>
          <a:lstStyle/>
          <a:p>
            <a:pPr lvl="1"/>
            <a:r>
              <a:rPr lang="en-US" dirty="0" smtClean="0"/>
              <a:t>In </a:t>
            </a:r>
            <a:r>
              <a:rPr lang="en-US" dirty="0"/>
              <a:t>March of 1857, the Supreme Court, led by Chief Justice Roger Taney, handed down the Dred Scott decision.</a:t>
            </a:r>
          </a:p>
          <a:p>
            <a:pPr lvl="1"/>
            <a:r>
              <a:rPr lang="en-US" dirty="0"/>
              <a:t>Dred Scott was a Missouri slave whose owner moved (with Scott) to Illinois and Wisconsin, then back to Missouri. Dred Scott sued for his freedom arguing that since he'd lived in free states, he was free</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676400"/>
            <a:ext cx="3674301" cy="4191000"/>
          </a:xfrm>
        </p:spPr>
      </p:pic>
    </p:spTree>
    <p:extLst>
      <p:ext uri="{BB962C8B-B14F-4D97-AF65-F5344CB8AC3E}">
        <p14:creationId xmlns:p14="http://schemas.microsoft.com/office/powerpoint/2010/main" val="3731513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Dred Scott Decision Said…</a:t>
            </a:r>
            <a:endParaRPr lang="en-US" dirty="0"/>
          </a:p>
        </p:txBody>
      </p:sp>
      <p:sp>
        <p:nvSpPr>
          <p:cNvPr id="3" name="Content Placeholder 2"/>
          <p:cNvSpPr>
            <a:spLocks noGrp="1"/>
          </p:cNvSpPr>
          <p:nvPr>
            <p:ph idx="1"/>
          </p:nvPr>
        </p:nvSpPr>
        <p:spPr/>
        <p:txBody>
          <a:bodyPr>
            <a:normAutofit lnSpcReduction="10000"/>
          </a:bodyPr>
          <a:lstStyle/>
          <a:p>
            <a:pPr lvl="2"/>
            <a:r>
              <a:rPr lang="en-US" sz="2800" dirty="0" smtClean="0">
                <a:solidFill>
                  <a:schemeClr val="tx1"/>
                </a:solidFill>
              </a:rPr>
              <a:t>Dred </a:t>
            </a:r>
            <a:r>
              <a:rPr lang="en-US" sz="2800" dirty="0">
                <a:solidFill>
                  <a:schemeClr val="tx1"/>
                </a:solidFill>
              </a:rPr>
              <a:t>Scott (and all slaves) was not a citizen and therefore not entitled to sue. In other words, he lost.</a:t>
            </a:r>
          </a:p>
          <a:p>
            <a:pPr lvl="2"/>
            <a:r>
              <a:rPr lang="en-US" sz="2800" dirty="0">
                <a:solidFill>
                  <a:schemeClr val="tx1"/>
                </a:solidFill>
              </a:rPr>
              <a:t>The Court went further and said that a legislature/Congress cannot outlaw slavery. This was the bombshell statement.</a:t>
            </a:r>
          </a:p>
          <a:p>
            <a:pPr lvl="2"/>
            <a:r>
              <a:rPr lang="en-US" sz="2800" dirty="0">
                <a:solidFill>
                  <a:schemeClr val="tx1"/>
                </a:solidFill>
              </a:rPr>
              <a:t>The Court then concluded the Missouri Compromise had been unconstitutional all along (because it’d </a:t>
            </a:r>
            <a:r>
              <a:rPr lang="en-US" sz="2800" dirty="0" smtClean="0">
                <a:solidFill>
                  <a:schemeClr val="tx1"/>
                </a:solidFill>
              </a:rPr>
              <a:t>banned </a:t>
            </a:r>
            <a:r>
              <a:rPr lang="en-US" sz="2800" dirty="0">
                <a:solidFill>
                  <a:schemeClr val="tx1"/>
                </a:solidFill>
              </a:rPr>
              <a:t>slavery north of the 36° 30’ line and doing so was against the point #2 listed above).</a:t>
            </a:r>
          </a:p>
          <a:p>
            <a:pPr lvl="2"/>
            <a:endParaRPr lang="en-US" dirty="0">
              <a:solidFill>
                <a:schemeClr val="tx1"/>
              </a:solidFill>
            </a:endParaRPr>
          </a:p>
          <a:p>
            <a:endParaRPr lang="en-US" dirty="0"/>
          </a:p>
        </p:txBody>
      </p:sp>
    </p:spTree>
    <p:extLst>
      <p:ext uri="{BB962C8B-B14F-4D97-AF65-F5344CB8AC3E}">
        <p14:creationId xmlns:p14="http://schemas.microsoft.com/office/powerpoint/2010/main" val="153762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Court Case</a:t>
            </a:r>
            <a:endParaRPr lang="en-US" dirty="0"/>
          </a:p>
        </p:txBody>
      </p:sp>
      <p:sp>
        <p:nvSpPr>
          <p:cNvPr id="3" name="Content Placeholder 2"/>
          <p:cNvSpPr>
            <a:spLocks noGrp="1"/>
          </p:cNvSpPr>
          <p:nvPr>
            <p:ph idx="1"/>
          </p:nvPr>
        </p:nvSpPr>
        <p:spPr/>
        <p:txBody>
          <a:bodyPr>
            <a:normAutofit fontScale="85000" lnSpcReduction="10000"/>
          </a:bodyPr>
          <a:lstStyle/>
          <a:p>
            <a:pPr lvl="1"/>
            <a:r>
              <a:rPr lang="en-US" sz="3200" dirty="0" smtClean="0"/>
              <a:t>This </a:t>
            </a:r>
            <a:r>
              <a:rPr lang="en-US" sz="3200" dirty="0"/>
              <a:t>was a huge victory for the South and it infuriated the North. The North-South wedge was driven deeper.</a:t>
            </a:r>
          </a:p>
          <a:p>
            <a:pPr lvl="1"/>
            <a:r>
              <a:rPr lang="en-US" sz="3200" dirty="0"/>
              <a:t>The North—South scoreboard now favored the South, undeniably. </a:t>
            </a:r>
            <a:endParaRPr lang="en-US" sz="3200" dirty="0" smtClean="0"/>
          </a:p>
          <a:p>
            <a:pPr lvl="1"/>
            <a:r>
              <a:rPr lang="en-US" sz="3200" dirty="0" smtClean="0"/>
              <a:t>The </a:t>
            </a:r>
            <a:r>
              <a:rPr lang="en-US" sz="3200" dirty="0"/>
              <a:t>South had </a:t>
            </a:r>
            <a:endParaRPr lang="en-US" sz="3200" dirty="0" smtClean="0"/>
          </a:p>
          <a:p>
            <a:pPr lvl="1"/>
            <a:r>
              <a:rPr lang="en-US" sz="3200" dirty="0" smtClean="0"/>
              <a:t>(</a:t>
            </a:r>
            <a:r>
              <a:rPr lang="en-US" sz="3200" dirty="0"/>
              <a:t>1) the Supreme </a:t>
            </a:r>
            <a:r>
              <a:rPr lang="en-US" sz="3200" dirty="0" smtClean="0"/>
              <a:t>Court</a:t>
            </a:r>
            <a:endParaRPr lang="en-US" sz="3200" dirty="0"/>
          </a:p>
          <a:p>
            <a:pPr lvl="1"/>
            <a:r>
              <a:rPr lang="en-US" sz="3200" dirty="0" smtClean="0"/>
              <a:t>(2</a:t>
            </a:r>
            <a:r>
              <a:rPr lang="en-US" sz="3200" dirty="0"/>
              <a:t>) the </a:t>
            </a:r>
            <a:r>
              <a:rPr lang="en-US" sz="3200" dirty="0" smtClean="0"/>
              <a:t>president</a:t>
            </a:r>
            <a:endParaRPr lang="en-US" sz="3200" dirty="0"/>
          </a:p>
          <a:p>
            <a:pPr lvl="1"/>
            <a:r>
              <a:rPr lang="en-US" sz="3200" dirty="0" smtClean="0"/>
              <a:t>(3</a:t>
            </a:r>
            <a:r>
              <a:rPr lang="en-US" sz="3200" dirty="0"/>
              <a:t>) the Constitution on its side. The North only had Congress (which was now banned from outlawing slavery).</a:t>
            </a:r>
          </a:p>
          <a:p>
            <a:endParaRPr lang="en-US" dirty="0"/>
          </a:p>
          <a:p>
            <a:endParaRPr lang="en-US" dirty="0"/>
          </a:p>
        </p:txBody>
      </p:sp>
    </p:spTree>
    <p:extLst>
      <p:ext uri="{BB962C8B-B14F-4D97-AF65-F5344CB8AC3E}">
        <p14:creationId xmlns:p14="http://schemas.microsoft.com/office/powerpoint/2010/main" val="248732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the Constitution Supported the South</a:t>
            </a:r>
            <a:endParaRPr lang="en-US" dirty="0"/>
          </a:p>
        </p:txBody>
      </p:sp>
      <p:sp>
        <p:nvSpPr>
          <p:cNvPr id="3" name="Content Placeholder 2"/>
          <p:cNvSpPr>
            <a:spLocks noGrp="1"/>
          </p:cNvSpPr>
          <p:nvPr>
            <p:ph sz="half" idx="1"/>
          </p:nvPr>
        </p:nvSpPr>
        <p:spPr/>
        <p:txBody>
          <a:bodyPr/>
          <a:lstStyle/>
          <a:p>
            <a:pPr lvl="2"/>
            <a:r>
              <a:rPr lang="en-US" sz="2400" dirty="0" smtClean="0">
                <a:solidFill>
                  <a:schemeClr val="tx1"/>
                </a:solidFill>
              </a:rPr>
              <a:t>It's </a:t>
            </a:r>
            <a:r>
              <a:rPr lang="en-US" sz="2400" dirty="0">
                <a:solidFill>
                  <a:schemeClr val="tx1"/>
                </a:solidFill>
              </a:rPr>
              <a:t>the Supreme Court that officially interprets the Constitution and they'd just said it favored the South in the Dred Scott decision.</a:t>
            </a:r>
          </a:p>
          <a:p>
            <a:pPr lvl="2"/>
            <a:r>
              <a:rPr lang="en-US" sz="2400" dirty="0">
                <a:solidFill>
                  <a:schemeClr val="tx1"/>
                </a:solidFill>
              </a:rPr>
              <a:t>The 5th Amendment said Congress could not take away property, in this case, slaves.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58846" y="1600200"/>
            <a:ext cx="3017308" cy="4525963"/>
          </a:xfrm>
        </p:spPr>
      </p:pic>
    </p:spTree>
    <p:extLst>
      <p:ext uri="{BB962C8B-B14F-4D97-AF65-F5344CB8AC3E}">
        <p14:creationId xmlns:p14="http://schemas.microsoft.com/office/powerpoint/2010/main" val="87743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JUMBO QUESTIONS 19</a:t>
            </a:r>
            <a:endParaRPr lang="en-US" dirty="0"/>
          </a:p>
        </p:txBody>
      </p:sp>
      <p:sp>
        <p:nvSpPr>
          <p:cNvPr id="3" name="Content Placeholder 2"/>
          <p:cNvSpPr>
            <a:spLocks noGrp="1"/>
          </p:cNvSpPr>
          <p:nvPr>
            <p:ph idx="1"/>
          </p:nvPr>
        </p:nvSpPr>
        <p:spPr/>
        <p:txBody>
          <a:bodyPr>
            <a:normAutofit lnSpcReduction="10000"/>
          </a:bodyPr>
          <a:lstStyle/>
          <a:p>
            <a:r>
              <a:rPr lang="en-US" dirty="0" smtClean="0"/>
              <a:t>Periodization</a:t>
            </a:r>
          </a:p>
          <a:p>
            <a:pPr lvl="1"/>
            <a:r>
              <a:rPr lang="en-US" dirty="0" smtClean="0"/>
              <a:t>The authors analyze the drift toward disunion from 1854 to 1861. Yet, many other historians have argued that this “drift” began prior to 1854. If you were to select a date other than 1854 to begin a chapter about the origins of the Civil War, what would it be? Provide evidence from this chapter and previous ones to support your choice</a:t>
            </a:r>
          </a:p>
          <a:p>
            <a:r>
              <a:rPr lang="en-US" dirty="0" smtClean="0"/>
              <a:t>Causation</a:t>
            </a:r>
          </a:p>
          <a:p>
            <a:pPr lvl="1"/>
            <a:r>
              <a:rPr lang="en-US" dirty="0" smtClean="0"/>
              <a:t>What were the long- and short-term causes of the Civil War? </a:t>
            </a:r>
          </a:p>
          <a:p>
            <a:r>
              <a:rPr lang="en-US" dirty="0" smtClean="0"/>
              <a:t>Interpretation</a:t>
            </a:r>
          </a:p>
          <a:p>
            <a:pPr lvl="1"/>
            <a:r>
              <a:rPr lang="en-US" dirty="0" smtClean="0"/>
              <a:t>After you read the chapter and “Varying Viewpoints: The Civil War: Repressible or Irrepressible?” which of the schools of thought about the coming of the Civil War do you find most persuasive? Find specific examples from this and previous chapters to support your choice.  </a:t>
            </a:r>
          </a:p>
          <a:p>
            <a:endParaRPr lang="en-US" dirty="0"/>
          </a:p>
        </p:txBody>
      </p:sp>
    </p:spTree>
    <p:extLst>
      <p:ext uri="{BB962C8B-B14F-4D97-AF65-F5344CB8AC3E}">
        <p14:creationId xmlns:p14="http://schemas.microsoft.com/office/powerpoint/2010/main" val="385056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Catch-22</a:t>
            </a:r>
            <a:endParaRPr lang="en-US" dirty="0"/>
          </a:p>
        </p:txBody>
      </p:sp>
      <p:sp>
        <p:nvSpPr>
          <p:cNvPr id="3" name="Content Placeholder 2"/>
          <p:cNvSpPr>
            <a:spLocks noGrp="1"/>
          </p:cNvSpPr>
          <p:nvPr>
            <p:ph idx="1"/>
          </p:nvPr>
        </p:nvSpPr>
        <p:spPr/>
        <p:txBody>
          <a:bodyPr>
            <a:normAutofit lnSpcReduction="10000"/>
          </a:bodyPr>
          <a:lstStyle/>
          <a:p>
            <a:pPr lvl="3"/>
            <a:r>
              <a:rPr lang="en-US" sz="2800" dirty="0" smtClean="0"/>
              <a:t>It </a:t>
            </a:r>
            <a:r>
              <a:rPr lang="en-US" sz="2800" dirty="0"/>
              <a:t>could be argued that slavery </a:t>
            </a:r>
            <a:r>
              <a:rPr lang="en-US" sz="2800" i="1" dirty="0"/>
              <a:t>was</a:t>
            </a:r>
            <a:r>
              <a:rPr lang="en-US" sz="2800" dirty="0"/>
              <a:t> in the Constitution by way of the Three-Fifths Compromise.</a:t>
            </a:r>
          </a:p>
          <a:p>
            <a:pPr lvl="3"/>
            <a:r>
              <a:rPr lang="en-US" sz="2800" dirty="0"/>
              <a:t>It could be argued slavery </a:t>
            </a:r>
            <a:r>
              <a:rPr lang="en-US" sz="2800" i="1" dirty="0"/>
              <a:t>was not</a:t>
            </a:r>
            <a:r>
              <a:rPr lang="en-US" sz="2800" dirty="0"/>
              <a:t> in the Constitution since the word “slavery” indeed never was present, but using this argument, the 10th Amendment said anything </a:t>
            </a:r>
            <a:r>
              <a:rPr lang="en-US" sz="2800" i="1" dirty="0"/>
              <a:t>not</a:t>
            </a:r>
            <a:r>
              <a:rPr lang="en-US" sz="2800" dirty="0"/>
              <a:t> in the Constitution is left up to the states, and the Southern states would vote for slavery. </a:t>
            </a:r>
            <a:endParaRPr lang="en-US" sz="2800" dirty="0" smtClean="0"/>
          </a:p>
          <a:p>
            <a:pPr lvl="3"/>
            <a:r>
              <a:rPr lang="en-US" sz="2800" dirty="0" smtClean="0"/>
              <a:t>Either </a:t>
            </a:r>
            <a:r>
              <a:rPr lang="en-US" sz="2800" dirty="0"/>
              <a:t>way, if slavery was in or out, the North lost.</a:t>
            </a:r>
          </a:p>
          <a:p>
            <a:endParaRPr lang="en-US" dirty="0"/>
          </a:p>
        </p:txBody>
      </p:sp>
    </p:spTree>
    <p:extLst>
      <p:ext uri="{BB962C8B-B14F-4D97-AF65-F5344CB8AC3E}">
        <p14:creationId xmlns:p14="http://schemas.microsoft.com/office/powerpoint/2010/main" val="205559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97"/>
            <a:ext cx="8229600" cy="1143000"/>
          </a:xfrm>
        </p:spPr>
        <p:txBody>
          <a:bodyPr/>
          <a:lstStyle/>
          <a:p>
            <a:r>
              <a:rPr lang="en-US" dirty="0" smtClean="0"/>
              <a:t>The Financial Crash of 1857</a:t>
            </a:r>
            <a:endParaRPr lang="en-US" dirty="0"/>
          </a:p>
        </p:txBody>
      </p:sp>
      <p:sp>
        <p:nvSpPr>
          <p:cNvPr id="3" name="Content Placeholder 2"/>
          <p:cNvSpPr>
            <a:spLocks noGrp="1"/>
          </p:cNvSpPr>
          <p:nvPr>
            <p:ph idx="1"/>
          </p:nvPr>
        </p:nvSpPr>
        <p:spPr>
          <a:xfrm>
            <a:off x="457200" y="1143000"/>
            <a:ext cx="8229600" cy="4525963"/>
          </a:xfrm>
        </p:spPr>
        <p:txBody>
          <a:bodyPr>
            <a:noAutofit/>
          </a:bodyPr>
          <a:lstStyle/>
          <a:p>
            <a:pPr lvl="1"/>
            <a:r>
              <a:rPr lang="en-US" sz="2400" dirty="0" smtClean="0"/>
              <a:t>Adding </a:t>
            </a:r>
            <a:r>
              <a:rPr lang="en-US" sz="2400" dirty="0"/>
              <a:t>to the chaos of the times was the Panic of 1857—yet another in the string of financial crunches that took place every 20 years in the 1800's.</a:t>
            </a:r>
          </a:p>
          <a:p>
            <a:pPr lvl="1"/>
            <a:r>
              <a:rPr lang="en-US" sz="2400" dirty="0"/>
              <a:t>The economics of the situation weren't particularly bad, but the psychological fallout for a troubled time was very strong.</a:t>
            </a:r>
          </a:p>
          <a:p>
            <a:pPr lvl="2"/>
            <a:r>
              <a:rPr lang="en-US" sz="2400" dirty="0">
                <a:solidFill>
                  <a:schemeClr val="tx1"/>
                </a:solidFill>
              </a:rPr>
              <a:t>Causes for this panic were: </a:t>
            </a:r>
            <a:endParaRPr lang="en-US" sz="2400" dirty="0" smtClean="0">
              <a:solidFill>
                <a:schemeClr val="tx1"/>
              </a:solidFill>
            </a:endParaRPr>
          </a:p>
          <a:p>
            <a:pPr lvl="2"/>
            <a:r>
              <a:rPr lang="en-US" sz="2400" dirty="0" smtClean="0">
                <a:solidFill>
                  <a:schemeClr val="tx1"/>
                </a:solidFill>
              </a:rPr>
              <a:t>(</a:t>
            </a:r>
            <a:r>
              <a:rPr lang="en-US" sz="2400" dirty="0">
                <a:solidFill>
                  <a:schemeClr val="tx1"/>
                </a:solidFill>
              </a:rPr>
              <a:t>a) inflation caused by California </a:t>
            </a:r>
            <a:r>
              <a:rPr lang="en-US" sz="2400" dirty="0" smtClean="0">
                <a:solidFill>
                  <a:schemeClr val="tx1"/>
                </a:solidFill>
              </a:rPr>
              <a:t>gold</a:t>
            </a:r>
            <a:endParaRPr lang="en-US" sz="2400" dirty="0">
              <a:solidFill>
                <a:schemeClr val="tx1"/>
              </a:solidFill>
            </a:endParaRPr>
          </a:p>
          <a:p>
            <a:pPr lvl="2"/>
            <a:r>
              <a:rPr lang="en-US" sz="2400" dirty="0" smtClean="0">
                <a:solidFill>
                  <a:schemeClr val="tx1"/>
                </a:solidFill>
              </a:rPr>
              <a:t>(b</a:t>
            </a:r>
            <a:r>
              <a:rPr lang="en-US" sz="2400" dirty="0">
                <a:solidFill>
                  <a:schemeClr val="tx1"/>
                </a:solidFill>
              </a:rPr>
              <a:t>) over-production of </a:t>
            </a:r>
            <a:r>
              <a:rPr lang="en-US" sz="2400" dirty="0" smtClean="0">
                <a:solidFill>
                  <a:schemeClr val="tx1"/>
                </a:solidFill>
              </a:rPr>
              <a:t>grain</a:t>
            </a:r>
            <a:endParaRPr lang="en-US" sz="2400" dirty="0">
              <a:solidFill>
                <a:schemeClr val="tx1"/>
              </a:solidFill>
            </a:endParaRPr>
          </a:p>
          <a:p>
            <a:pPr lvl="2"/>
            <a:r>
              <a:rPr lang="en-US" sz="2400" dirty="0" smtClean="0">
                <a:solidFill>
                  <a:schemeClr val="tx1"/>
                </a:solidFill>
              </a:rPr>
              <a:t>(c</a:t>
            </a:r>
            <a:r>
              <a:rPr lang="en-US" sz="2400" dirty="0">
                <a:solidFill>
                  <a:schemeClr val="tx1"/>
                </a:solidFill>
              </a:rPr>
              <a:t>) over-speculation (the perennial cause), this time in land and railroads.</a:t>
            </a:r>
          </a:p>
          <a:p>
            <a:pPr lvl="2"/>
            <a:r>
              <a:rPr lang="en-US" sz="2400" dirty="0">
                <a:solidFill>
                  <a:schemeClr val="tx1"/>
                </a:solidFill>
              </a:rPr>
              <a:t>The North was hit hardest. The South was largely unaffected, supposedly proving that cotton was indeed king</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1604508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Homestead Act</a:t>
            </a:r>
            <a:endParaRPr lang="en-US" dirty="0"/>
          </a:p>
        </p:txBody>
      </p:sp>
      <p:sp>
        <p:nvSpPr>
          <p:cNvPr id="3" name="Content Placeholder 2"/>
          <p:cNvSpPr>
            <a:spLocks noGrp="1"/>
          </p:cNvSpPr>
          <p:nvPr>
            <p:ph idx="1"/>
          </p:nvPr>
        </p:nvSpPr>
        <p:spPr/>
        <p:txBody>
          <a:bodyPr>
            <a:normAutofit fontScale="92500" lnSpcReduction="10000"/>
          </a:bodyPr>
          <a:lstStyle/>
          <a:p>
            <a:pPr lvl="1"/>
            <a:r>
              <a:rPr lang="en-US" sz="2800" dirty="0"/>
              <a:t>At the same time, a Homestead Act was passed by Congress but vetoed by Pres. Buchanan. </a:t>
            </a:r>
            <a:endParaRPr lang="en-US" sz="2800" dirty="0" smtClean="0"/>
          </a:p>
          <a:p>
            <a:pPr lvl="1"/>
            <a:r>
              <a:rPr lang="en-US" sz="2800" dirty="0" smtClean="0"/>
              <a:t>It's </a:t>
            </a:r>
            <a:r>
              <a:rPr lang="en-US" sz="2800" dirty="0"/>
              <a:t>goal was to provide 160 western acres for a nominal price.</a:t>
            </a:r>
          </a:p>
          <a:p>
            <a:pPr lvl="2"/>
            <a:r>
              <a:rPr lang="en-US" sz="2800" dirty="0">
                <a:solidFill>
                  <a:schemeClr val="tx1"/>
                </a:solidFill>
              </a:rPr>
              <a:t>The fear was that it would drain Northern workers to the cheap land and Southerners feared the west would fill up with free-</a:t>
            </a:r>
            <a:r>
              <a:rPr lang="en-US" sz="2800" dirty="0" err="1">
                <a:solidFill>
                  <a:schemeClr val="tx1"/>
                </a:solidFill>
              </a:rPr>
              <a:t>soilers</a:t>
            </a:r>
            <a:r>
              <a:rPr lang="en-US" sz="2800" dirty="0">
                <a:solidFill>
                  <a:schemeClr val="tx1"/>
                </a:solidFill>
              </a:rPr>
              <a:t>.</a:t>
            </a:r>
          </a:p>
          <a:p>
            <a:pPr lvl="1"/>
            <a:r>
              <a:rPr lang="en-US" sz="2800" dirty="0"/>
              <a:t>The tariff rate also went up due to the panic. </a:t>
            </a:r>
            <a:endParaRPr lang="en-US" sz="2800" dirty="0" smtClean="0"/>
          </a:p>
          <a:p>
            <a:pPr lvl="1"/>
            <a:r>
              <a:rPr lang="en-US" sz="2800" dirty="0" smtClean="0"/>
              <a:t>The </a:t>
            </a:r>
            <a:r>
              <a:rPr lang="en-US" sz="2800" dirty="0"/>
              <a:t>prior rates had recently been reduced to only 20%, due to Southern complaints, but the new law sent them right back up.</a:t>
            </a:r>
          </a:p>
          <a:p>
            <a:endParaRPr lang="en-US" dirty="0"/>
          </a:p>
        </p:txBody>
      </p:sp>
    </p:spTree>
    <p:extLst>
      <p:ext uri="{BB962C8B-B14F-4D97-AF65-F5344CB8AC3E}">
        <p14:creationId xmlns:p14="http://schemas.microsoft.com/office/powerpoint/2010/main" val="2807313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 Comes Lincoln (BTW- he is killed, there…I did it before Winter Break)</a:t>
            </a:r>
            <a:endParaRPr lang="en-US" dirty="0"/>
          </a:p>
        </p:txBody>
      </p:sp>
      <p:sp>
        <p:nvSpPr>
          <p:cNvPr id="3" name="Content Placeholder 2"/>
          <p:cNvSpPr>
            <a:spLocks noGrp="1"/>
          </p:cNvSpPr>
          <p:nvPr>
            <p:ph idx="1"/>
          </p:nvPr>
        </p:nvSpPr>
        <p:spPr/>
        <p:txBody>
          <a:bodyPr>
            <a:normAutofit/>
          </a:bodyPr>
          <a:lstStyle/>
          <a:p>
            <a:pPr lvl="1"/>
            <a:r>
              <a:rPr lang="en-US" sz="2400" dirty="0" smtClean="0"/>
              <a:t>The </a:t>
            </a:r>
            <a:r>
              <a:rPr lang="en-US" sz="2400" dirty="0"/>
              <a:t>Illinois Senate race of 1858 took the national spotlight. </a:t>
            </a:r>
            <a:endParaRPr lang="en-US" sz="2400" dirty="0" smtClean="0"/>
          </a:p>
          <a:p>
            <a:pPr lvl="1"/>
            <a:r>
              <a:rPr lang="en-US" sz="2400" dirty="0" smtClean="0"/>
              <a:t>The </a:t>
            </a:r>
            <a:r>
              <a:rPr lang="en-US" sz="2400" dirty="0"/>
              <a:t>Democrats put up Sen. Stephen Douglas and the Republicans put up Abraham Lincoln.</a:t>
            </a:r>
          </a:p>
          <a:p>
            <a:pPr lvl="1"/>
            <a:r>
              <a:rPr lang="en-US" sz="2400" dirty="0"/>
              <a:t>Douglas was likely the "biggest name" Senator of the day and expected to easily be re-elected over </a:t>
            </a:r>
            <a:r>
              <a:rPr lang="en-US" sz="2400" dirty="0" err="1"/>
              <a:t>backwoodsy</a:t>
            </a:r>
            <a:r>
              <a:rPr lang="en-US" sz="2400" dirty="0"/>
              <a:t> Lincoln.</a:t>
            </a:r>
          </a:p>
          <a:p>
            <a:pPr lvl="1"/>
            <a:r>
              <a:rPr lang="en-US" sz="2400" dirty="0"/>
              <a:t>Douglas was also considered the best debater of the time. Lincoln, however, had a homespun, down-home wit and logic about himself and was also a fine debater.</a:t>
            </a:r>
          </a:p>
        </p:txBody>
      </p:sp>
    </p:spTree>
    <p:extLst>
      <p:ext uri="{BB962C8B-B14F-4D97-AF65-F5344CB8AC3E}">
        <p14:creationId xmlns:p14="http://schemas.microsoft.com/office/powerpoint/2010/main" val="2247461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Lincoln-Douglas Debates</a:t>
            </a:r>
            <a:endParaRPr lang="en-US" dirty="0"/>
          </a:p>
        </p:txBody>
      </p:sp>
      <p:sp>
        <p:nvSpPr>
          <p:cNvPr id="3" name="Content Placeholder 2"/>
          <p:cNvSpPr>
            <a:spLocks noGrp="1"/>
          </p:cNvSpPr>
          <p:nvPr>
            <p:ph sz="half" idx="1"/>
          </p:nvPr>
        </p:nvSpPr>
        <p:spPr/>
        <p:txBody>
          <a:bodyPr>
            <a:normAutofit lnSpcReduction="10000"/>
          </a:bodyPr>
          <a:lstStyle/>
          <a:p>
            <a:pPr lvl="1"/>
            <a:r>
              <a:rPr lang="en-US" dirty="0" smtClean="0"/>
              <a:t>Lincoln </a:t>
            </a:r>
            <a:r>
              <a:rPr lang="en-US" dirty="0"/>
              <a:t>challenged Douglas to a series of debates and Douglas accepted. The "Lincoln-Douglas debates" were a series of seven debates spread across Illinois.</a:t>
            </a:r>
          </a:p>
          <a:p>
            <a:pPr lvl="2"/>
            <a:r>
              <a:rPr lang="en-US" sz="2400" dirty="0">
                <a:solidFill>
                  <a:schemeClr val="tx1"/>
                </a:solidFill>
              </a:rPr>
              <a:t>Lincoln was the underdog in but proved that he could stand and argue toe-to-toe with Douglas</a:t>
            </a:r>
            <a:r>
              <a:rPr lang="en-US" sz="2400" dirty="0" smtClean="0">
                <a:solidFill>
                  <a:schemeClr val="tx1"/>
                </a:solidFill>
              </a:rPr>
              <a:t>.</a:t>
            </a:r>
            <a:endParaRPr lang="en-US" sz="2400" dirty="0">
              <a:solidFill>
                <a:schemeClr val="tx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199" y="2438400"/>
            <a:ext cx="4169663" cy="2514600"/>
          </a:xfrm>
        </p:spPr>
      </p:pic>
    </p:spTree>
    <p:extLst>
      <p:ext uri="{BB962C8B-B14F-4D97-AF65-F5344CB8AC3E}">
        <p14:creationId xmlns:p14="http://schemas.microsoft.com/office/powerpoint/2010/main" val="2099733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Freeport IL Debate</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lvl="2"/>
            <a:r>
              <a:rPr lang="en-US" sz="2400" dirty="0" smtClean="0">
                <a:solidFill>
                  <a:schemeClr val="tx1"/>
                </a:solidFill>
              </a:rPr>
              <a:t>In </a:t>
            </a:r>
            <a:r>
              <a:rPr lang="en-US" sz="2400" dirty="0">
                <a:solidFill>
                  <a:schemeClr val="tx1"/>
                </a:solidFill>
              </a:rPr>
              <a:t>Freeport, Lincoln essentially asked, “Mr. Douglas, if the people of a territory voted slavery down, despite the Supreme Court saying that they could not do so (point #2 of the Dred Scott decision), which side would you support, the people or the Supreme Court?” </a:t>
            </a:r>
            <a:endParaRPr lang="en-US" sz="2400" dirty="0" smtClean="0">
              <a:solidFill>
                <a:schemeClr val="tx1"/>
              </a:solidFill>
            </a:endParaRPr>
          </a:p>
          <a:p>
            <a:pPr lvl="2"/>
            <a:r>
              <a:rPr lang="en-US" sz="2400" dirty="0" smtClean="0">
                <a:solidFill>
                  <a:schemeClr val="tx1"/>
                </a:solidFill>
              </a:rPr>
              <a:t>This </a:t>
            </a:r>
            <a:r>
              <a:rPr lang="en-US" sz="2400" dirty="0">
                <a:solidFill>
                  <a:schemeClr val="tx1"/>
                </a:solidFill>
              </a:rPr>
              <a:t>put Douglas in a lose-lose situation—either way he decided, someone would be upset.</a:t>
            </a:r>
          </a:p>
          <a:p>
            <a:pPr lvl="2"/>
            <a:r>
              <a:rPr lang="en-US" sz="2400" dirty="0">
                <a:solidFill>
                  <a:schemeClr val="tx1"/>
                </a:solidFill>
              </a:rPr>
              <a:t>Douglas (“Mr. Popular Sovereignty”) replied with his “Freeport Doctrine.” </a:t>
            </a:r>
            <a:endParaRPr lang="en-US" sz="2400" dirty="0" smtClean="0">
              <a:solidFill>
                <a:schemeClr val="tx1"/>
              </a:solidFill>
            </a:endParaRPr>
          </a:p>
          <a:p>
            <a:pPr lvl="2"/>
            <a:r>
              <a:rPr lang="en-US" sz="2400" dirty="0" smtClean="0">
                <a:solidFill>
                  <a:schemeClr val="tx1"/>
                </a:solidFill>
              </a:rPr>
              <a:t>It </a:t>
            </a:r>
            <a:r>
              <a:rPr lang="en-US" sz="2400" dirty="0">
                <a:solidFill>
                  <a:schemeClr val="tx1"/>
                </a:solidFill>
              </a:rPr>
              <a:t>said that, since ultimate power was held by the people, slavery should be banned if the people indeed voted it down, regardless of how the Supreme Court ruled.</a:t>
            </a:r>
          </a:p>
          <a:p>
            <a:endParaRPr lang="en-US" dirty="0"/>
          </a:p>
        </p:txBody>
      </p:sp>
    </p:spTree>
    <p:extLst>
      <p:ext uri="{BB962C8B-B14F-4D97-AF65-F5344CB8AC3E}">
        <p14:creationId xmlns:p14="http://schemas.microsoft.com/office/powerpoint/2010/main" val="2352164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Freeport Doctrine</a:t>
            </a:r>
            <a:endParaRPr lang="en-US" dirty="0"/>
          </a:p>
        </p:txBody>
      </p:sp>
      <p:sp>
        <p:nvSpPr>
          <p:cNvPr id="3" name="Content Placeholder 2"/>
          <p:cNvSpPr>
            <a:spLocks noGrp="1"/>
          </p:cNvSpPr>
          <p:nvPr>
            <p:ph idx="1"/>
          </p:nvPr>
        </p:nvSpPr>
        <p:spPr/>
        <p:txBody>
          <a:bodyPr>
            <a:noAutofit/>
          </a:bodyPr>
          <a:lstStyle/>
          <a:p>
            <a:pPr lvl="1"/>
            <a:r>
              <a:rPr lang="en-US" sz="2800" dirty="0" smtClean="0"/>
              <a:t>Douglas </a:t>
            </a:r>
            <a:r>
              <a:rPr lang="en-US" sz="2800" dirty="0"/>
              <a:t>won the Illinois Senate race over Lincoln.</a:t>
            </a:r>
          </a:p>
          <a:p>
            <a:pPr lvl="2"/>
            <a:r>
              <a:rPr lang="en-US" sz="2800" dirty="0">
                <a:solidFill>
                  <a:schemeClr val="tx1"/>
                </a:solidFill>
              </a:rPr>
              <a:t>But, the South turned against Douglas.</a:t>
            </a:r>
          </a:p>
          <a:p>
            <a:pPr lvl="3"/>
            <a:r>
              <a:rPr lang="en-US" sz="2800" dirty="0"/>
              <a:t>Initially, the South had loved Douglas because he'd opened up so much land to popular sovereignty.</a:t>
            </a:r>
          </a:p>
          <a:p>
            <a:pPr lvl="3"/>
            <a:r>
              <a:rPr lang="en-US" sz="2800" dirty="0"/>
              <a:t>Then, Douglas shot down Kansas' bid for statehood as a slave state—upsetting the South.</a:t>
            </a:r>
          </a:p>
          <a:p>
            <a:pPr lvl="3"/>
            <a:r>
              <a:rPr lang="en-US" sz="2800" dirty="0"/>
              <a:t>Finally, the Freeport Doctrine infuriated the South when he turned his back on the Supreme Court’s pro-South, Dred Scott decision</a:t>
            </a:r>
            <a:r>
              <a:rPr lang="en-US" sz="2800" dirty="0" smtClean="0"/>
              <a:t>.</a:t>
            </a:r>
            <a:endParaRPr lang="en-US" sz="2800" dirty="0"/>
          </a:p>
        </p:txBody>
      </p:sp>
    </p:spTree>
    <p:extLst>
      <p:ext uri="{BB962C8B-B14F-4D97-AF65-F5344CB8AC3E}">
        <p14:creationId xmlns:p14="http://schemas.microsoft.com/office/powerpoint/2010/main" val="3787192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Freeport Doctrine</a:t>
            </a:r>
            <a:endParaRPr lang="en-US" dirty="0"/>
          </a:p>
        </p:txBody>
      </p:sp>
      <p:sp>
        <p:nvSpPr>
          <p:cNvPr id="3" name="Content Placeholder 2"/>
          <p:cNvSpPr>
            <a:spLocks noGrp="1"/>
          </p:cNvSpPr>
          <p:nvPr>
            <p:ph sz="half" idx="1"/>
          </p:nvPr>
        </p:nvSpPr>
        <p:spPr/>
        <p:txBody>
          <a:bodyPr/>
          <a:lstStyle/>
          <a:p>
            <a:pPr marL="274320" lvl="2" indent="-274320">
              <a:buClr>
                <a:schemeClr val="accent1">
                  <a:lumMod val="60000"/>
                  <a:lumOff val="40000"/>
                </a:schemeClr>
              </a:buClr>
            </a:pPr>
            <a:r>
              <a:rPr lang="en-US" sz="2400" dirty="0">
                <a:solidFill>
                  <a:schemeClr val="tx1"/>
                </a:solidFill>
              </a:rPr>
              <a:t>The Freeport Doctrine ruined Douglas hopes to win the 1860 election for presidency, which had been his goal all along. </a:t>
            </a:r>
            <a:endParaRPr lang="en-US" sz="2400" dirty="0" smtClean="0">
              <a:solidFill>
                <a:schemeClr val="tx1"/>
              </a:solidFill>
            </a:endParaRPr>
          </a:p>
          <a:p>
            <a:pPr marL="274320" lvl="2" indent="-274320">
              <a:buClr>
                <a:schemeClr val="accent1">
                  <a:lumMod val="60000"/>
                  <a:lumOff val="40000"/>
                </a:schemeClr>
              </a:buClr>
            </a:pPr>
            <a:r>
              <a:rPr lang="en-US" sz="2400" dirty="0" smtClean="0">
                <a:solidFill>
                  <a:schemeClr val="tx1"/>
                </a:solidFill>
              </a:rPr>
              <a:t>Douglas </a:t>
            </a:r>
            <a:r>
              <a:rPr lang="en-US" sz="2400" dirty="0">
                <a:solidFill>
                  <a:schemeClr val="tx1"/>
                </a:solidFill>
              </a:rPr>
              <a:t>had "won the battle but lost the war"—in winning the 1858 Illinois Senate election, it cost him the 1860 </a:t>
            </a:r>
            <a:r>
              <a:rPr lang="en-US" sz="2400" i="1" dirty="0" smtClean="0">
                <a:solidFill>
                  <a:schemeClr val="tx1"/>
                </a:solidFill>
              </a:rPr>
              <a:t>presidential </a:t>
            </a:r>
            <a:r>
              <a:rPr lang="en-US" sz="2400" dirty="0" smtClean="0">
                <a:solidFill>
                  <a:schemeClr val="tx1"/>
                </a:solidFill>
              </a:rPr>
              <a:t>election</a:t>
            </a:r>
            <a:r>
              <a:rPr lang="en-US" sz="2400" dirty="0">
                <a:solidFill>
                  <a:schemeClr val="tx1"/>
                </a:solidFill>
              </a:rPr>
              <a:t>.</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81200"/>
            <a:ext cx="4038600" cy="2984777"/>
          </a:xfrm>
        </p:spPr>
      </p:pic>
    </p:spTree>
    <p:extLst>
      <p:ext uri="{BB962C8B-B14F-4D97-AF65-F5344CB8AC3E}">
        <p14:creationId xmlns:p14="http://schemas.microsoft.com/office/powerpoint/2010/main" val="221164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Brown- Murderer or Martyr?</a:t>
            </a:r>
            <a:endParaRPr lang="en-US" dirty="0"/>
          </a:p>
        </p:txBody>
      </p:sp>
      <p:sp>
        <p:nvSpPr>
          <p:cNvPr id="3" name="Content Placeholder 2"/>
          <p:cNvSpPr>
            <a:spLocks noGrp="1"/>
          </p:cNvSpPr>
          <p:nvPr>
            <p:ph idx="1"/>
          </p:nvPr>
        </p:nvSpPr>
        <p:spPr/>
        <p:txBody>
          <a:bodyPr>
            <a:normAutofit/>
          </a:bodyPr>
          <a:lstStyle/>
          <a:p>
            <a:pPr lvl="1"/>
            <a:r>
              <a:rPr lang="en-US" sz="2800" dirty="0" smtClean="0"/>
              <a:t>John </a:t>
            </a:r>
            <a:r>
              <a:rPr lang="en-US" sz="2800" dirty="0"/>
              <a:t>Brown re-emerged in Harper's Ferry, Virginia with a wild plan to abolish slavery.</a:t>
            </a:r>
          </a:p>
          <a:p>
            <a:pPr lvl="2"/>
            <a:r>
              <a:rPr lang="en-US" sz="2800" dirty="0">
                <a:solidFill>
                  <a:schemeClr val="tx1"/>
                </a:solidFill>
              </a:rPr>
              <a:t>His plan: to take over the federal arsenal in Harper's Ferry, pass out weapons to local slaves, initiate a huge revolt, and thus free the slaves.</a:t>
            </a:r>
          </a:p>
          <a:p>
            <a:pPr lvl="2"/>
            <a:r>
              <a:rPr lang="en-US" sz="2800" dirty="0">
                <a:solidFill>
                  <a:schemeClr val="tx1"/>
                </a:solidFill>
              </a:rPr>
              <a:t>What happened: he and his men took over a building but were quickly holed up by Marines led by Lt. Col. Robert E. Lee. He was quickly captured, tried, convicted, sentenced to death, and hanged</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4206353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His Death</a:t>
            </a:r>
            <a:endParaRPr lang="en-US" dirty="0"/>
          </a:p>
        </p:txBody>
      </p:sp>
      <p:sp>
        <p:nvSpPr>
          <p:cNvPr id="3" name="Content Placeholder 2"/>
          <p:cNvSpPr>
            <a:spLocks noGrp="1"/>
          </p:cNvSpPr>
          <p:nvPr>
            <p:ph idx="1"/>
          </p:nvPr>
        </p:nvSpPr>
        <p:spPr/>
        <p:txBody>
          <a:bodyPr>
            <a:normAutofit lnSpcReduction="10000"/>
          </a:bodyPr>
          <a:lstStyle/>
          <a:p>
            <a:pPr lvl="2"/>
            <a:r>
              <a:rPr lang="en-US" sz="2400" dirty="0" smtClean="0">
                <a:solidFill>
                  <a:schemeClr val="tx1"/>
                </a:solidFill>
              </a:rPr>
              <a:t>To </a:t>
            </a:r>
            <a:r>
              <a:rPr lang="en-US" sz="2400" dirty="0">
                <a:solidFill>
                  <a:schemeClr val="tx1"/>
                </a:solidFill>
              </a:rPr>
              <a:t>the South, justice had been served to a man guilty of murder and treason. Southerners also felt his actions were typical of the radical North.</a:t>
            </a:r>
          </a:p>
          <a:p>
            <a:pPr lvl="2"/>
            <a:r>
              <a:rPr lang="en-US" sz="2400" dirty="0">
                <a:solidFill>
                  <a:schemeClr val="tx1"/>
                </a:solidFill>
              </a:rPr>
              <a:t>Northern reactions varied from viewing Brown as having good intentions but terribly wrong actions, to seeing Brown as a martyr. Brown himself realized he could do more for abolition as a martyr than alive.</a:t>
            </a:r>
          </a:p>
          <a:p>
            <a:pPr lvl="2"/>
            <a:r>
              <a:rPr lang="en-US" sz="2400" dirty="0">
                <a:solidFill>
                  <a:schemeClr val="tx1"/>
                </a:solidFill>
              </a:rPr>
              <a:t>Brown's martyr image was perpetuated by journalists, artists, and song-writers. They portrayed Brown as a man who died fighting against the injustice of slavery. True or not, the martyr image gave strength to the moral cause of abolition.</a:t>
            </a:r>
          </a:p>
          <a:p>
            <a:endParaRPr lang="en-US" dirty="0"/>
          </a:p>
        </p:txBody>
      </p:sp>
    </p:spTree>
    <p:extLst>
      <p:ext uri="{BB962C8B-B14F-4D97-AF65-F5344CB8AC3E}">
        <p14:creationId xmlns:p14="http://schemas.microsoft.com/office/powerpoint/2010/main" val="410818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Harriet Beecher Stowe</a:t>
            </a:r>
            <a:endParaRPr lang="en-US" dirty="0"/>
          </a:p>
        </p:txBody>
      </p:sp>
      <p:sp>
        <p:nvSpPr>
          <p:cNvPr id="2" name="Content Placeholder 1"/>
          <p:cNvSpPr>
            <a:spLocks noGrp="1"/>
          </p:cNvSpPr>
          <p:nvPr>
            <p:ph idx="1"/>
          </p:nvPr>
        </p:nvSpPr>
        <p:spPr/>
        <p:txBody>
          <a:bodyPr>
            <a:normAutofit fontScale="92500" lnSpcReduction="20000"/>
          </a:bodyPr>
          <a:lstStyle/>
          <a:p>
            <a:pPr lvl="1"/>
            <a:r>
              <a:rPr lang="en-US" dirty="0" smtClean="0"/>
              <a:t>Harriet </a:t>
            </a:r>
            <a:r>
              <a:rPr lang="en-US" dirty="0"/>
              <a:t>Beecher Stowe published </a:t>
            </a:r>
            <a:r>
              <a:rPr lang="en-US" i="1" dirty="0"/>
              <a:t>Uncle Tom's Cabin</a:t>
            </a:r>
            <a:r>
              <a:rPr lang="en-US" dirty="0"/>
              <a:t> in 1852. It stirred the North's sense of morality against slavery and was a substantial catalyst toward war. When Lincoln met Stowe, he said, "So you're the little woman who wrote the book that made this great war."</a:t>
            </a:r>
          </a:p>
          <a:p>
            <a:pPr lvl="2"/>
            <a:r>
              <a:rPr lang="en-US" dirty="0">
                <a:solidFill>
                  <a:schemeClr val="tx1"/>
                </a:solidFill>
              </a:rPr>
              <a:t>In one line, the novel was about the splitting up of a slave family and the mistreatment of likable Uncle Tom by a cruel slave master.</a:t>
            </a:r>
          </a:p>
          <a:p>
            <a:pPr lvl="2"/>
            <a:r>
              <a:rPr lang="en-US" dirty="0">
                <a:solidFill>
                  <a:schemeClr val="tx1"/>
                </a:solidFill>
              </a:rPr>
              <a:t>The book was wildly popular, eventually selling millions of copies and becoming a stage play.</a:t>
            </a:r>
          </a:p>
          <a:p>
            <a:pPr lvl="2"/>
            <a:r>
              <a:rPr lang="en-US" dirty="0">
                <a:solidFill>
                  <a:schemeClr val="tx1"/>
                </a:solidFill>
              </a:rPr>
              <a:t>Perceptions on the book differed: the North considered it as shedding light on the slaves' situations; the South said it was unfair and purely fiction since Stowe had never been down South and therefore had no idea of Southern reality.</a:t>
            </a:r>
          </a:p>
          <a:p>
            <a:pPr lvl="2"/>
            <a:r>
              <a:rPr lang="en-US" dirty="0">
                <a:solidFill>
                  <a:schemeClr val="tx1"/>
                </a:solidFill>
              </a:rPr>
              <a:t>As important as helping start the war, </a:t>
            </a:r>
            <a:r>
              <a:rPr lang="en-US" i="1" dirty="0">
                <a:solidFill>
                  <a:schemeClr val="tx1"/>
                </a:solidFill>
              </a:rPr>
              <a:t>Uncle Tom's Cabin</a:t>
            </a:r>
            <a:r>
              <a:rPr lang="en-US" dirty="0">
                <a:solidFill>
                  <a:schemeClr val="tx1"/>
                </a:solidFill>
              </a:rPr>
              <a:t> helped prevent Britain from </a:t>
            </a:r>
            <a:r>
              <a:rPr lang="en-US" i="1" dirty="0">
                <a:solidFill>
                  <a:schemeClr val="tx1"/>
                </a:solidFill>
              </a:rPr>
              <a:t>joining</a:t>
            </a:r>
            <a:r>
              <a:rPr lang="en-US" dirty="0">
                <a:solidFill>
                  <a:schemeClr val="tx1"/>
                </a:solidFill>
              </a:rPr>
              <a:t> the war on the South's side. This had been the Southern plan all along, but British workers sympathized with Uncle Tom's plight and held back their government from helping keep Uncle Tom and friends down</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082445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Disruption of the Democrats</a:t>
            </a:r>
            <a:endParaRPr lang="en-US" dirty="0"/>
          </a:p>
        </p:txBody>
      </p:sp>
      <p:sp>
        <p:nvSpPr>
          <p:cNvPr id="3" name="Content Placeholder 2"/>
          <p:cNvSpPr>
            <a:spLocks noGrp="1"/>
          </p:cNvSpPr>
          <p:nvPr>
            <p:ph idx="1"/>
          </p:nvPr>
        </p:nvSpPr>
        <p:spPr/>
        <p:txBody>
          <a:bodyPr>
            <a:noAutofit/>
          </a:bodyPr>
          <a:lstStyle/>
          <a:p>
            <a:pPr lvl="1"/>
            <a:r>
              <a:rPr lang="en-US" sz="2400" dirty="0" smtClean="0"/>
              <a:t>In </a:t>
            </a:r>
            <a:r>
              <a:rPr lang="en-US" sz="2400" dirty="0"/>
              <a:t>the 1860 election, Democrats tried, and failed, to nominate a candidate at their convention in Charleston, SC. The party was squarely split over the slavery issue.</a:t>
            </a:r>
          </a:p>
          <a:p>
            <a:pPr lvl="2"/>
            <a:r>
              <a:rPr lang="en-US" sz="2400" dirty="0">
                <a:solidFill>
                  <a:schemeClr val="tx1"/>
                </a:solidFill>
              </a:rPr>
              <a:t>Northern Democrats had a convention in Baltimore and nominated Stephen Douglas with a popular sovereignty position.</a:t>
            </a:r>
          </a:p>
          <a:p>
            <a:pPr lvl="2"/>
            <a:r>
              <a:rPr lang="en-US" sz="2400" dirty="0">
                <a:solidFill>
                  <a:schemeClr val="tx1"/>
                </a:solidFill>
              </a:rPr>
              <a:t>Southern Democrats had their own Baltimore convention and nominated John C. Breckinridge with a pro-slavery position.</a:t>
            </a:r>
          </a:p>
          <a:p>
            <a:pPr lvl="1"/>
            <a:r>
              <a:rPr lang="en-US" sz="2400" dirty="0"/>
              <a:t>The Know-Nothings nominated John Bell of Tennessee. They called themselves the Constitutional Union Party, and tried to mend fences by offering as their platform, simply, the Constitution.</a:t>
            </a:r>
          </a:p>
        </p:txBody>
      </p:sp>
    </p:spTree>
    <p:extLst>
      <p:ext uri="{BB962C8B-B14F-4D97-AF65-F5344CB8AC3E}">
        <p14:creationId xmlns:p14="http://schemas.microsoft.com/office/powerpoint/2010/main" val="1060228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 Rail-Splitter Splits the Union</a:t>
            </a:r>
            <a:endParaRPr lang="en-US" dirty="0"/>
          </a:p>
        </p:txBody>
      </p:sp>
      <p:sp>
        <p:nvSpPr>
          <p:cNvPr id="3" name="Content Placeholder 2"/>
          <p:cNvSpPr>
            <a:spLocks noGrp="1"/>
          </p:cNvSpPr>
          <p:nvPr>
            <p:ph idx="1"/>
          </p:nvPr>
        </p:nvSpPr>
        <p:spPr>
          <a:xfrm>
            <a:off x="381000" y="1295400"/>
            <a:ext cx="8229600" cy="4525963"/>
          </a:xfrm>
        </p:spPr>
        <p:txBody>
          <a:bodyPr>
            <a:noAutofit/>
          </a:bodyPr>
          <a:lstStyle/>
          <a:p>
            <a:pPr lvl="1"/>
            <a:r>
              <a:rPr lang="en-US" sz="2800" dirty="0" smtClean="0"/>
              <a:t>The </a:t>
            </a:r>
            <a:r>
              <a:rPr lang="en-US" sz="2800" dirty="0"/>
              <a:t>Republicans nominated Abraham Lincoln, passing up on William "Higher Law" Seward who had too many enemies.</a:t>
            </a:r>
          </a:p>
          <a:p>
            <a:pPr lvl="2"/>
            <a:r>
              <a:rPr lang="en-US" sz="2800" dirty="0">
                <a:solidFill>
                  <a:schemeClr val="tx1"/>
                </a:solidFill>
              </a:rPr>
              <a:t>The Republican strategy was to win the election without getting a single Southern vote—a bold plan.</a:t>
            </a:r>
          </a:p>
          <a:p>
            <a:pPr lvl="2"/>
            <a:r>
              <a:rPr lang="en-US" sz="2800" dirty="0">
                <a:solidFill>
                  <a:schemeClr val="tx1"/>
                </a:solidFill>
              </a:rPr>
              <a:t>They were successful in bringing together a broad group including free-</a:t>
            </a:r>
            <a:r>
              <a:rPr lang="en-US" sz="2800" dirty="0" err="1">
                <a:solidFill>
                  <a:schemeClr val="tx1"/>
                </a:solidFill>
              </a:rPr>
              <a:t>soilers</a:t>
            </a:r>
            <a:r>
              <a:rPr lang="en-US" sz="2800" dirty="0">
                <a:solidFill>
                  <a:schemeClr val="tx1"/>
                </a:solidFill>
              </a:rPr>
              <a:t> (stopping slavery's expansion), manufacturers (a higher tariff), immigrants (rights), westerners (a Northwestern railroad), and farmers (cheap homesteading land</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2592613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sz="half" idx="1"/>
          </p:nvPr>
        </p:nvSpPr>
        <p:spPr/>
        <p:txBody>
          <a:bodyPr/>
          <a:lstStyle/>
          <a:p>
            <a:pPr marL="274320" lvl="1" indent="-274320"/>
            <a:r>
              <a:rPr lang="en-US" sz="2800" dirty="0"/>
              <a:t>It's noteworthy that at this time, Lincoln was </a:t>
            </a:r>
            <a:r>
              <a:rPr lang="en-US" sz="2800" i="1" dirty="0"/>
              <a:t>not</a:t>
            </a:r>
            <a:r>
              <a:rPr lang="en-US" sz="2800" dirty="0"/>
              <a:t> an abolitionist, just a free-</a:t>
            </a:r>
            <a:r>
              <a:rPr lang="en-US" sz="2800" dirty="0" err="1"/>
              <a:t>soiler</a:t>
            </a:r>
            <a:r>
              <a:rPr lang="en-US" sz="2800" dirty="0"/>
              <a:t>. That is to say he wanted to stop the </a:t>
            </a:r>
            <a:r>
              <a:rPr lang="en-US" sz="2800" i="1" dirty="0"/>
              <a:t>spread</a:t>
            </a:r>
            <a:r>
              <a:rPr lang="en-US" sz="2800" dirty="0"/>
              <a:t> of slavery, but allow it where it currently existed.</a:t>
            </a:r>
          </a:p>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524000"/>
            <a:ext cx="3552094" cy="4068763"/>
          </a:xfrm>
        </p:spPr>
      </p:pic>
    </p:spTree>
    <p:extLst>
      <p:ext uri="{BB962C8B-B14F-4D97-AF65-F5344CB8AC3E}">
        <p14:creationId xmlns:p14="http://schemas.microsoft.com/office/powerpoint/2010/main" val="604576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Electoral Upheaval of 1860</a:t>
            </a:r>
            <a:endParaRPr lang="en-US" dirty="0"/>
          </a:p>
        </p:txBody>
      </p:sp>
      <p:sp>
        <p:nvSpPr>
          <p:cNvPr id="3" name="Content Placeholder 2"/>
          <p:cNvSpPr>
            <a:spLocks noGrp="1"/>
          </p:cNvSpPr>
          <p:nvPr>
            <p:ph idx="1"/>
          </p:nvPr>
        </p:nvSpPr>
        <p:spPr/>
        <p:txBody>
          <a:bodyPr>
            <a:normAutofit/>
          </a:bodyPr>
          <a:lstStyle/>
          <a:p>
            <a:pPr lvl="1"/>
            <a:r>
              <a:rPr lang="en-US" sz="2800" dirty="0" smtClean="0"/>
              <a:t>Lincoln </a:t>
            </a:r>
            <a:r>
              <a:rPr lang="en-US" sz="2800" dirty="0"/>
              <a:t>got only 40% of the popular vote, yet he won the presidency.</a:t>
            </a:r>
          </a:p>
          <a:p>
            <a:pPr lvl="1"/>
            <a:r>
              <a:rPr lang="en-US" sz="2800" dirty="0"/>
              <a:t>It was a very sectional race: the North went to Lincoln, the South to Breckinridge, the “middle-ground” to the middle-of-the-road candidate in Bell, and Missouri, neighbor of popular sovereignty Kansas, went to Douglas.</a:t>
            </a:r>
          </a:p>
          <a:p>
            <a:endParaRPr lang="en-US" dirty="0"/>
          </a:p>
        </p:txBody>
      </p:sp>
    </p:spTree>
    <p:extLst>
      <p:ext uri="{BB962C8B-B14F-4D97-AF65-F5344CB8AC3E}">
        <p14:creationId xmlns:p14="http://schemas.microsoft.com/office/powerpoint/2010/main" val="3830026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Still Strong</a:t>
            </a:r>
            <a:endParaRPr lang="en-US" dirty="0"/>
          </a:p>
        </p:txBody>
      </p:sp>
      <p:sp>
        <p:nvSpPr>
          <p:cNvPr id="3" name="Content Placeholder 2"/>
          <p:cNvSpPr>
            <a:spLocks noGrp="1"/>
          </p:cNvSpPr>
          <p:nvPr>
            <p:ph sz="half" idx="1"/>
          </p:nvPr>
        </p:nvSpPr>
        <p:spPr/>
        <p:txBody>
          <a:bodyPr/>
          <a:lstStyle/>
          <a:p>
            <a:pPr lvl="1"/>
            <a:r>
              <a:rPr lang="en-US" sz="2800" dirty="0"/>
              <a:t>Despite the presidency, the South was still standing strong.</a:t>
            </a:r>
          </a:p>
          <a:p>
            <a:pPr lvl="2"/>
            <a:r>
              <a:rPr lang="en-US" sz="2800" dirty="0">
                <a:solidFill>
                  <a:schemeClr val="tx1"/>
                </a:solidFill>
              </a:rPr>
              <a:t>The South had a 5-to-4 majority in the Supreme Court.</a:t>
            </a:r>
          </a:p>
          <a:p>
            <a:pPr lvl="2"/>
            <a:r>
              <a:rPr lang="en-US" sz="2800" dirty="0">
                <a:solidFill>
                  <a:schemeClr val="tx1"/>
                </a:solidFill>
              </a:rPr>
              <a:t>The Republicans didn't control either the House or Senate.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40045"/>
            <a:ext cx="4038600" cy="3446272"/>
          </a:xfrm>
        </p:spPr>
      </p:pic>
    </p:spTree>
    <p:extLst>
      <p:ext uri="{BB962C8B-B14F-4D97-AF65-F5344CB8AC3E}">
        <p14:creationId xmlns:p14="http://schemas.microsoft.com/office/powerpoint/2010/main" val="2418057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The Secessionist Exodus</a:t>
            </a:r>
            <a:endParaRPr lang="en-US" dirty="0"/>
          </a:p>
        </p:txBody>
      </p:sp>
      <p:sp>
        <p:nvSpPr>
          <p:cNvPr id="3" name="Content Placeholder 2"/>
          <p:cNvSpPr>
            <a:spLocks noGrp="1"/>
          </p:cNvSpPr>
          <p:nvPr>
            <p:ph idx="1"/>
          </p:nvPr>
        </p:nvSpPr>
        <p:spPr>
          <a:xfrm>
            <a:off x="457200" y="914400"/>
            <a:ext cx="8229600" cy="5638800"/>
          </a:xfrm>
        </p:spPr>
        <p:txBody>
          <a:bodyPr>
            <a:noAutofit/>
          </a:bodyPr>
          <a:lstStyle/>
          <a:p>
            <a:pPr lvl="1"/>
            <a:r>
              <a:rPr lang="en-US" sz="2500" dirty="0" smtClean="0"/>
              <a:t>During </a:t>
            </a:r>
            <a:r>
              <a:rPr lang="en-US" sz="2500" dirty="0"/>
              <a:t>the campaign, South Carolina had pledged to secede from the union if Lincoln won. </a:t>
            </a:r>
            <a:endParaRPr lang="en-US" sz="2500" dirty="0" smtClean="0"/>
          </a:p>
          <a:p>
            <a:pPr lvl="1"/>
            <a:r>
              <a:rPr lang="en-US" sz="2500" dirty="0" smtClean="0"/>
              <a:t>After </a:t>
            </a:r>
            <a:r>
              <a:rPr lang="en-US" sz="2500" dirty="0"/>
              <a:t>Lincoln's victory, the question was whether S.C. would follow through or it they'd been just bluffing. </a:t>
            </a:r>
            <a:endParaRPr lang="en-US" sz="2500" dirty="0" smtClean="0"/>
          </a:p>
          <a:p>
            <a:pPr lvl="1"/>
            <a:r>
              <a:rPr lang="en-US" sz="2500" dirty="0" smtClean="0"/>
              <a:t>They </a:t>
            </a:r>
            <a:r>
              <a:rPr lang="en-US" sz="2500" dirty="0"/>
              <a:t>followed through and seceded in December of 1860.</a:t>
            </a:r>
          </a:p>
          <a:p>
            <a:pPr lvl="2"/>
            <a:r>
              <a:rPr lang="en-US" sz="2500" dirty="0">
                <a:solidFill>
                  <a:schemeClr val="tx1"/>
                </a:solidFill>
              </a:rPr>
              <a:t>The "Deep South" (Alabama, Mississippi, Florida, Georgia, Louisiana, and Texas) followed over the next six weeks prior to Lincoln's inauguration. </a:t>
            </a:r>
            <a:endParaRPr lang="en-US" sz="2500" dirty="0" smtClean="0">
              <a:solidFill>
                <a:schemeClr val="tx1"/>
              </a:solidFill>
            </a:endParaRPr>
          </a:p>
          <a:p>
            <a:pPr lvl="2"/>
            <a:r>
              <a:rPr lang="en-US" sz="2500" dirty="0" smtClean="0">
                <a:solidFill>
                  <a:schemeClr val="tx1"/>
                </a:solidFill>
              </a:rPr>
              <a:t>Four </a:t>
            </a:r>
            <a:r>
              <a:rPr lang="en-US" sz="2500" dirty="0">
                <a:solidFill>
                  <a:schemeClr val="tx1"/>
                </a:solidFill>
              </a:rPr>
              <a:t>other Southern states would leave the U.S. later.</a:t>
            </a:r>
          </a:p>
          <a:p>
            <a:pPr lvl="2"/>
            <a:r>
              <a:rPr lang="en-US" sz="2500" dirty="0">
                <a:solidFill>
                  <a:schemeClr val="tx1"/>
                </a:solidFill>
              </a:rPr>
              <a:t>These states met in Montgomery, AL in February, 1861, and formed the "Confederate States of America".</a:t>
            </a:r>
          </a:p>
          <a:p>
            <a:pPr lvl="2"/>
            <a:r>
              <a:rPr lang="en-US" sz="2500" dirty="0">
                <a:solidFill>
                  <a:schemeClr val="tx1"/>
                </a:solidFill>
              </a:rPr>
              <a:t>Jefferson Davis was elected as the president of the C.S.A</a:t>
            </a:r>
            <a:r>
              <a:rPr lang="en-US" sz="2500" dirty="0" smtClean="0">
                <a:solidFill>
                  <a:schemeClr val="tx1"/>
                </a:solidFill>
              </a:rPr>
              <a:t>.</a:t>
            </a:r>
            <a:endParaRPr lang="en-US" sz="2500" dirty="0">
              <a:solidFill>
                <a:schemeClr val="tx1"/>
              </a:solidFill>
            </a:endParaRPr>
          </a:p>
        </p:txBody>
      </p:sp>
    </p:spTree>
    <p:extLst>
      <p:ext uri="{BB962C8B-B14F-4D97-AF65-F5344CB8AC3E}">
        <p14:creationId xmlns:p14="http://schemas.microsoft.com/office/powerpoint/2010/main" val="962897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Collapse of Compromise</a:t>
            </a:r>
            <a:endParaRPr lang="en-US" dirty="0"/>
          </a:p>
        </p:txBody>
      </p:sp>
      <p:sp>
        <p:nvSpPr>
          <p:cNvPr id="3" name="Content Placeholder 2"/>
          <p:cNvSpPr>
            <a:spLocks noGrp="1"/>
          </p:cNvSpPr>
          <p:nvPr>
            <p:ph idx="1"/>
          </p:nvPr>
        </p:nvSpPr>
        <p:spPr/>
        <p:txBody>
          <a:bodyPr>
            <a:noAutofit/>
          </a:bodyPr>
          <a:lstStyle/>
          <a:p>
            <a:pPr lvl="1"/>
            <a:r>
              <a:rPr lang="en-US" sz="2800" dirty="0" smtClean="0"/>
              <a:t>A </a:t>
            </a:r>
            <a:r>
              <a:rPr lang="en-US" sz="2800" dirty="0"/>
              <a:t>final attempt at compromise was made by James Henry </a:t>
            </a:r>
            <a:r>
              <a:rPr lang="en-US" sz="2800" dirty="0" err="1"/>
              <a:t>Crittendon</a:t>
            </a:r>
            <a:r>
              <a:rPr lang="en-US" sz="2800" dirty="0"/>
              <a:t> of Kentucky. </a:t>
            </a:r>
            <a:endParaRPr lang="en-US" sz="2800" dirty="0" smtClean="0"/>
          </a:p>
          <a:p>
            <a:pPr lvl="1"/>
            <a:r>
              <a:rPr lang="en-US" sz="2800" dirty="0" smtClean="0"/>
              <a:t>His</a:t>
            </a:r>
            <a:r>
              <a:rPr lang="en-US" sz="2800" dirty="0"/>
              <a:t> </a:t>
            </a:r>
            <a:r>
              <a:rPr lang="en-US" sz="2800" dirty="0" err="1"/>
              <a:t>Crittendon</a:t>
            </a:r>
            <a:r>
              <a:rPr lang="en-US" sz="2800" dirty="0"/>
              <a:t> Compromise proposed to extend the old Missouri Compromise line of 36°30’; north of the line would be free, south of it would be slave.</a:t>
            </a:r>
          </a:p>
          <a:p>
            <a:pPr lvl="1"/>
            <a:r>
              <a:rPr lang="en-US" sz="2800" dirty="0"/>
              <a:t>"Honest" Abe Lincoln, however, had run on a free-soil pledge and was not going to back down on his pledge. </a:t>
            </a:r>
            <a:endParaRPr lang="en-US" sz="2800" dirty="0" smtClean="0"/>
          </a:p>
          <a:p>
            <a:pPr lvl="1"/>
            <a:r>
              <a:rPr lang="en-US" sz="2800" dirty="0" smtClean="0"/>
              <a:t>The </a:t>
            </a:r>
            <a:r>
              <a:rPr lang="en-US" sz="2800" dirty="0"/>
              <a:t>compromise fizzled without Lincoln's support.</a:t>
            </a:r>
          </a:p>
          <a:p>
            <a:pPr lvl="1"/>
            <a:r>
              <a:rPr lang="en-US" sz="2800" dirty="0"/>
              <a:t>It certainly appeared by this time that compromise was dead and bloodshed was imminent.</a:t>
            </a:r>
          </a:p>
        </p:txBody>
      </p:sp>
    </p:spTree>
    <p:extLst>
      <p:ext uri="{BB962C8B-B14F-4D97-AF65-F5344CB8AC3E}">
        <p14:creationId xmlns:p14="http://schemas.microsoft.com/office/powerpoint/2010/main" val="303117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Farewell to the Union</a:t>
            </a:r>
            <a:endParaRPr lang="en-US" dirty="0"/>
          </a:p>
        </p:txBody>
      </p:sp>
      <p:sp>
        <p:nvSpPr>
          <p:cNvPr id="3" name="Content Placeholder 2"/>
          <p:cNvSpPr>
            <a:spLocks noGrp="1"/>
          </p:cNvSpPr>
          <p:nvPr>
            <p:ph idx="1"/>
          </p:nvPr>
        </p:nvSpPr>
        <p:spPr/>
        <p:txBody>
          <a:bodyPr>
            <a:normAutofit fontScale="92500"/>
          </a:bodyPr>
          <a:lstStyle/>
          <a:p>
            <a:pPr lvl="1"/>
            <a:r>
              <a:rPr lang="en-US" sz="2800" dirty="0" smtClean="0"/>
              <a:t>The </a:t>
            </a:r>
            <a:r>
              <a:rPr lang="en-US" sz="2800" dirty="0"/>
              <a:t>Southern states seceded because they felt their slave-based way-of-life was being threatened by the North's dominant numbers.</a:t>
            </a:r>
          </a:p>
          <a:p>
            <a:pPr lvl="1"/>
            <a:r>
              <a:rPr lang="en-US" sz="2800" dirty="0"/>
              <a:t>Southerners also wrongly thought that the North would </a:t>
            </a:r>
            <a:r>
              <a:rPr lang="en-US" sz="2800" i="1" dirty="0"/>
              <a:t>not</a:t>
            </a:r>
            <a:r>
              <a:rPr lang="en-US" sz="2800" dirty="0"/>
              <a:t> take any action to stop the South from leaving.</a:t>
            </a:r>
          </a:p>
          <a:p>
            <a:pPr lvl="1"/>
            <a:r>
              <a:rPr lang="en-US" sz="2800" dirty="0"/>
              <a:t>Southerners felt starting a new nation would enable them to mature economically—to grow their own industry, banking, shipping, etc.</a:t>
            </a:r>
          </a:p>
          <a:p>
            <a:pPr lvl="1"/>
            <a:r>
              <a:rPr lang="en-US" sz="2800" dirty="0"/>
              <a:t>The South likened their situation to the American colonies of 1776 who'd broken away from England.</a:t>
            </a:r>
          </a:p>
          <a:p>
            <a:endParaRPr lang="en-US" dirty="0"/>
          </a:p>
        </p:txBody>
      </p:sp>
    </p:spTree>
    <p:extLst>
      <p:ext uri="{BB962C8B-B14F-4D97-AF65-F5344CB8AC3E}">
        <p14:creationId xmlns:p14="http://schemas.microsoft.com/office/powerpoint/2010/main" val="156875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Hinton Helper</a:t>
            </a:r>
            <a:endParaRPr lang="en-US" dirty="0"/>
          </a:p>
        </p:txBody>
      </p:sp>
      <p:sp>
        <p:nvSpPr>
          <p:cNvPr id="3" name="Content Placeholder 2"/>
          <p:cNvSpPr>
            <a:spLocks noGrp="1"/>
          </p:cNvSpPr>
          <p:nvPr>
            <p:ph idx="1"/>
          </p:nvPr>
        </p:nvSpPr>
        <p:spPr/>
        <p:txBody>
          <a:bodyPr/>
          <a:lstStyle/>
          <a:p>
            <a:pPr lvl="1"/>
            <a:r>
              <a:rPr lang="en-US" i="1" dirty="0"/>
              <a:t>The Impending Crisis of the South</a:t>
            </a:r>
            <a:r>
              <a:rPr lang="en-US" dirty="0"/>
              <a:t> by Hinton Helper was written at the same time and also criticized slavery.</a:t>
            </a:r>
          </a:p>
          <a:p>
            <a:pPr lvl="2"/>
            <a:r>
              <a:rPr lang="en-US" dirty="0">
                <a:solidFill>
                  <a:schemeClr val="tx1"/>
                </a:solidFill>
              </a:rPr>
              <a:t>Its criticism was not on a moral basis, however, but in more of an economic sense.</a:t>
            </a:r>
          </a:p>
          <a:p>
            <a:pPr lvl="2"/>
            <a:r>
              <a:rPr lang="en-US" dirty="0">
                <a:solidFill>
                  <a:schemeClr val="tx1"/>
                </a:solidFill>
              </a:rPr>
              <a:t>Helper disliked blacks and aristocratic whites. He argued that slavery hurt non-slave owning whites in the South.</a:t>
            </a:r>
          </a:p>
          <a:p>
            <a:pPr lvl="2"/>
            <a:r>
              <a:rPr lang="en-US" dirty="0">
                <a:solidFill>
                  <a:schemeClr val="tx1"/>
                </a:solidFill>
              </a:rPr>
              <a:t>No Southern publisher would print the book. A Northern publisher did and slave-owning white down South were worried. The book was banned down South but became something of a hit among abolitionist up North.</a:t>
            </a:r>
          </a:p>
          <a:p>
            <a:endParaRPr lang="en-US" dirty="0"/>
          </a:p>
        </p:txBody>
      </p:sp>
    </p:spTree>
    <p:extLst>
      <p:ext uri="{BB962C8B-B14F-4D97-AF65-F5344CB8AC3E}">
        <p14:creationId xmlns:p14="http://schemas.microsoft.com/office/powerpoint/2010/main" val="1539834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Literature</a:t>
            </a:r>
            <a:endParaRPr lang="en-US" dirty="0"/>
          </a:p>
        </p:txBody>
      </p:sp>
      <p:sp>
        <p:nvSpPr>
          <p:cNvPr id="3" name="Content Placeholder 2"/>
          <p:cNvSpPr>
            <a:spLocks noGrp="1"/>
          </p:cNvSpPr>
          <p:nvPr>
            <p:ph sz="half" idx="1"/>
          </p:nvPr>
        </p:nvSpPr>
        <p:spPr/>
        <p:txBody>
          <a:bodyPr/>
          <a:lstStyle/>
          <a:p>
            <a:pPr marL="274320" lvl="1" indent="-274320"/>
            <a:r>
              <a:rPr lang="en-US" dirty="0"/>
              <a:t>Together, these books drove the North—South wedge deeper into the nation.</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733800" y="2743200"/>
            <a:ext cx="5172124" cy="3810000"/>
          </a:xfrm>
        </p:spPr>
      </p:pic>
    </p:spTree>
    <p:extLst>
      <p:ext uri="{BB962C8B-B14F-4D97-AF65-F5344CB8AC3E}">
        <p14:creationId xmlns:p14="http://schemas.microsoft.com/office/powerpoint/2010/main" val="1054154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North-South Contest for Kansas</a:t>
            </a:r>
            <a:endParaRPr lang="en-US" dirty="0"/>
          </a:p>
        </p:txBody>
      </p:sp>
      <p:sp>
        <p:nvSpPr>
          <p:cNvPr id="3" name="Content Placeholder 2"/>
          <p:cNvSpPr>
            <a:spLocks noGrp="1"/>
          </p:cNvSpPr>
          <p:nvPr>
            <p:ph idx="1"/>
          </p:nvPr>
        </p:nvSpPr>
        <p:spPr/>
        <p:txBody>
          <a:bodyPr>
            <a:normAutofit/>
          </a:bodyPr>
          <a:lstStyle/>
          <a:p>
            <a:pPr lvl="0"/>
            <a:r>
              <a:rPr lang="en-US" dirty="0" smtClean="0">
                <a:solidFill>
                  <a:schemeClr val="tx1"/>
                </a:solidFill>
              </a:rPr>
              <a:t>Since it </a:t>
            </a:r>
            <a:r>
              <a:rPr lang="en-US" dirty="0">
                <a:solidFill>
                  <a:schemeClr val="tx1"/>
                </a:solidFill>
              </a:rPr>
              <a:t>was opened to popular sovereignty and was perched to grow, Kansas became the new slavery battleground.</a:t>
            </a:r>
          </a:p>
          <a:p>
            <a:pPr lvl="1"/>
            <a:r>
              <a:rPr lang="en-US" dirty="0"/>
              <a:t>The unspoken understanding during the Kansas-Nebraska Act was that Kansas would go slave and Nebraska free.</a:t>
            </a:r>
          </a:p>
          <a:p>
            <a:pPr lvl="2"/>
            <a:r>
              <a:rPr lang="en-US" dirty="0">
                <a:solidFill>
                  <a:schemeClr val="tx1"/>
                </a:solidFill>
              </a:rPr>
              <a:t>But, Northerners were sending loads of settlers to Kansas. Organizations like the "New England Emigrant Aid Company" helped suit up the settlers, many carrying "Beecher's Bibles" (rifles) named after Rev. Henry Ward Beecher (Harriet's brother) who helped purchase them.</a:t>
            </a:r>
          </a:p>
          <a:p>
            <a:pPr lvl="2"/>
            <a:r>
              <a:rPr lang="en-US" dirty="0">
                <a:solidFill>
                  <a:schemeClr val="tx1"/>
                </a:solidFill>
              </a:rPr>
              <a:t>To the South, it appeared the North was trying to "steal" the agreement through </a:t>
            </a:r>
            <a:r>
              <a:rPr lang="en-US" dirty="0" smtClean="0">
                <a:solidFill>
                  <a:schemeClr val="tx1"/>
                </a:solidFill>
              </a:rPr>
              <a:t>the popular sovereignty election.</a:t>
            </a:r>
          </a:p>
        </p:txBody>
      </p:sp>
    </p:spTree>
    <p:extLst>
      <p:ext uri="{BB962C8B-B14F-4D97-AF65-F5344CB8AC3E}">
        <p14:creationId xmlns:p14="http://schemas.microsoft.com/office/powerpoint/2010/main" val="4036194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Election of 1855 to Legislature</a:t>
            </a:r>
            <a:endParaRPr lang="en-US" dirty="0"/>
          </a:p>
        </p:txBody>
      </p:sp>
      <p:sp>
        <p:nvSpPr>
          <p:cNvPr id="3" name="Content Placeholder 2"/>
          <p:cNvSpPr>
            <a:spLocks noGrp="1"/>
          </p:cNvSpPr>
          <p:nvPr>
            <p:ph idx="1"/>
          </p:nvPr>
        </p:nvSpPr>
        <p:spPr/>
        <p:txBody>
          <a:bodyPr/>
          <a:lstStyle/>
          <a:p>
            <a:pPr lvl="1"/>
            <a:r>
              <a:rPr lang="en-US" dirty="0"/>
              <a:t>When the election rolled around, pro-Southern "border ruffians" jumped over from Missouri to Kansas to "vote early and vote often." </a:t>
            </a:r>
            <a:endParaRPr lang="en-US" dirty="0" smtClean="0"/>
          </a:p>
          <a:p>
            <a:pPr lvl="1"/>
            <a:r>
              <a:rPr lang="en-US" dirty="0" smtClean="0"/>
              <a:t>The </a:t>
            </a:r>
            <a:r>
              <a:rPr lang="en-US" dirty="0"/>
              <a:t>South "won" the election for Kansas to become a slave state and set up a government at Shawnee Mission.</a:t>
            </a:r>
          </a:p>
          <a:p>
            <a:pPr lvl="2"/>
            <a:r>
              <a:rPr lang="en-US" dirty="0">
                <a:solidFill>
                  <a:schemeClr val="tx1"/>
                </a:solidFill>
              </a:rPr>
              <a:t>Free-</a:t>
            </a:r>
            <a:r>
              <a:rPr lang="en-US" dirty="0" err="1">
                <a:solidFill>
                  <a:schemeClr val="tx1"/>
                </a:solidFill>
              </a:rPr>
              <a:t>soilers</a:t>
            </a:r>
            <a:r>
              <a:rPr lang="en-US" dirty="0">
                <a:solidFill>
                  <a:schemeClr val="tx1"/>
                </a:solidFill>
              </a:rPr>
              <a:t> cried foul and set up their own government in Topeka.</a:t>
            </a:r>
          </a:p>
          <a:p>
            <a:pPr lvl="2"/>
            <a:r>
              <a:rPr lang="en-US" dirty="0">
                <a:solidFill>
                  <a:schemeClr val="tx1"/>
                </a:solidFill>
              </a:rPr>
              <a:t>Thus, after the election, there were two governments: one slave and based on a bogus election, and one free and illegitimate.</a:t>
            </a:r>
          </a:p>
          <a:p>
            <a:pPr lvl="1"/>
            <a:r>
              <a:rPr lang="en-US" dirty="0"/>
              <a:t>Things worsened when a roving gang of pro-slavery hoodlums, led by the outlaw William Clark Quantrill, shot up and burnt down free-soil Lawrence, Kansas. </a:t>
            </a:r>
            <a:endParaRPr lang="en-US" dirty="0" smtClean="0"/>
          </a:p>
          <a:p>
            <a:pPr lvl="1"/>
            <a:r>
              <a:rPr lang="en-US" dirty="0" smtClean="0"/>
              <a:t>The </a:t>
            </a:r>
            <a:r>
              <a:rPr lang="en-US" dirty="0"/>
              <a:t>slavery issue was certainly </a:t>
            </a:r>
            <a:r>
              <a:rPr lang="en-US" b="1" i="1" dirty="0"/>
              <a:t>not</a:t>
            </a:r>
            <a:r>
              <a:rPr lang="en-US" dirty="0"/>
              <a:t> solved.</a:t>
            </a:r>
          </a:p>
          <a:p>
            <a:endParaRPr lang="en-US" dirty="0"/>
          </a:p>
        </p:txBody>
      </p:sp>
    </p:spTree>
    <p:extLst>
      <p:ext uri="{BB962C8B-B14F-4D97-AF65-F5344CB8AC3E}">
        <p14:creationId xmlns:p14="http://schemas.microsoft.com/office/powerpoint/2010/main" val="2219351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 in Convulsion</a:t>
            </a:r>
            <a:endParaRPr lang="en-US" dirty="0"/>
          </a:p>
        </p:txBody>
      </p:sp>
      <p:sp>
        <p:nvSpPr>
          <p:cNvPr id="3" name="Content Placeholder 2"/>
          <p:cNvSpPr>
            <a:spLocks noGrp="1"/>
          </p:cNvSpPr>
          <p:nvPr>
            <p:ph sz="half" idx="1"/>
          </p:nvPr>
        </p:nvSpPr>
        <p:spPr>
          <a:xfrm>
            <a:off x="-228600" y="1524000"/>
            <a:ext cx="4038600" cy="4525963"/>
          </a:xfrm>
        </p:spPr>
        <p:txBody>
          <a:bodyPr>
            <a:normAutofit/>
          </a:bodyPr>
          <a:lstStyle/>
          <a:p>
            <a:pPr lvl="1"/>
            <a:r>
              <a:rPr lang="en-US" dirty="0" smtClean="0"/>
              <a:t>The </a:t>
            </a:r>
            <a:r>
              <a:rPr lang="en-US" dirty="0"/>
              <a:t>violence continued when John Brown and men set out for revenge for Lawrence. At Pottawatomie Creek he killed and chopped up 5 slavery supporters.</a:t>
            </a:r>
          </a:p>
          <a:p>
            <a:pPr lvl="2"/>
            <a:r>
              <a:rPr lang="en-US" dirty="0">
                <a:solidFill>
                  <a:schemeClr val="tx1"/>
                </a:solidFill>
              </a:rPr>
              <a:t>With the chaos and violence, Kansas was being called "Bleeding Kansas."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97489" y="1752600"/>
            <a:ext cx="5040489" cy="3581400"/>
          </a:xfrm>
        </p:spPr>
      </p:pic>
    </p:spTree>
    <p:extLst>
      <p:ext uri="{BB962C8B-B14F-4D97-AF65-F5344CB8AC3E}">
        <p14:creationId xmlns:p14="http://schemas.microsoft.com/office/powerpoint/2010/main" val="3378281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 as a State?</a:t>
            </a:r>
            <a:endParaRPr lang="en-US" dirty="0"/>
          </a:p>
        </p:txBody>
      </p:sp>
      <p:sp>
        <p:nvSpPr>
          <p:cNvPr id="3" name="Content Placeholder 2"/>
          <p:cNvSpPr>
            <a:spLocks noGrp="1"/>
          </p:cNvSpPr>
          <p:nvPr>
            <p:ph sz="half" idx="1"/>
          </p:nvPr>
        </p:nvSpPr>
        <p:spPr/>
        <p:txBody>
          <a:bodyPr>
            <a:normAutofit lnSpcReduction="10000"/>
          </a:bodyPr>
          <a:lstStyle/>
          <a:p>
            <a:pPr lvl="1"/>
            <a:r>
              <a:rPr lang="en-US" dirty="0"/>
              <a:t>Kansas had a large enough population by 1856 to apply for statehood. The pro-slavery government wrote up the Lecompton Constitution which could be approved "with" or "without slavery." But, even if "without slavery" were chosen, slave-owners already present would still be protected. </a:t>
            </a:r>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752600"/>
            <a:ext cx="3657600" cy="3657600"/>
          </a:xfrm>
        </p:spPr>
      </p:pic>
    </p:spTree>
    <p:extLst>
      <p:ext uri="{BB962C8B-B14F-4D97-AF65-F5344CB8AC3E}">
        <p14:creationId xmlns:p14="http://schemas.microsoft.com/office/powerpoint/2010/main" val="317556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1576</TotalTime>
  <Words>1667</Words>
  <Application>Microsoft Office PowerPoint</Application>
  <PresentationFormat>On-screen Show (4:3)</PresentationFormat>
  <Paragraphs>169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Thatch</vt:lpstr>
      <vt:lpstr>Chapter 19:  Drifting Toward Disunion,  1854-1861</vt:lpstr>
      <vt:lpstr>JUMBO QUESTIONS 19</vt:lpstr>
      <vt:lpstr>Harriet Beecher Stowe</vt:lpstr>
      <vt:lpstr>Hinton Helper</vt:lpstr>
      <vt:lpstr>Impact of Literature</vt:lpstr>
      <vt:lpstr>The North-South Contest for Kansas</vt:lpstr>
      <vt:lpstr>The Election of 1855 to Legislature</vt:lpstr>
      <vt:lpstr>Kansas in Convulsion</vt:lpstr>
      <vt:lpstr>Kansas as a State?</vt:lpstr>
      <vt:lpstr>Kansas Would Have Slaves</vt:lpstr>
      <vt:lpstr>Result</vt:lpstr>
      <vt:lpstr>“Bully” Brooks and His Bludgeon</vt:lpstr>
      <vt:lpstr>What Happened Next…</vt:lpstr>
      <vt:lpstr>“Old Buck” vs. “The Pathfinder”</vt:lpstr>
      <vt:lpstr>The Election was UGLY!!!</vt:lpstr>
      <vt:lpstr>The Dred Scott Case</vt:lpstr>
      <vt:lpstr>The Dred Scott Decision Said…</vt:lpstr>
      <vt:lpstr>Impact of the Court Case</vt:lpstr>
      <vt:lpstr>Evidence the Constitution Supported the South</vt:lpstr>
      <vt:lpstr>A Catch-22</vt:lpstr>
      <vt:lpstr>The Financial Crash of 1857</vt:lpstr>
      <vt:lpstr>The Homestead Act</vt:lpstr>
      <vt:lpstr>Here Comes Lincoln (BTW- he is killed, there…I did it before Winter Break)</vt:lpstr>
      <vt:lpstr>The Lincoln-Douglas Debates</vt:lpstr>
      <vt:lpstr>The Freeport IL Debate</vt:lpstr>
      <vt:lpstr>The Freeport Doctrine</vt:lpstr>
      <vt:lpstr>Impact of the Freeport Doctrine</vt:lpstr>
      <vt:lpstr>John Brown- Murderer or Martyr?</vt:lpstr>
      <vt:lpstr>Impact of His Death</vt:lpstr>
      <vt:lpstr>The Disruption of the Democrats</vt:lpstr>
      <vt:lpstr>A Rail-Splitter Splits the Union</vt:lpstr>
      <vt:lpstr>Keep in Mind…..</vt:lpstr>
      <vt:lpstr>The Electoral Upheaval of 1860</vt:lpstr>
      <vt:lpstr>South Still Strong</vt:lpstr>
      <vt:lpstr>The Secessionist Exodus</vt:lpstr>
      <vt:lpstr>The Collapse of Compromise</vt:lpstr>
      <vt:lpstr>Farewell to the Union</vt:lpstr>
    </vt:vector>
  </TitlesOfParts>
  <Company>DeForest Area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Drifting Toward Disunion,  1854-1861</dc:title>
  <dc:creator>ckollasch</dc:creator>
  <cp:lastModifiedBy>Windows User</cp:lastModifiedBy>
  <cp:revision>11</cp:revision>
  <cp:lastPrinted>2012-12-11T19:22:43Z</cp:lastPrinted>
  <dcterms:created xsi:type="dcterms:W3CDTF">2012-12-03T17:54:42Z</dcterms:created>
  <dcterms:modified xsi:type="dcterms:W3CDTF">2016-12-01T11:53:24Z</dcterms:modified>
</cp:coreProperties>
</file>