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5" r:id="rId3"/>
    <p:sldId id="257" r:id="rId4"/>
    <p:sldId id="258" r:id="rId5"/>
    <p:sldId id="259"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60" r:id="rId19"/>
    <p:sldId id="261" r:id="rId20"/>
    <p:sldId id="278" r:id="rId21"/>
    <p:sldId id="279" r:id="rId22"/>
    <p:sldId id="280" r:id="rId23"/>
    <p:sldId id="281" r:id="rId24"/>
    <p:sldId id="282" r:id="rId25"/>
    <p:sldId id="283" r:id="rId26"/>
    <p:sldId id="284"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5" autoAdjust="0"/>
    <p:restoredTop sz="94641" autoAdjust="0"/>
  </p:normalViewPr>
  <p:slideViewPr>
    <p:cSldViewPr>
      <p:cViewPr>
        <p:scale>
          <a:sx n="62" d="100"/>
          <a:sy n="62" d="100"/>
        </p:scale>
        <p:origin x="-2184" y="-624"/>
      </p:cViewPr>
      <p:guideLst>
        <p:guide orient="horz" pos="2160"/>
        <p:guide pos="2880"/>
      </p:guideLst>
    </p:cSldViewPr>
  </p:slideViewPr>
  <p:outlineViewPr>
    <p:cViewPr>
      <p:scale>
        <a:sx n="33" d="100"/>
        <a:sy n="33" d="100"/>
      </p:scale>
      <p:origin x="54" y="8453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3A1367D0-9165-4999-81A3-BD1866E10518}" type="datetimeFigureOut">
              <a:rPr lang="en-US" smtClean="0"/>
              <a:t>11/28/2016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AD954425-6C6A-4BCC-9F6A-81E1A541F036}"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1367D0-9165-4999-81A3-BD1866E10518}"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954425-6C6A-4BCC-9F6A-81E1A541F03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1367D0-9165-4999-81A3-BD1866E10518}"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954425-6C6A-4BCC-9F6A-81E1A541F03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1367D0-9165-4999-81A3-BD1866E10518}"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954425-6C6A-4BCC-9F6A-81E1A541F03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A1367D0-9165-4999-81A3-BD1866E10518}"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AD954425-6C6A-4BCC-9F6A-81E1A541F0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A1367D0-9165-4999-81A3-BD1866E10518}"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954425-6C6A-4BCC-9F6A-81E1A541F03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A1367D0-9165-4999-81A3-BD1866E10518}" type="datetimeFigureOut">
              <a:rPr lang="en-US" smtClean="0"/>
              <a:t>11/28/2016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954425-6C6A-4BCC-9F6A-81E1A541F03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A1367D0-9165-4999-81A3-BD1866E10518}" type="datetimeFigureOut">
              <a:rPr lang="en-US" smtClean="0"/>
              <a:t>11/28/2016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954425-6C6A-4BCC-9F6A-81E1A541F03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1367D0-9165-4999-81A3-BD1866E10518}" type="datetimeFigureOut">
              <a:rPr lang="en-US" smtClean="0"/>
              <a:t>11/28/2016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954425-6C6A-4BCC-9F6A-81E1A541F03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A1367D0-9165-4999-81A3-BD1866E10518}"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954425-6C6A-4BCC-9F6A-81E1A541F03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A1367D0-9165-4999-81A3-BD1866E10518}"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954425-6C6A-4BCC-9F6A-81E1A541F03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3A1367D0-9165-4999-81A3-BD1866E10518}" type="datetimeFigureOut">
              <a:rPr lang="en-US" smtClean="0"/>
              <a:t>11/28/2016</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D954425-6C6A-4BCC-9F6A-81E1A541F03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590800"/>
            <a:ext cx="8229600" cy="1828800"/>
          </a:xfrm>
        </p:spPr>
        <p:txBody>
          <a:bodyPr>
            <a:normAutofit fontScale="90000"/>
          </a:bodyPr>
          <a:lstStyle/>
          <a:p>
            <a:r>
              <a:rPr lang="en-US" dirty="0" smtClean="0"/>
              <a:t>Chapter 18:  </a:t>
            </a:r>
            <a:br>
              <a:rPr lang="en-US" dirty="0" smtClean="0"/>
            </a:br>
            <a:r>
              <a:rPr lang="en-US" dirty="0" smtClean="0">
                <a:effectLst/>
              </a:rPr>
              <a:t>Renewing </a:t>
            </a:r>
            <a:r>
              <a:rPr lang="en-US" dirty="0">
                <a:effectLst/>
              </a:rPr>
              <a:t>the Sectional </a:t>
            </a:r>
            <a:r>
              <a:rPr lang="en-US" dirty="0" smtClean="0">
                <a:effectLst/>
              </a:rPr>
              <a:t>Struggle, 1848-1854</a:t>
            </a:r>
            <a:r>
              <a:rPr lang="en-US" dirty="0">
                <a:effectLst/>
              </a:rPr>
              <a:t/>
            </a:r>
            <a:br>
              <a:rPr lang="en-US" dirty="0">
                <a:effectLst/>
              </a:rPr>
            </a:b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587603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Underground Railroad</a:t>
            </a:r>
            <a:endParaRPr lang="en-US" dirty="0"/>
          </a:p>
        </p:txBody>
      </p:sp>
      <p:sp>
        <p:nvSpPr>
          <p:cNvPr id="3" name="Content Placeholder 2"/>
          <p:cNvSpPr>
            <a:spLocks noGrp="1"/>
          </p:cNvSpPr>
          <p:nvPr>
            <p:ph idx="1"/>
          </p:nvPr>
        </p:nvSpPr>
        <p:spPr/>
        <p:txBody>
          <a:bodyPr/>
          <a:lstStyle/>
          <a:p>
            <a:pPr lvl="2"/>
            <a:r>
              <a:rPr lang="en-US" sz="2400" dirty="0"/>
              <a:t>And most bothersome to the South was the issue of runaway slaves. The Fugitive Slave Law was supposed to "round up" runaways up North and ship them back South. This was largely not being done and the South took it as a personal offense.</a:t>
            </a:r>
            <a:endParaRPr lang="en-US" sz="1800" dirty="0"/>
          </a:p>
          <a:p>
            <a:pPr lvl="4"/>
            <a:r>
              <a:rPr lang="en-US" dirty="0"/>
              <a:t>The Underground Railroad was a secret route from "station to station" that led many slaves to the North and eventually to Canada. Harriet Tubman was the most well-known "conductor" of the "railroad." She snuck back into the South 19 times and led some 300+ slaves to freedom.</a:t>
            </a:r>
            <a:endParaRPr lang="en-US" sz="1800" dirty="0"/>
          </a:p>
          <a:p>
            <a:pPr lvl="1"/>
            <a:r>
              <a:rPr lang="en-US" dirty="0"/>
              <a:t>With these hot issues heating up, political compromise was needed to avoid violent conflict.</a:t>
            </a:r>
            <a:endParaRPr lang="en-US" sz="2000" dirty="0"/>
          </a:p>
          <a:p>
            <a:endParaRPr lang="en-US" dirty="0"/>
          </a:p>
        </p:txBody>
      </p:sp>
    </p:spTree>
    <p:extLst>
      <p:ext uri="{BB962C8B-B14F-4D97-AF65-F5344CB8AC3E}">
        <p14:creationId xmlns:p14="http://schemas.microsoft.com/office/powerpoint/2010/main" val="7118710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Twilight of Senatorial Leaders</a:t>
            </a:r>
            <a:endParaRPr lang="en-US" dirty="0"/>
          </a:p>
        </p:txBody>
      </p:sp>
      <p:sp>
        <p:nvSpPr>
          <p:cNvPr id="3" name="Content Placeholder 2"/>
          <p:cNvSpPr>
            <a:spLocks noGrp="1"/>
          </p:cNvSpPr>
          <p:nvPr>
            <p:ph idx="1"/>
          </p:nvPr>
        </p:nvSpPr>
        <p:spPr>
          <a:xfrm>
            <a:off x="457200" y="1371600"/>
            <a:ext cx="8229600" cy="5486400"/>
          </a:xfrm>
        </p:spPr>
        <p:txBody>
          <a:bodyPr>
            <a:normAutofit fontScale="92500" lnSpcReduction="20000"/>
          </a:bodyPr>
          <a:lstStyle/>
          <a:p>
            <a:pPr lvl="1"/>
            <a:r>
              <a:rPr lang="en-US" dirty="0" smtClean="0"/>
              <a:t>The </a:t>
            </a:r>
            <a:r>
              <a:rPr lang="en-US" dirty="0"/>
              <a:t>3 leading senators of the past decades had one more round of greatness in them…</a:t>
            </a:r>
            <a:endParaRPr lang="en-US" sz="2000" dirty="0"/>
          </a:p>
          <a:p>
            <a:pPr lvl="2"/>
            <a:r>
              <a:rPr lang="en-US" sz="2400" dirty="0"/>
              <a:t>Henry Clay was known as the "Great Compromiser" and offered a compromise here. He was notably seconded by a young Senator Stephen Douglas who will take a larger role in events later. Clay urged both sides to make concessions and to compromise.</a:t>
            </a:r>
            <a:endParaRPr lang="en-US" sz="2000" dirty="0"/>
          </a:p>
          <a:p>
            <a:pPr lvl="2"/>
            <a:r>
              <a:rPr lang="en-US" sz="2400" dirty="0"/>
              <a:t>For the South, John C. Calhoun argued for states' rights (the same argument as in the tariff crisis of the 1830's). He wanted slavery to be left alone, the runaway slaves to be returned to the South, and state balance kept intact.</a:t>
            </a:r>
            <a:endParaRPr lang="en-US" sz="2000" dirty="0"/>
          </a:p>
          <a:p>
            <a:pPr lvl="2"/>
            <a:r>
              <a:rPr lang="en-US" sz="2400" dirty="0"/>
              <a:t>For the North, Daniel Webster had been opposed to slavery's expansion. But, in his famous "Seventh of March" speech </a:t>
            </a:r>
            <a:r>
              <a:rPr lang="en-US" sz="2400" dirty="0" smtClean="0"/>
              <a:t>he urged </a:t>
            </a:r>
            <a:r>
              <a:rPr lang="en-US" sz="2400" dirty="0"/>
              <a:t>the North to compromise on the issue. He felt that the lands of the Mexican Cession were too dry to grow cotton and therefore wouldn't need slavery anyway.</a:t>
            </a:r>
            <a:endParaRPr lang="en-US" sz="2000" dirty="0"/>
          </a:p>
          <a:p>
            <a:endParaRPr lang="en-US" dirty="0"/>
          </a:p>
        </p:txBody>
      </p:sp>
    </p:spTree>
    <p:extLst>
      <p:ext uri="{BB962C8B-B14F-4D97-AF65-F5344CB8AC3E}">
        <p14:creationId xmlns:p14="http://schemas.microsoft.com/office/powerpoint/2010/main" val="42308032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Deadlock and Danger on Capitol Hill</a:t>
            </a:r>
            <a:endParaRPr lang="en-US" dirty="0"/>
          </a:p>
        </p:txBody>
      </p:sp>
      <p:sp>
        <p:nvSpPr>
          <p:cNvPr id="3" name="Content Placeholder 2"/>
          <p:cNvSpPr>
            <a:spLocks noGrp="1"/>
          </p:cNvSpPr>
          <p:nvPr>
            <p:ph idx="1"/>
          </p:nvPr>
        </p:nvSpPr>
        <p:spPr/>
        <p:txBody>
          <a:bodyPr>
            <a:normAutofit lnSpcReduction="10000"/>
          </a:bodyPr>
          <a:lstStyle/>
          <a:p>
            <a:pPr lvl="1"/>
            <a:r>
              <a:rPr lang="en-US" dirty="0" smtClean="0"/>
              <a:t>A </a:t>
            </a:r>
            <a:r>
              <a:rPr lang="en-US" dirty="0"/>
              <a:t>"Young Guard" of politicians were emerging in Congress. They were more interested in purifying the nation than in preserving it.</a:t>
            </a:r>
            <a:endParaRPr lang="en-US" sz="2000" dirty="0"/>
          </a:p>
          <a:p>
            <a:pPr lvl="1"/>
            <a:r>
              <a:rPr lang="en-US" dirty="0"/>
              <a:t>Chief among the Young Guard was William H. Seward of NY. He was staunchly against slavery and argued that, when it came to slavery, Americans must follow a "higher law" (God's law), above the Constitution.</a:t>
            </a:r>
            <a:endParaRPr lang="en-US" sz="2000" dirty="0"/>
          </a:p>
          <a:p>
            <a:pPr lvl="2"/>
            <a:r>
              <a:rPr lang="en-US" sz="2400" dirty="0"/>
              <a:t>This moral high road may have cost Seward the presidency in 1860.</a:t>
            </a:r>
            <a:endParaRPr lang="en-US" sz="2000" dirty="0"/>
          </a:p>
          <a:p>
            <a:pPr lvl="1"/>
            <a:r>
              <a:rPr lang="en-US" dirty="0"/>
              <a:t>Pres. Zachary Taylor came under Seward influence. He appeared ready to veto any concessions on the matter. The chance for compromise seemed bleak.</a:t>
            </a:r>
            <a:endParaRPr lang="en-US" sz="2000" dirty="0"/>
          </a:p>
          <a:p>
            <a:endParaRPr lang="en-US" dirty="0"/>
          </a:p>
        </p:txBody>
      </p:sp>
    </p:spTree>
    <p:extLst>
      <p:ext uri="{BB962C8B-B14F-4D97-AF65-F5344CB8AC3E}">
        <p14:creationId xmlns:p14="http://schemas.microsoft.com/office/powerpoint/2010/main" val="40188720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Balancing the Compromise Scales</a:t>
            </a:r>
            <a:endParaRPr lang="en-US" dirty="0"/>
          </a:p>
        </p:txBody>
      </p:sp>
      <p:sp>
        <p:nvSpPr>
          <p:cNvPr id="3" name="Content Placeholder 2"/>
          <p:cNvSpPr>
            <a:spLocks noGrp="1"/>
          </p:cNvSpPr>
          <p:nvPr>
            <p:ph idx="1"/>
          </p:nvPr>
        </p:nvSpPr>
        <p:spPr/>
        <p:txBody>
          <a:bodyPr>
            <a:normAutofit/>
          </a:bodyPr>
          <a:lstStyle/>
          <a:p>
            <a:pPr lvl="1"/>
            <a:r>
              <a:rPr lang="en-US" dirty="0" smtClean="0"/>
              <a:t>What </a:t>
            </a:r>
            <a:r>
              <a:rPr lang="en-US" dirty="0"/>
              <a:t>the North got…</a:t>
            </a:r>
            <a:endParaRPr lang="en-US" sz="2000" dirty="0"/>
          </a:p>
          <a:p>
            <a:pPr lvl="2"/>
            <a:r>
              <a:rPr lang="en-US" sz="2400" dirty="0"/>
              <a:t>California admitted as a free state. This tipped the balance to the free side, permanently.</a:t>
            </a:r>
            <a:endParaRPr lang="en-US" sz="2000" dirty="0"/>
          </a:p>
          <a:p>
            <a:pPr lvl="2"/>
            <a:r>
              <a:rPr lang="en-US" sz="2400" dirty="0"/>
              <a:t>Texas gave up its claims to lands disputed with New Mexico.</a:t>
            </a:r>
            <a:endParaRPr lang="en-US" sz="2000" dirty="0"/>
          </a:p>
          <a:p>
            <a:pPr lvl="2"/>
            <a:r>
              <a:rPr lang="en-US" sz="2400" dirty="0"/>
              <a:t>The slave trade in District of Columbia was banned, but slavery was still legal. This was symbolic only. It was symbolic in that the nation’s capital “took a stance” against the trade. However, it was impractical because the trade only was illegal, not slavery, and since a person could easily buy a slave in next-door Virginia</a:t>
            </a:r>
            <a:r>
              <a:rPr lang="en-US" sz="2400" dirty="0" smtClean="0"/>
              <a:t>.</a:t>
            </a:r>
            <a:endParaRPr lang="en-US" sz="2000" dirty="0"/>
          </a:p>
        </p:txBody>
      </p:sp>
    </p:spTree>
    <p:extLst>
      <p:ext uri="{BB962C8B-B14F-4D97-AF65-F5344CB8AC3E}">
        <p14:creationId xmlns:p14="http://schemas.microsoft.com/office/powerpoint/2010/main" val="40331100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Balancing the Compromise Scales</a:t>
            </a:r>
            <a:endParaRPr lang="en-US" dirty="0"/>
          </a:p>
        </p:txBody>
      </p:sp>
      <p:sp>
        <p:nvSpPr>
          <p:cNvPr id="3" name="Content Placeholder 2"/>
          <p:cNvSpPr>
            <a:spLocks noGrp="1"/>
          </p:cNvSpPr>
          <p:nvPr>
            <p:ph idx="1"/>
          </p:nvPr>
        </p:nvSpPr>
        <p:spPr>
          <a:xfrm>
            <a:off x="457200" y="1600200"/>
            <a:ext cx="8229600" cy="5257800"/>
          </a:xfrm>
        </p:spPr>
        <p:txBody>
          <a:bodyPr>
            <a:normAutofit fontScale="70000" lnSpcReduction="20000"/>
          </a:bodyPr>
          <a:lstStyle/>
          <a:p>
            <a:pPr lvl="1"/>
            <a:r>
              <a:rPr lang="en-US" dirty="0"/>
              <a:t>What the South got…</a:t>
            </a:r>
            <a:endParaRPr lang="en-US" sz="2000" dirty="0"/>
          </a:p>
          <a:p>
            <a:pPr lvl="2"/>
            <a:r>
              <a:rPr lang="en-US" sz="2400" dirty="0"/>
              <a:t>Popular sovereignty in the Mexican Cession lands. This was good for the South because prior to this, there was to be no new slave lands (the 36°30’ Missouri Compromise line had drawn that). </a:t>
            </a:r>
            <a:endParaRPr lang="en-US" sz="2400" dirty="0" smtClean="0"/>
          </a:p>
          <a:p>
            <a:pPr lvl="2"/>
            <a:r>
              <a:rPr lang="en-US" sz="2400" dirty="0" smtClean="0"/>
              <a:t>On </a:t>
            </a:r>
            <a:r>
              <a:rPr lang="en-US" sz="2400" dirty="0"/>
              <a:t>paper, this opened a lot of land to slavery, possibly. This was bad for the South because those lands were too dry to raise cotton anyway and therefore would never see slaves.</a:t>
            </a:r>
            <a:endParaRPr lang="en-US" sz="2000" dirty="0"/>
          </a:p>
          <a:p>
            <a:pPr lvl="2"/>
            <a:r>
              <a:rPr lang="en-US" sz="2400" dirty="0"/>
              <a:t>Texas was paid $10 million for the land lost to New Mexico.</a:t>
            </a:r>
            <a:endParaRPr lang="en-US" sz="2000" dirty="0"/>
          </a:p>
          <a:p>
            <a:pPr lvl="2"/>
            <a:r>
              <a:rPr lang="en-US" sz="2400" dirty="0"/>
              <a:t>A new, tougher Fugitive Slave Law of 1850 had read teeth in it. Details held that (a) runaway slaves weren't given "due process" rights if caught, (b) the official that handled the case received $5 for a slave's freedom but $10 for a slave's return, and (c) officials were demanded to catch runaway slaves despite their personal convictions on the matter</a:t>
            </a:r>
            <a:r>
              <a:rPr lang="en-US" sz="2400" dirty="0" smtClean="0"/>
              <a:t>.</a:t>
            </a:r>
            <a:endParaRPr lang="en-US" sz="1800" dirty="0"/>
          </a:p>
          <a:p>
            <a:pPr lvl="4"/>
            <a:r>
              <a:rPr lang="en-US" dirty="0"/>
              <a:t>This Fugitive Slave Law proved to the be most controversial of the measures.</a:t>
            </a:r>
            <a:endParaRPr lang="en-US" sz="1800" dirty="0"/>
          </a:p>
          <a:p>
            <a:pPr lvl="4"/>
            <a:r>
              <a:rPr lang="en-US" dirty="0"/>
              <a:t>Northerners hated being forced to catch slaves. In places, they passed "Personal Liberty Laws" which stated local officials didn't have to chase and return fugitive slaves.</a:t>
            </a:r>
            <a:endParaRPr lang="en-US" sz="1800" dirty="0"/>
          </a:p>
          <a:p>
            <a:pPr lvl="4"/>
            <a:r>
              <a:rPr lang="en-US" dirty="0"/>
              <a:t>Southerners were outraged that the law was not enforced or was ignored. It was supposed to be one of their major concessions in the Compromise, and it appeared to have been thrown out the window.</a:t>
            </a:r>
            <a:endParaRPr lang="en-US" sz="1800" dirty="0"/>
          </a:p>
          <a:p>
            <a:pPr lvl="4"/>
            <a:r>
              <a:rPr lang="en-US" dirty="0"/>
              <a:t>Anthony Burns personified the law. He was a runaway slave, captured and tried. But, violent protests eventually saw him bought out of slavery. He then went on to college and became a preacher.</a:t>
            </a:r>
            <a:endParaRPr lang="en-US" sz="1800" dirty="0"/>
          </a:p>
          <a:p>
            <a:endParaRPr lang="en-US" dirty="0"/>
          </a:p>
        </p:txBody>
      </p:sp>
    </p:spTree>
    <p:extLst>
      <p:ext uri="{BB962C8B-B14F-4D97-AF65-F5344CB8AC3E}">
        <p14:creationId xmlns:p14="http://schemas.microsoft.com/office/powerpoint/2010/main" val="33817778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Won?</a:t>
            </a:r>
            <a:endParaRPr lang="en-US" dirty="0"/>
          </a:p>
        </p:txBody>
      </p:sp>
      <p:sp>
        <p:nvSpPr>
          <p:cNvPr id="3" name="Content Placeholder 2"/>
          <p:cNvSpPr>
            <a:spLocks noGrp="1"/>
          </p:cNvSpPr>
          <p:nvPr>
            <p:ph idx="1"/>
          </p:nvPr>
        </p:nvSpPr>
        <p:spPr/>
        <p:txBody>
          <a:bodyPr/>
          <a:lstStyle/>
          <a:p>
            <a:pPr marL="548640" lvl="1" indent="-411480">
              <a:buClr>
                <a:schemeClr val="tx1">
                  <a:shade val="95000"/>
                </a:schemeClr>
              </a:buClr>
              <a:buSzPct val="65000"/>
              <a:buFont typeface="Wingdings 2"/>
              <a:buChar char=""/>
            </a:pPr>
            <a:r>
              <a:rPr lang="en-US" dirty="0"/>
              <a:t>All told, the North got the better of the Compromise of 1850. This is true because (a) the balance tipped their way, (b) the Fugitive Slave Law was largely not enforced, and (c) it bought time before war while the North could build up their resources.</a:t>
            </a:r>
            <a:endParaRPr lang="en-US" sz="2000" dirty="0"/>
          </a:p>
          <a:p>
            <a:endParaRPr lang="en-US" dirty="0"/>
          </a:p>
        </p:txBody>
      </p:sp>
    </p:spTree>
    <p:extLst>
      <p:ext uri="{BB962C8B-B14F-4D97-AF65-F5344CB8AC3E}">
        <p14:creationId xmlns:p14="http://schemas.microsoft.com/office/powerpoint/2010/main" val="40038259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Defeat of the Whigs</a:t>
            </a:r>
            <a:endParaRPr lang="en-US" dirty="0"/>
          </a:p>
        </p:txBody>
      </p:sp>
      <p:sp>
        <p:nvSpPr>
          <p:cNvPr id="3" name="Content Placeholder 2"/>
          <p:cNvSpPr>
            <a:spLocks noGrp="1"/>
          </p:cNvSpPr>
          <p:nvPr>
            <p:ph idx="1"/>
          </p:nvPr>
        </p:nvSpPr>
        <p:spPr/>
        <p:txBody>
          <a:bodyPr>
            <a:normAutofit fontScale="92500" lnSpcReduction="20000"/>
          </a:bodyPr>
          <a:lstStyle/>
          <a:p>
            <a:pPr lvl="1"/>
            <a:r>
              <a:rPr lang="en-US" dirty="0" smtClean="0"/>
              <a:t>In </a:t>
            </a:r>
            <a:r>
              <a:rPr lang="en-US" dirty="0"/>
              <a:t>the election of 1852, the Democrats nominated unknown Franklin Pierce. Pierce was not a great leader, but had no enemies.</a:t>
            </a:r>
            <a:endParaRPr lang="en-US" sz="2000" dirty="0"/>
          </a:p>
          <a:p>
            <a:pPr lvl="1"/>
            <a:r>
              <a:rPr lang="en-US" dirty="0"/>
              <a:t>The Whigs put Gen. Winfield Scott ("Old Fuss and Feathers"), the hero of the Mexican War, on the ballot.</a:t>
            </a:r>
            <a:endParaRPr lang="en-US" sz="2000" dirty="0"/>
          </a:p>
          <a:p>
            <a:pPr lvl="1"/>
            <a:r>
              <a:rPr lang="en-US" dirty="0"/>
              <a:t>The largest issue of the day, slavery, was soft-pedaled so as to not offend anyone. As a result, the campaign was full of silliness and personal attacks.</a:t>
            </a:r>
            <a:endParaRPr lang="en-US" sz="2000" dirty="0"/>
          </a:p>
          <a:p>
            <a:pPr lvl="2"/>
            <a:r>
              <a:rPr lang="en-US" sz="2400" dirty="0"/>
              <a:t>Slavery did split the Whigs, however. Northern and Southern Whigs disagreed on the party platform and the party candidate.</a:t>
            </a:r>
            <a:endParaRPr lang="en-US" sz="2000" dirty="0"/>
          </a:p>
          <a:p>
            <a:pPr lvl="2"/>
            <a:r>
              <a:rPr lang="en-US" sz="2400" dirty="0"/>
              <a:t>Additionally, the new Free Soil Party garnered 5% of the Northern vote (hurting Scott).</a:t>
            </a:r>
            <a:endParaRPr lang="en-US" sz="2000" dirty="0"/>
          </a:p>
          <a:p>
            <a:pPr lvl="1"/>
            <a:r>
              <a:rPr lang="en-US" dirty="0"/>
              <a:t>As a result, Pierce won in a landslide, 254 to 42 in the electoral vote.</a:t>
            </a:r>
            <a:endParaRPr lang="en-US" sz="2000" dirty="0"/>
          </a:p>
          <a:p>
            <a:endParaRPr lang="en-US" dirty="0"/>
          </a:p>
        </p:txBody>
      </p:sp>
    </p:spTree>
    <p:extLst>
      <p:ext uri="{BB962C8B-B14F-4D97-AF65-F5344CB8AC3E}">
        <p14:creationId xmlns:p14="http://schemas.microsoft.com/office/powerpoint/2010/main" val="6362431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Expansionist Stirrings South of the Border</a:t>
            </a:r>
            <a:endParaRPr lang="en-US" dirty="0"/>
          </a:p>
        </p:txBody>
      </p:sp>
      <p:sp>
        <p:nvSpPr>
          <p:cNvPr id="3" name="Content Placeholder 2"/>
          <p:cNvSpPr>
            <a:spLocks noGrp="1"/>
          </p:cNvSpPr>
          <p:nvPr>
            <p:ph idx="1"/>
          </p:nvPr>
        </p:nvSpPr>
        <p:spPr/>
        <p:txBody>
          <a:bodyPr>
            <a:normAutofit/>
          </a:bodyPr>
          <a:lstStyle/>
          <a:p>
            <a:pPr lvl="1"/>
            <a:r>
              <a:rPr lang="en-US" smtClean="0"/>
              <a:t>The </a:t>
            </a:r>
            <a:r>
              <a:rPr lang="en-US" dirty="0"/>
              <a:t>California Gold Rush had instilled interest in Central America (since many 49'ers had crossed there). And, the British influence in Central America was strong, and perhaps growing, despite the Monroe Doctrine.</a:t>
            </a:r>
            <a:endParaRPr lang="en-US" sz="2000" dirty="0"/>
          </a:p>
          <a:p>
            <a:pPr lvl="2"/>
            <a:r>
              <a:rPr lang="en-US" sz="2400" dirty="0"/>
              <a:t>There were some U.S.-British tensions, but the Clayton-Bulwer Treaty eased them. It said neither the U.S. or Britain would take over the area without the other's agreement. This would later prove to be a roadblock to Teddy Roosevelt's construction of the Panama Canal</a:t>
            </a:r>
            <a:r>
              <a:rPr lang="en-US" sz="2400" dirty="0" smtClean="0"/>
              <a:t>.</a:t>
            </a:r>
            <a:endParaRPr lang="en-US" sz="2000" dirty="0"/>
          </a:p>
        </p:txBody>
      </p:sp>
    </p:spTree>
    <p:extLst>
      <p:ext uri="{BB962C8B-B14F-4D97-AF65-F5344CB8AC3E}">
        <p14:creationId xmlns:p14="http://schemas.microsoft.com/office/powerpoint/2010/main" val="25180479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Throwing Fuel on Slavocracy</a:t>
            </a:r>
            <a:endParaRPr lang="en-US" dirty="0"/>
          </a:p>
        </p:txBody>
      </p:sp>
      <p:sp>
        <p:nvSpPr>
          <p:cNvPr id="3" name="Content Placeholder 2"/>
          <p:cNvSpPr>
            <a:spLocks noGrp="1"/>
          </p:cNvSpPr>
          <p:nvPr>
            <p:ph idx="1"/>
          </p:nvPr>
        </p:nvSpPr>
        <p:spPr/>
        <p:txBody>
          <a:bodyPr>
            <a:normAutofit/>
          </a:bodyPr>
          <a:lstStyle/>
          <a:p>
            <a:pPr lvl="1"/>
            <a:r>
              <a:rPr lang="en-US" dirty="0"/>
              <a:t>Activities in Latin America succeeded in throwing fuel on the “slavocracy” theory (a conspiracy theory where the South was supposedly always seeking to add new slave lands).</a:t>
            </a:r>
            <a:endParaRPr lang="en-US" sz="2000" dirty="0"/>
          </a:p>
          <a:p>
            <a:pPr lvl="2"/>
            <a:r>
              <a:rPr lang="en-US" sz="2400" dirty="0"/>
              <a:t>In the summer of 1856, Southerner William Walker tried to take over Nicaragua. He did so, sort of, named himself president, legalized slavery, and wished for Pres. Pierce to annexed the region. Meanwhile, Nicaraguans reclaimed their land and executed him.</a:t>
            </a:r>
            <a:endParaRPr lang="en-US" sz="2000" dirty="0"/>
          </a:p>
          <a:p>
            <a:endParaRPr lang="en-US" dirty="0"/>
          </a:p>
        </p:txBody>
      </p:sp>
    </p:spTree>
    <p:extLst>
      <p:ext uri="{BB962C8B-B14F-4D97-AF65-F5344CB8AC3E}">
        <p14:creationId xmlns:p14="http://schemas.microsoft.com/office/powerpoint/2010/main" val="26155730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South Looks to Cuba</a:t>
            </a:r>
            <a:endParaRPr lang="en-US" dirty="0"/>
          </a:p>
        </p:txBody>
      </p:sp>
      <p:sp>
        <p:nvSpPr>
          <p:cNvPr id="3" name="Content Placeholder 2"/>
          <p:cNvSpPr>
            <a:spLocks noGrp="1"/>
          </p:cNvSpPr>
          <p:nvPr>
            <p:ph idx="1"/>
          </p:nvPr>
        </p:nvSpPr>
        <p:spPr/>
        <p:txBody>
          <a:bodyPr>
            <a:normAutofit/>
          </a:bodyPr>
          <a:lstStyle/>
          <a:p>
            <a:pPr lvl="2"/>
            <a:r>
              <a:rPr lang="en-US" sz="2400" dirty="0"/>
              <a:t>Southerners also looked to Cuba</a:t>
            </a:r>
            <a:r>
              <a:rPr lang="en-US" sz="2400" dirty="0" smtClean="0"/>
              <a:t>.</a:t>
            </a:r>
            <a:endParaRPr lang="en-US" sz="1800" dirty="0"/>
          </a:p>
          <a:p>
            <a:pPr lvl="4"/>
            <a:r>
              <a:rPr lang="en-US" dirty="0"/>
              <a:t>Americans offered to buy Cuba from Spain but were turned down. So, in 1850-51, two groups of filibusteros("freebooters" or pirates including some leading Southerners) invaded Cuba. Their half-baked plan was to somehow take over and claim Cuba for the U.S. They failed miserably.</a:t>
            </a:r>
            <a:endParaRPr lang="en-US" sz="1800" dirty="0"/>
          </a:p>
          <a:p>
            <a:pPr lvl="4"/>
            <a:r>
              <a:rPr lang="en-US" dirty="0"/>
              <a:t>In 1854, Cubans seized the American ship Black Warrior on a technical issue. Pierce then had a reason to go to war, if he wished, and win Cuba.</a:t>
            </a:r>
            <a:endParaRPr lang="en-US" sz="1800" dirty="0"/>
          </a:p>
          <a:p>
            <a:endParaRPr lang="en-US" dirty="0"/>
          </a:p>
        </p:txBody>
      </p:sp>
    </p:spTree>
    <p:extLst>
      <p:ext uri="{BB962C8B-B14F-4D97-AF65-F5344CB8AC3E}">
        <p14:creationId xmlns:p14="http://schemas.microsoft.com/office/powerpoint/2010/main" val="21287460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JUMBO QUESTIONS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Contextualization</a:t>
            </a:r>
          </a:p>
          <a:p>
            <a:pPr lvl="1"/>
            <a:r>
              <a:rPr lang="en-US" dirty="0" smtClean="0"/>
              <a:t>The authors chronicle a renewed sectional struggle in the U.S. Was it territorial expansion, the institution of slavery, or both that provided the historical context for the reemergence of sectionalism? </a:t>
            </a:r>
          </a:p>
          <a:p>
            <a:r>
              <a:rPr lang="en-US" dirty="0" smtClean="0"/>
              <a:t>Analyzing Evidence</a:t>
            </a:r>
          </a:p>
          <a:p>
            <a:pPr lvl="1"/>
            <a:r>
              <a:rPr lang="en-US" dirty="0" smtClean="0"/>
              <a:t>After you read “Contending Voices: The Compromise of 1850” analyze the point of view, purpose, and limitations of both excerpts. </a:t>
            </a:r>
          </a:p>
          <a:p>
            <a:r>
              <a:rPr lang="en-US" dirty="0" smtClean="0"/>
              <a:t>Argumentation </a:t>
            </a:r>
          </a:p>
          <a:p>
            <a:pPr lvl="1"/>
            <a:r>
              <a:rPr lang="en-US" dirty="0" smtClean="0"/>
              <a:t>The authors characterize the Kansas-Nebraska Act as “one of the most momentous measures ever to pass Congress” and “a curtain raiser to a terrible drama.” Furthermore, they  assert that “it greased the slippery slope to the Civil War.” Form an argument that supports, modifies, or refutes these conclusions</a:t>
            </a:r>
            <a:endParaRPr lang="en-US" dirty="0"/>
          </a:p>
        </p:txBody>
      </p:sp>
    </p:spTree>
    <p:extLst>
      <p:ext uri="{BB962C8B-B14F-4D97-AF65-F5344CB8AC3E}">
        <p14:creationId xmlns:p14="http://schemas.microsoft.com/office/powerpoint/2010/main" val="4088495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Pierce Focuses on Spain</a:t>
            </a:r>
            <a:endParaRPr lang="en-US" dirty="0"/>
          </a:p>
        </p:txBody>
      </p:sp>
      <p:sp>
        <p:nvSpPr>
          <p:cNvPr id="3" name="Content Placeholder 2"/>
          <p:cNvSpPr>
            <a:spLocks noGrp="1"/>
          </p:cNvSpPr>
          <p:nvPr>
            <p:ph idx="1"/>
          </p:nvPr>
        </p:nvSpPr>
        <p:spPr/>
        <p:txBody>
          <a:bodyPr/>
          <a:lstStyle/>
          <a:p>
            <a:pPr lvl="4"/>
            <a:r>
              <a:rPr lang="en-US" dirty="0"/>
              <a:t>Meanwhile though, Pierce sent delegates to speak with Spain, England, and France in Ostend, Belgium to make a deal. The Ostend Manifesto said the U.S. would offer $120 million for Cuba, and if Spain rejected it, the U.S. would be justified in taking Cuba by force.</a:t>
            </a:r>
            <a:endParaRPr lang="en-US" sz="1800" dirty="0"/>
          </a:p>
          <a:p>
            <a:pPr lvl="4"/>
            <a:r>
              <a:rPr lang="en-US" dirty="0"/>
              <a:t>When the Ostend Manifesto details leaked out, Northern free-</a:t>
            </a:r>
            <a:r>
              <a:rPr lang="en-US" dirty="0" err="1"/>
              <a:t>soilers</a:t>
            </a:r>
            <a:r>
              <a:rPr lang="en-US" dirty="0"/>
              <a:t> were up-in-warms. The slavocracy theory seemed more real than ever with these secret dealings. As a result, Pierce backed away from the deal embarrassed.</a:t>
            </a:r>
            <a:endParaRPr lang="en-US" sz="1800" dirty="0"/>
          </a:p>
          <a:p>
            <a:endParaRPr lang="en-US" dirty="0"/>
          </a:p>
        </p:txBody>
      </p:sp>
    </p:spTree>
    <p:extLst>
      <p:ext uri="{BB962C8B-B14F-4D97-AF65-F5344CB8AC3E}">
        <p14:creationId xmlns:p14="http://schemas.microsoft.com/office/powerpoint/2010/main" val="9937025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Asia?</a:t>
            </a:r>
            <a:endParaRPr lang="en-US" dirty="0"/>
          </a:p>
        </p:txBody>
      </p:sp>
      <p:sp>
        <p:nvSpPr>
          <p:cNvPr id="3" name="Content Placeholder 2"/>
          <p:cNvSpPr>
            <a:spLocks noGrp="1"/>
          </p:cNvSpPr>
          <p:nvPr>
            <p:ph idx="1"/>
          </p:nvPr>
        </p:nvSpPr>
        <p:spPr/>
        <p:txBody>
          <a:bodyPr>
            <a:normAutofit/>
          </a:bodyPr>
          <a:lstStyle/>
          <a:p>
            <a:pPr lvl="1"/>
            <a:r>
              <a:rPr lang="en-US" dirty="0" smtClean="0"/>
              <a:t>Following </a:t>
            </a:r>
            <a:r>
              <a:rPr lang="en-US" dirty="0"/>
              <a:t>the British example, America sought to expand her influence in Asia.</a:t>
            </a:r>
            <a:endParaRPr lang="en-US" sz="2000" dirty="0"/>
          </a:p>
          <a:p>
            <a:pPr lvl="1"/>
            <a:r>
              <a:rPr lang="en-US" dirty="0"/>
              <a:t>Pres. Tyler sent Caleb Cushing to China to work a deal favorable to the U.S. An agreement was reached to start diplomatic relations and grant "most favored nation" status to the U.S. (opening up trade).</a:t>
            </a:r>
            <a:endParaRPr lang="en-US" sz="2000" dirty="0"/>
          </a:p>
          <a:p>
            <a:pPr lvl="2"/>
            <a:r>
              <a:rPr lang="en-US" sz="2400" dirty="0"/>
              <a:t>The door also opened for thousands of American missionaries to spread the Gospel in China</a:t>
            </a:r>
            <a:r>
              <a:rPr lang="en-US" sz="2400" dirty="0" smtClean="0"/>
              <a:t>.</a:t>
            </a:r>
            <a:endParaRPr lang="en-US" sz="2000" dirty="0"/>
          </a:p>
        </p:txBody>
      </p:sp>
    </p:spTree>
    <p:extLst>
      <p:ext uri="{BB962C8B-B14F-4D97-AF65-F5344CB8AC3E}">
        <p14:creationId xmlns:p14="http://schemas.microsoft.com/office/powerpoint/2010/main" val="13672970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on Japan</a:t>
            </a:r>
            <a:endParaRPr lang="en-US" dirty="0"/>
          </a:p>
        </p:txBody>
      </p:sp>
      <p:sp>
        <p:nvSpPr>
          <p:cNvPr id="3" name="Content Placeholder 2"/>
          <p:cNvSpPr>
            <a:spLocks noGrp="1"/>
          </p:cNvSpPr>
          <p:nvPr>
            <p:ph idx="1"/>
          </p:nvPr>
        </p:nvSpPr>
        <p:spPr/>
        <p:txBody>
          <a:bodyPr/>
          <a:lstStyle/>
          <a:p>
            <a:pPr lvl="1"/>
            <a:r>
              <a:rPr lang="en-US" dirty="0"/>
              <a:t>Next, the U.S. wanted to link up with Japan.</a:t>
            </a:r>
            <a:endParaRPr lang="en-US" sz="2000" dirty="0"/>
          </a:p>
          <a:p>
            <a:pPr lvl="2"/>
            <a:r>
              <a:rPr lang="en-US" sz="2400" dirty="0"/>
              <a:t>Since Japan was a traditional country that considered westerners to be heathens, they were reluctant to deal with the Americans.</a:t>
            </a:r>
            <a:endParaRPr lang="en-US" sz="2000" dirty="0"/>
          </a:p>
          <a:p>
            <a:pPr lvl="2"/>
            <a:r>
              <a:rPr lang="en-US" sz="2400" dirty="0"/>
              <a:t>The U.S. sent Commodore Matthew Perry to Tokyo in 1852-54. Through a mix of diplomacy and threat, Perry got Japan to open itself to trade in the Treaty of Kanagawa.</a:t>
            </a:r>
            <a:endParaRPr lang="en-US" sz="2000" dirty="0"/>
          </a:p>
          <a:p>
            <a:pPr lvl="2"/>
            <a:r>
              <a:rPr lang="en-US" sz="2400" dirty="0"/>
              <a:t>This broke Japan’s centuries-old traditional of isolation, and started them down a road of modernization and then imperialism and militarism.</a:t>
            </a:r>
            <a:endParaRPr lang="en-US" sz="2000" dirty="0"/>
          </a:p>
          <a:p>
            <a:endParaRPr lang="en-US" dirty="0"/>
          </a:p>
        </p:txBody>
      </p:sp>
    </p:spTree>
    <p:extLst>
      <p:ext uri="{BB962C8B-B14F-4D97-AF65-F5344CB8AC3E}">
        <p14:creationId xmlns:p14="http://schemas.microsoft.com/office/powerpoint/2010/main" val="40744883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Gadsden Purchase</a:t>
            </a:r>
            <a:endParaRPr lang="en-US" dirty="0"/>
          </a:p>
        </p:txBody>
      </p:sp>
      <p:sp>
        <p:nvSpPr>
          <p:cNvPr id="3" name="Content Placeholder 2"/>
          <p:cNvSpPr>
            <a:spLocks noGrp="1"/>
          </p:cNvSpPr>
          <p:nvPr>
            <p:ph idx="1"/>
          </p:nvPr>
        </p:nvSpPr>
        <p:spPr/>
        <p:txBody>
          <a:bodyPr>
            <a:normAutofit fontScale="77500" lnSpcReduction="20000"/>
          </a:bodyPr>
          <a:lstStyle/>
          <a:p>
            <a:pPr lvl="1"/>
            <a:r>
              <a:rPr lang="en-US" dirty="0" smtClean="0"/>
              <a:t>After </a:t>
            </a:r>
            <a:r>
              <a:rPr lang="en-US" dirty="0"/>
              <a:t>gaining California and Oregon, Americans wanted a transcontinental railroad to link the east and west coasts.</a:t>
            </a:r>
            <a:endParaRPr lang="en-US" sz="2000" dirty="0"/>
          </a:p>
          <a:p>
            <a:pPr lvl="1"/>
            <a:r>
              <a:rPr lang="en-US" dirty="0"/>
              <a:t>Both the North and South clamored to have the line built in their region (for prestige and financial success). The Southern route was eventually chosen as best.</a:t>
            </a:r>
            <a:endParaRPr lang="en-US" sz="2000" dirty="0"/>
          </a:p>
          <a:p>
            <a:pPr lvl="2"/>
            <a:r>
              <a:rPr lang="en-US" sz="2400" dirty="0"/>
              <a:t>There were two reasons the Southern route was considered better: (1) the land was organized meaning any Indian attacks could be repelled by the U.S. Army and (2) geography—the plan was to skirt south of the Rocky Mountains.</a:t>
            </a:r>
            <a:endParaRPr lang="en-US" sz="2000" dirty="0"/>
          </a:p>
          <a:p>
            <a:pPr lvl="2"/>
            <a:r>
              <a:rPr lang="en-US" sz="2400" dirty="0"/>
              <a:t>There was one problem: a portion of the land ran through Mexico.</a:t>
            </a:r>
            <a:endParaRPr lang="en-US" sz="2000" dirty="0"/>
          </a:p>
          <a:p>
            <a:pPr lvl="1"/>
            <a:r>
              <a:rPr lang="en-US" dirty="0"/>
              <a:t>James Gadsden was sent to Mexico to work a deal for the land. The Gadsden Purchase bought the southern chunk of present Arizona and New Mexico for $10 million, a hefty price tag in comparison to other "purchases."</a:t>
            </a:r>
            <a:endParaRPr lang="en-US" sz="2000" dirty="0"/>
          </a:p>
          <a:p>
            <a:pPr lvl="1"/>
            <a:r>
              <a:rPr lang="en-US" dirty="0"/>
              <a:t>Regardless of the price, the transcontinental railroad seemed ready to be built with Southerners happy.</a:t>
            </a:r>
            <a:endParaRPr lang="en-US" sz="2000" dirty="0"/>
          </a:p>
        </p:txBody>
      </p:sp>
    </p:spTree>
    <p:extLst>
      <p:ext uri="{BB962C8B-B14F-4D97-AF65-F5344CB8AC3E}">
        <p14:creationId xmlns:p14="http://schemas.microsoft.com/office/powerpoint/2010/main" val="40040902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Kansas-Nebraska Act</a:t>
            </a:r>
            <a:endParaRPr lang="en-US" dirty="0"/>
          </a:p>
        </p:txBody>
      </p:sp>
      <p:sp>
        <p:nvSpPr>
          <p:cNvPr id="3" name="Content Placeholder 2"/>
          <p:cNvSpPr>
            <a:spLocks noGrp="1"/>
          </p:cNvSpPr>
          <p:nvPr>
            <p:ph idx="1"/>
          </p:nvPr>
        </p:nvSpPr>
        <p:spPr>
          <a:xfrm>
            <a:off x="457200" y="1295400"/>
            <a:ext cx="8229600" cy="5562600"/>
          </a:xfrm>
        </p:spPr>
        <p:txBody>
          <a:bodyPr>
            <a:normAutofit fontScale="77500" lnSpcReduction="20000"/>
          </a:bodyPr>
          <a:lstStyle/>
          <a:p>
            <a:pPr lvl="1"/>
            <a:r>
              <a:rPr lang="en-US" dirty="0" smtClean="0"/>
              <a:t>Stephen </a:t>
            </a:r>
            <a:r>
              <a:rPr lang="en-US" dirty="0"/>
              <a:t>Douglas threw a wrench in the railroad plans. Being an Illinois senator, he wanted the railroad up north with Chicago as a major terminus.</a:t>
            </a:r>
            <a:endParaRPr lang="en-US" sz="2000" dirty="0"/>
          </a:p>
          <a:p>
            <a:pPr lvl="1"/>
            <a:r>
              <a:rPr lang="en-US" dirty="0"/>
              <a:t>He proposed to organize Kansas and Nebraska through the Kansas-Nebraska Act and move the transcontinental railroad up north.</a:t>
            </a:r>
            <a:endParaRPr lang="en-US" sz="2000" dirty="0"/>
          </a:p>
          <a:p>
            <a:pPr lvl="1"/>
            <a:r>
              <a:rPr lang="en-US" dirty="0"/>
              <a:t>Southerners certainly wouldn't do this, unless they got something substantial in return. The stage was set for a deal to be made…</a:t>
            </a:r>
            <a:endParaRPr lang="en-US" sz="2000" dirty="0"/>
          </a:p>
          <a:p>
            <a:pPr lvl="2"/>
            <a:r>
              <a:rPr lang="en-US" sz="2400" dirty="0"/>
              <a:t>The North got the transcontinental railroad moved up North. Also, Kansas and Nebraska were officially organized as territories.</a:t>
            </a:r>
            <a:endParaRPr lang="en-US" sz="2000" dirty="0"/>
          </a:p>
          <a:p>
            <a:pPr lvl="2"/>
            <a:r>
              <a:rPr lang="en-US" sz="2400" dirty="0"/>
              <a:t>The South was awarded popular sovereignty in Kansas and Nebraska. To do this, the Missouri Compromise of 1820 was repealed (because it forbade slavery above the 36°30’ line</a:t>
            </a:r>
            <a:r>
              <a:rPr lang="en-US" sz="2400" dirty="0" smtClean="0"/>
              <a:t>).</a:t>
            </a:r>
            <a:endParaRPr lang="en-US" sz="1800" dirty="0"/>
          </a:p>
          <a:p>
            <a:pPr lvl="4"/>
            <a:r>
              <a:rPr lang="en-US" dirty="0"/>
              <a:t>Southerners were very happy with the possibility of slavery open to so many lands (the Mexican Cession excepting California, and now Kansas and Nebraska which had been closed to slavery).</a:t>
            </a:r>
            <a:endParaRPr lang="en-US" sz="1800" dirty="0"/>
          </a:p>
          <a:p>
            <a:pPr lvl="4"/>
            <a:r>
              <a:rPr lang="en-US" dirty="0"/>
              <a:t>Slavocracy theorists said, "There goes the South again, always trying to get more slave land."</a:t>
            </a:r>
            <a:endParaRPr lang="en-US" sz="1800" dirty="0"/>
          </a:p>
          <a:p>
            <a:pPr lvl="1"/>
            <a:r>
              <a:rPr lang="en-US" dirty="0"/>
              <a:t>Despite disagreement, the Kansas-Nebraska Act passed in 1856, repealed the Missouri Compromise, and opened Kansas and Nebraska to popular sovereignty.</a:t>
            </a:r>
            <a:endParaRPr lang="en-US" sz="2000" dirty="0"/>
          </a:p>
        </p:txBody>
      </p:sp>
    </p:spTree>
    <p:extLst>
      <p:ext uri="{BB962C8B-B14F-4D97-AF65-F5344CB8AC3E}">
        <p14:creationId xmlns:p14="http://schemas.microsoft.com/office/powerpoint/2010/main" val="31600924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Congress Legislates a Civil War</a:t>
            </a:r>
            <a:endParaRPr lang="en-US" dirty="0"/>
          </a:p>
        </p:txBody>
      </p:sp>
      <p:sp>
        <p:nvSpPr>
          <p:cNvPr id="3" name="Content Placeholder 2"/>
          <p:cNvSpPr>
            <a:spLocks noGrp="1"/>
          </p:cNvSpPr>
          <p:nvPr>
            <p:ph idx="1"/>
          </p:nvPr>
        </p:nvSpPr>
        <p:spPr/>
        <p:txBody>
          <a:bodyPr>
            <a:normAutofit/>
          </a:bodyPr>
          <a:lstStyle/>
          <a:p>
            <a:pPr lvl="1"/>
            <a:r>
              <a:rPr lang="en-US" dirty="0" smtClean="0"/>
              <a:t>The </a:t>
            </a:r>
            <a:r>
              <a:rPr lang="en-US" dirty="0"/>
              <a:t>Kansas-Nebraska Act may have had the railroad and compromise as its motivation, but it split the nation.</a:t>
            </a:r>
            <a:endParaRPr lang="en-US" sz="2000" dirty="0"/>
          </a:p>
          <a:p>
            <a:pPr lvl="1"/>
            <a:r>
              <a:rPr lang="en-US" dirty="0"/>
              <a:t>It erased the Missouri Compromise and undercut the Compromise of 1850 because it re-opened the slavery issue.</a:t>
            </a:r>
            <a:endParaRPr lang="en-US" sz="2000" dirty="0"/>
          </a:p>
          <a:p>
            <a:pPr lvl="1"/>
            <a:r>
              <a:rPr lang="en-US" dirty="0"/>
              <a:t>The Fugitive Slave Law was simply left to die by Northerners. This infuriated Southerners.</a:t>
            </a:r>
            <a:endParaRPr lang="en-US" sz="2000" dirty="0"/>
          </a:p>
          <a:p>
            <a:pPr lvl="1"/>
            <a:r>
              <a:rPr lang="en-US" dirty="0"/>
              <a:t>The Democrats were split down the middle over the slavery issue</a:t>
            </a:r>
            <a:r>
              <a:rPr lang="en-US" dirty="0" smtClean="0"/>
              <a:t>.</a:t>
            </a:r>
            <a:endParaRPr lang="en-US" sz="2000" dirty="0"/>
          </a:p>
        </p:txBody>
      </p:sp>
    </p:spTree>
    <p:extLst>
      <p:ext uri="{BB962C8B-B14F-4D97-AF65-F5344CB8AC3E}">
        <p14:creationId xmlns:p14="http://schemas.microsoft.com/office/powerpoint/2010/main" val="32684610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Birth of Republicans</a:t>
            </a:r>
            <a:endParaRPr lang="en-US" dirty="0"/>
          </a:p>
        </p:txBody>
      </p:sp>
      <p:sp>
        <p:nvSpPr>
          <p:cNvPr id="3" name="Content Placeholder 2"/>
          <p:cNvSpPr>
            <a:spLocks noGrp="1"/>
          </p:cNvSpPr>
          <p:nvPr>
            <p:ph idx="1"/>
          </p:nvPr>
        </p:nvSpPr>
        <p:spPr/>
        <p:txBody>
          <a:bodyPr/>
          <a:lstStyle/>
          <a:p>
            <a:r>
              <a:rPr lang="en-US" dirty="0"/>
              <a:t>Another political party, the Republicans, were born. Republicans drew a wide group of people, but they essentially stole the Free Soil position against the expansion of slavery.</a:t>
            </a:r>
          </a:p>
          <a:p>
            <a:endParaRPr lang="en-US" dirty="0"/>
          </a:p>
        </p:txBody>
      </p:sp>
    </p:spTree>
    <p:extLst>
      <p:ext uri="{BB962C8B-B14F-4D97-AF65-F5344CB8AC3E}">
        <p14:creationId xmlns:p14="http://schemas.microsoft.com/office/powerpoint/2010/main" val="13443503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Popular Sovereignty Panacea</a:t>
            </a:r>
            <a:endParaRPr lang="en-US" dirty="0"/>
          </a:p>
        </p:txBody>
      </p:sp>
      <p:sp>
        <p:nvSpPr>
          <p:cNvPr id="3" name="Content Placeholder 2"/>
          <p:cNvSpPr>
            <a:spLocks noGrp="1"/>
          </p:cNvSpPr>
          <p:nvPr>
            <p:ph idx="1"/>
          </p:nvPr>
        </p:nvSpPr>
        <p:spPr/>
        <p:txBody>
          <a:bodyPr>
            <a:normAutofit/>
          </a:bodyPr>
          <a:lstStyle/>
          <a:p>
            <a:pPr lvl="1"/>
            <a:r>
              <a:rPr lang="en-US" dirty="0" smtClean="0"/>
              <a:t>The </a:t>
            </a:r>
            <a:r>
              <a:rPr lang="en-US" dirty="0"/>
              <a:t>Mexican Cession lands opened a "can of worms" with the question, "What should be done about slavery in these lands?"</a:t>
            </a:r>
            <a:endParaRPr lang="en-US" sz="2000" dirty="0"/>
          </a:p>
          <a:p>
            <a:pPr lvl="1"/>
            <a:r>
              <a:rPr lang="en-US" dirty="0"/>
              <a:t>Further, with this question, the political parties (Whig and Democrat) were put into a tricky position. No matter which way they answered, half of the nation would be offended.</a:t>
            </a:r>
            <a:endParaRPr lang="en-US" sz="2000" dirty="0"/>
          </a:p>
          <a:p>
            <a:pPr lvl="2"/>
            <a:r>
              <a:rPr lang="en-US" sz="2400" dirty="0"/>
              <a:t>Largely, the parties simply chose to side-step the slavery-expansion question (give no clear answer) so as to offend no one, hopefully</a:t>
            </a:r>
            <a:r>
              <a:rPr lang="en-US" sz="2400" dirty="0" smtClean="0"/>
              <a:t>.</a:t>
            </a:r>
            <a:endParaRPr lang="en-US" sz="2000" dirty="0"/>
          </a:p>
        </p:txBody>
      </p:sp>
    </p:spTree>
    <p:extLst>
      <p:ext uri="{BB962C8B-B14F-4D97-AF65-F5344CB8AC3E}">
        <p14:creationId xmlns:p14="http://schemas.microsoft.com/office/powerpoint/2010/main" val="32922352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Election of 1848</a:t>
            </a:r>
            <a:endParaRPr lang="en-US" dirty="0"/>
          </a:p>
        </p:txBody>
      </p:sp>
      <p:sp>
        <p:nvSpPr>
          <p:cNvPr id="3" name="Content Placeholder 2"/>
          <p:cNvSpPr>
            <a:spLocks noGrp="1"/>
          </p:cNvSpPr>
          <p:nvPr>
            <p:ph idx="1"/>
          </p:nvPr>
        </p:nvSpPr>
        <p:spPr/>
        <p:txBody>
          <a:bodyPr/>
          <a:lstStyle/>
          <a:p>
            <a:pPr lvl="1"/>
            <a:r>
              <a:rPr lang="en-US" dirty="0"/>
              <a:t>In the election of 1848, Polk was ailing and would not run again.</a:t>
            </a:r>
            <a:endParaRPr lang="en-US" sz="2000" dirty="0"/>
          </a:p>
          <a:p>
            <a:pPr lvl="2"/>
            <a:r>
              <a:rPr lang="en-US" sz="2400" dirty="0"/>
              <a:t>The Democrats nominated Gen. Lewis Cass who'd spoken previously for popular sovereignty (the people of a territory should decide and issue for themselves).</a:t>
            </a:r>
            <a:endParaRPr lang="en-US" sz="2000" dirty="0"/>
          </a:p>
          <a:p>
            <a:pPr lvl="2"/>
            <a:r>
              <a:rPr lang="en-US" sz="2400" dirty="0"/>
              <a:t>The popular sovereignty position was well-liked by politicians since it enabled them to take a neutral stance and rather say, "Let the people decide." During the campaign, however, he kept rather silent on slavery.</a:t>
            </a:r>
            <a:endParaRPr lang="en-US" sz="2000" dirty="0"/>
          </a:p>
          <a:p>
            <a:endParaRPr lang="en-US" dirty="0"/>
          </a:p>
          <a:p>
            <a:endParaRPr lang="en-US" dirty="0"/>
          </a:p>
        </p:txBody>
      </p:sp>
    </p:spTree>
    <p:extLst>
      <p:ext uri="{BB962C8B-B14F-4D97-AF65-F5344CB8AC3E}">
        <p14:creationId xmlns:p14="http://schemas.microsoft.com/office/powerpoint/2010/main" val="34714480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Taylor</a:t>
            </a:r>
            <a:endParaRPr lang="en-US" dirty="0"/>
          </a:p>
        </p:txBody>
      </p:sp>
      <p:sp>
        <p:nvSpPr>
          <p:cNvPr id="3" name="Content Placeholder 2"/>
          <p:cNvSpPr>
            <a:spLocks noGrp="1"/>
          </p:cNvSpPr>
          <p:nvPr>
            <p:ph idx="1"/>
          </p:nvPr>
        </p:nvSpPr>
        <p:spPr/>
        <p:txBody>
          <a:bodyPr>
            <a:normAutofit/>
          </a:bodyPr>
          <a:lstStyle/>
          <a:p>
            <a:pPr lvl="1"/>
            <a:r>
              <a:rPr lang="en-US" dirty="0" smtClean="0"/>
              <a:t>The </a:t>
            </a:r>
            <a:r>
              <a:rPr lang="en-US" dirty="0"/>
              <a:t>Whigs nominated Gen. Zachary Taylor in 1848. He had no political experience but was the "hero of Buena Vista" which went a long way—he won the election.</a:t>
            </a:r>
            <a:endParaRPr lang="en-US" sz="2000" dirty="0"/>
          </a:p>
          <a:p>
            <a:pPr lvl="2"/>
            <a:r>
              <a:rPr lang="en-US" sz="2400" dirty="0"/>
              <a:t>Taylor put the question of slavery expansion on the back burner and essentially had no official position on it</a:t>
            </a:r>
            <a:r>
              <a:rPr lang="en-US" sz="2400" dirty="0" smtClean="0"/>
              <a:t>.</a:t>
            </a:r>
            <a:endParaRPr lang="en-US" sz="2000" dirty="0" smtClean="0"/>
          </a:p>
          <a:p>
            <a:endParaRPr lang="en-US" dirty="0"/>
          </a:p>
        </p:txBody>
      </p:sp>
    </p:spTree>
    <p:extLst>
      <p:ext uri="{BB962C8B-B14F-4D97-AF65-F5344CB8AC3E}">
        <p14:creationId xmlns:p14="http://schemas.microsoft.com/office/powerpoint/2010/main" val="42719295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Soil Party Emerges</a:t>
            </a:r>
            <a:endParaRPr lang="en-US" dirty="0"/>
          </a:p>
        </p:txBody>
      </p:sp>
      <p:sp>
        <p:nvSpPr>
          <p:cNvPr id="3" name="Content Placeholder 2"/>
          <p:cNvSpPr>
            <a:spLocks noGrp="1"/>
          </p:cNvSpPr>
          <p:nvPr>
            <p:ph idx="1"/>
          </p:nvPr>
        </p:nvSpPr>
        <p:spPr/>
        <p:txBody>
          <a:bodyPr/>
          <a:lstStyle/>
          <a:p>
            <a:pPr lvl="1"/>
            <a:r>
              <a:rPr lang="en-US" dirty="0"/>
              <a:t>Notable in 1848 was the Free Soil Party that emerged when many Northerners were upset that neither party took a position on the expansion of slavery. They nominated Martin Van Buren and their position was clearly against the expansion of slavery.</a:t>
            </a:r>
            <a:endParaRPr lang="en-US" sz="2000" dirty="0"/>
          </a:p>
          <a:p>
            <a:pPr lvl="2"/>
            <a:r>
              <a:rPr lang="en-US" sz="2400" dirty="0"/>
              <a:t>The Free Soilers also favored federal money for internal improvements and free land for settlers out west.</a:t>
            </a:r>
            <a:endParaRPr lang="en-US" sz="2000" dirty="0"/>
          </a:p>
          <a:p>
            <a:pPr lvl="2"/>
            <a:r>
              <a:rPr lang="en-US" sz="2400" dirty="0"/>
              <a:t>The party attracted a wide mix of people: (a) folks upset over getting only 1/2 of Oregon, (b) people who didn't want blacks in the new lands, and (c) northern abolitionists who didn't like slavery.</a:t>
            </a:r>
            <a:endParaRPr lang="en-US" sz="2000" dirty="0"/>
          </a:p>
          <a:p>
            <a:endParaRPr lang="en-US" dirty="0"/>
          </a:p>
        </p:txBody>
      </p:sp>
    </p:spTree>
    <p:extLst>
      <p:ext uri="{BB962C8B-B14F-4D97-AF65-F5344CB8AC3E}">
        <p14:creationId xmlns:p14="http://schemas.microsoft.com/office/powerpoint/2010/main" val="3287710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r>
              <a:rPr lang="en-US" dirty="0" err="1" smtClean="0"/>
              <a:t>Californy</a:t>
            </a:r>
            <a:r>
              <a:rPr lang="en-US" dirty="0" smtClean="0"/>
              <a:t> Gold”</a:t>
            </a:r>
            <a:endParaRPr lang="en-US" dirty="0"/>
          </a:p>
        </p:txBody>
      </p:sp>
      <p:sp>
        <p:nvSpPr>
          <p:cNvPr id="3" name="Content Placeholder 2"/>
          <p:cNvSpPr>
            <a:spLocks noGrp="1"/>
          </p:cNvSpPr>
          <p:nvPr>
            <p:ph idx="1"/>
          </p:nvPr>
        </p:nvSpPr>
        <p:spPr/>
        <p:txBody>
          <a:bodyPr>
            <a:normAutofit fontScale="92500" lnSpcReduction="10000"/>
          </a:bodyPr>
          <a:lstStyle/>
          <a:p>
            <a:pPr lvl="1"/>
            <a:r>
              <a:rPr lang="en-US" dirty="0" smtClean="0"/>
              <a:t>At </a:t>
            </a:r>
            <a:r>
              <a:rPr lang="en-US" dirty="0"/>
              <a:t>Sutter's Mill in 1848, gold was discovered. The secret was quickly out and California gold rush was on.</a:t>
            </a:r>
            <a:endParaRPr lang="en-US" sz="2000" dirty="0"/>
          </a:p>
          <a:p>
            <a:pPr lvl="1"/>
            <a:r>
              <a:rPr lang="en-US" dirty="0"/>
              <a:t>The next year, 1849, "Forty-Niners" flooded to California. Dreams of getting rich quick nearly always turned into either going bust or the constant hard work of moving dirt involved in mining.</a:t>
            </a:r>
            <a:endParaRPr lang="en-US" sz="2000" dirty="0"/>
          </a:p>
          <a:p>
            <a:pPr lvl="2"/>
            <a:r>
              <a:rPr lang="en-US" sz="2400" dirty="0"/>
              <a:t>Perhaps more people made their fortunes out of the myriad of things needed to accompany the miners: general stores, lumberyards, bars, barbershops, bakeries, opera-houses for entertainment, etc.</a:t>
            </a:r>
            <a:endParaRPr lang="en-US" sz="2000" dirty="0"/>
          </a:p>
          <a:p>
            <a:pPr lvl="1"/>
            <a:r>
              <a:rPr lang="en-US" dirty="0"/>
              <a:t>The overall result of the gold rush was that California had enough people to become a state, almost overnight. It applied to be a free state and thus threatened the 15-to-15 slave-to-free balance.</a:t>
            </a:r>
            <a:endParaRPr lang="en-US" sz="2000" dirty="0"/>
          </a:p>
          <a:p>
            <a:endParaRPr lang="en-US" dirty="0"/>
          </a:p>
        </p:txBody>
      </p:sp>
    </p:spTree>
    <p:extLst>
      <p:ext uri="{BB962C8B-B14F-4D97-AF65-F5344CB8AC3E}">
        <p14:creationId xmlns:p14="http://schemas.microsoft.com/office/powerpoint/2010/main" val="28291490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Sectional Balance</a:t>
            </a:r>
            <a:endParaRPr lang="en-US" dirty="0"/>
          </a:p>
        </p:txBody>
      </p:sp>
      <p:sp>
        <p:nvSpPr>
          <p:cNvPr id="3" name="Content Placeholder 2"/>
          <p:cNvSpPr>
            <a:spLocks noGrp="1"/>
          </p:cNvSpPr>
          <p:nvPr>
            <p:ph idx="1"/>
          </p:nvPr>
        </p:nvSpPr>
        <p:spPr/>
        <p:txBody>
          <a:bodyPr>
            <a:normAutofit/>
          </a:bodyPr>
          <a:lstStyle/>
          <a:p>
            <a:pPr lvl="1"/>
            <a:r>
              <a:rPr lang="en-US" dirty="0" smtClean="0"/>
              <a:t>By </a:t>
            </a:r>
            <a:r>
              <a:rPr lang="en-US" dirty="0"/>
              <a:t>1850, the South and slavery was on solid ground because (a) the president (Zachary Taylor) was a Virginia slave owner born/raised in Louisiana, (b) though outnumbered in the House, the South had equality in the Senate and could therefore block any unwanted laws, and (c) the Constitution favored the South (this would later be upheld in the Dred Scott case</a:t>
            </a:r>
            <a:r>
              <a:rPr lang="en-US" dirty="0" smtClean="0"/>
              <a:t>).</a:t>
            </a:r>
          </a:p>
          <a:p>
            <a:pPr lvl="1"/>
            <a:endParaRPr lang="en-US" sz="2000" dirty="0"/>
          </a:p>
          <a:p>
            <a:endParaRPr lang="en-US" dirty="0"/>
          </a:p>
        </p:txBody>
      </p:sp>
    </p:spTree>
    <p:extLst>
      <p:ext uri="{BB962C8B-B14F-4D97-AF65-F5344CB8AC3E}">
        <p14:creationId xmlns:p14="http://schemas.microsoft.com/office/powerpoint/2010/main" val="7162790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Attack on South?</a:t>
            </a:r>
            <a:endParaRPr lang="en-US" dirty="0"/>
          </a:p>
        </p:txBody>
      </p:sp>
      <p:sp>
        <p:nvSpPr>
          <p:cNvPr id="3" name="Content Placeholder 2"/>
          <p:cNvSpPr>
            <a:spLocks noGrp="1"/>
          </p:cNvSpPr>
          <p:nvPr>
            <p:ph idx="1"/>
          </p:nvPr>
        </p:nvSpPr>
        <p:spPr/>
        <p:txBody>
          <a:bodyPr>
            <a:normAutofit/>
          </a:bodyPr>
          <a:lstStyle/>
          <a:p>
            <a:pPr lvl="1"/>
            <a:r>
              <a:rPr lang="en-US" dirty="0" smtClean="0"/>
              <a:t>Even </a:t>
            </a:r>
            <a:r>
              <a:rPr lang="en-US" dirty="0"/>
              <a:t>though on solid ground, the South felt they were under attack or upset over the following issues…</a:t>
            </a:r>
            <a:endParaRPr lang="en-US" sz="2000" dirty="0"/>
          </a:p>
          <a:p>
            <a:pPr lvl="2"/>
            <a:r>
              <a:rPr lang="en-US" sz="2400" dirty="0"/>
              <a:t>The proposition of California as a free state threatened the free/slave state balance.</a:t>
            </a:r>
            <a:endParaRPr lang="en-US" sz="2000" dirty="0"/>
          </a:p>
          <a:p>
            <a:pPr lvl="2"/>
            <a:r>
              <a:rPr lang="en-US" sz="2400" dirty="0"/>
              <a:t>Texas had a disputed region, again, this time into the New Mexico/Colorado/Wyoming area.</a:t>
            </a:r>
            <a:endParaRPr lang="en-US" sz="2000" dirty="0"/>
          </a:p>
          <a:p>
            <a:pPr lvl="2"/>
            <a:r>
              <a:rPr lang="en-US" sz="2400" dirty="0"/>
              <a:t>Northerners were pushing hard to abolish slavery in Washington D.C.</a:t>
            </a:r>
            <a:endParaRPr lang="en-US" sz="2000" dirty="0"/>
          </a:p>
          <a:p>
            <a:endParaRPr lang="en-US" dirty="0"/>
          </a:p>
        </p:txBody>
      </p:sp>
    </p:spTree>
    <p:extLst>
      <p:ext uri="{BB962C8B-B14F-4D97-AF65-F5344CB8AC3E}">
        <p14:creationId xmlns:p14="http://schemas.microsoft.com/office/powerpoint/2010/main" val="12036713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395</TotalTime>
  <Words>1122</Words>
  <Application>Microsoft Office PowerPoint</Application>
  <PresentationFormat>On-screen Show (4:3)</PresentationFormat>
  <Paragraphs>118</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Apex</vt:lpstr>
      <vt:lpstr>Chapter 18:   Renewing the Sectional Struggle, 1848-1854 </vt:lpstr>
      <vt:lpstr>JUMBO QUESTIONS</vt:lpstr>
      <vt:lpstr>The Popular Sovereignty Panacea</vt:lpstr>
      <vt:lpstr>Election of 1848</vt:lpstr>
      <vt:lpstr>General Taylor</vt:lpstr>
      <vt:lpstr>Free Soil Party Emerges</vt:lpstr>
      <vt:lpstr>“Californy Gold”</vt:lpstr>
      <vt:lpstr>Sectional Balance</vt:lpstr>
      <vt:lpstr>Attack on South?</vt:lpstr>
      <vt:lpstr>Underground Railroad</vt:lpstr>
      <vt:lpstr>Twilight of Senatorial Leaders</vt:lpstr>
      <vt:lpstr>Deadlock and Danger on Capitol Hill</vt:lpstr>
      <vt:lpstr>Balancing the Compromise Scales</vt:lpstr>
      <vt:lpstr>Balancing the Compromise Scales</vt:lpstr>
      <vt:lpstr>Who Won?</vt:lpstr>
      <vt:lpstr>Defeat of the Whigs</vt:lpstr>
      <vt:lpstr>Expansionist Stirrings South of the Border</vt:lpstr>
      <vt:lpstr>Throwing Fuel on Slavocracy</vt:lpstr>
      <vt:lpstr>South Looks to Cuba</vt:lpstr>
      <vt:lpstr>Pierce Focuses on Spain</vt:lpstr>
      <vt:lpstr>What about Asia?</vt:lpstr>
      <vt:lpstr>Focus on Japan</vt:lpstr>
      <vt:lpstr>The Gadsden Purchase</vt:lpstr>
      <vt:lpstr>Kansas-Nebraska Act</vt:lpstr>
      <vt:lpstr>Congress Legislates a Civil War</vt:lpstr>
      <vt:lpstr>The Birth of Republicans</vt:lpstr>
    </vt:vector>
  </TitlesOfParts>
  <Company>DeForest Area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18:   Renewing the Sectional Struggle, 1848-1854</dc:title>
  <dc:creator>ckollasch</dc:creator>
  <cp:lastModifiedBy>Windows User</cp:lastModifiedBy>
  <cp:revision>6</cp:revision>
  <cp:lastPrinted>2016-11-28T12:12:46Z</cp:lastPrinted>
  <dcterms:created xsi:type="dcterms:W3CDTF">2012-12-03T17:06:50Z</dcterms:created>
  <dcterms:modified xsi:type="dcterms:W3CDTF">2016-11-28T18:00:46Z</dcterms:modified>
</cp:coreProperties>
</file>