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61" r:id="rId5"/>
    <p:sldId id="263" r:id="rId6"/>
    <p:sldId id="264" r:id="rId7"/>
    <p:sldId id="265" r:id="rId8"/>
    <p:sldId id="28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5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41" autoAdjust="0"/>
  </p:normalViewPr>
  <p:slideViewPr>
    <p:cSldViewPr>
      <p:cViewPr>
        <p:scale>
          <a:sx n="62" d="100"/>
          <a:sy n="62" d="100"/>
        </p:scale>
        <p:origin x="-1134" y="-30"/>
      </p:cViewPr>
      <p:guideLst>
        <p:guide orient="horz" pos="2160"/>
        <p:guide pos="2880"/>
      </p:guideLst>
    </p:cSldViewPr>
  </p:slideViewPr>
  <p:outlineViewPr>
    <p:cViewPr>
      <p:scale>
        <a:sx n="33" d="100"/>
        <a:sy n="33" d="100"/>
      </p:scale>
      <p:origin x="54" y="534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2EEEFD-F79C-44C0-A8F7-926B835DF2B6}"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3AFEA-9202-4FF1-BC32-2F25DE703B37}"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EEEFD-F79C-44C0-A8F7-926B835DF2B6}"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EEEFD-F79C-44C0-A8F7-926B835DF2B6}"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EEEFD-F79C-44C0-A8F7-926B835DF2B6}"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EEEFD-F79C-44C0-A8F7-926B835DF2B6}"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3AFEA-9202-4FF1-BC32-2F25DE703B37}"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EEEFD-F79C-44C0-A8F7-926B835DF2B6}"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EEEFD-F79C-44C0-A8F7-926B835DF2B6}"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03AFEA-9202-4FF1-BC32-2F25DE703B37}"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2EEEFD-F79C-44C0-A8F7-926B835DF2B6}"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EEEFD-F79C-44C0-A8F7-926B835DF2B6}"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EEEFD-F79C-44C0-A8F7-926B835DF2B6}"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3AFEA-9202-4FF1-BC32-2F25DE703B37}"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EEEFD-F79C-44C0-A8F7-926B835DF2B6}"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3AFEA-9202-4FF1-BC32-2F25DE703B3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B2EEEFD-F79C-44C0-A8F7-926B835DF2B6}" type="datetimeFigureOut">
              <a:rPr lang="en-US" smtClean="0"/>
              <a:t>11/14/2016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F03AFEA-9202-4FF1-BC32-2F25DE703B3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17:  Manifest destiny and its legacy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7104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Americans Want Texas</a:t>
            </a:r>
            <a:endParaRPr lang="en-US" dirty="0"/>
          </a:p>
        </p:txBody>
      </p:sp>
      <p:sp>
        <p:nvSpPr>
          <p:cNvPr id="3" name="Content Placeholder 2"/>
          <p:cNvSpPr>
            <a:spLocks noGrp="1"/>
          </p:cNvSpPr>
          <p:nvPr>
            <p:ph sz="half" idx="1"/>
          </p:nvPr>
        </p:nvSpPr>
        <p:spPr/>
        <p:txBody>
          <a:bodyPr>
            <a:normAutofit/>
          </a:bodyPr>
          <a:lstStyle/>
          <a:p>
            <a:pPr lvl="1"/>
            <a:r>
              <a:rPr lang="en-US" dirty="0"/>
              <a:t>The American thinking then wondered that, if Texas "buddied-up" with England, the results would be…</a:t>
            </a:r>
            <a:endParaRPr lang="en-US" sz="2800" dirty="0"/>
          </a:p>
          <a:p>
            <a:pPr lvl="2"/>
            <a:r>
              <a:rPr lang="en-US" dirty="0"/>
              <a:t>American cotton would decline in value since Texas would supply England.</a:t>
            </a:r>
            <a:endParaRPr lang="en-US" sz="2400" dirty="0"/>
          </a:p>
          <a:p>
            <a:pPr lvl="2"/>
            <a:r>
              <a:rPr lang="en-US" dirty="0"/>
              <a:t>The Monroe Doctrine would be undercut because England would have a toehold in the Americas.</a:t>
            </a:r>
            <a:endParaRPr lang="en-US" sz="2400" dirty="0"/>
          </a:p>
          <a:p>
            <a:endParaRPr lang="en-US"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495800" y="2286000"/>
            <a:ext cx="4038600" cy="3021396"/>
          </a:xfrm>
        </p:spPr>
      </p:pic>
    </p:spTree>
    <p:extLst>
      <p:ext uri="{BB962C8B-B14F-4D97-AF65-F5344CB8AC3E}">
        <p14:creationId xmlns:p14="http://schemas.microsoft.com/office/powerpoint/2010/main" val="322552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for Statehood</a:t>
            </a:r>
            <a:endParaRPr lang="en-US" dirty="0"/>
          </a:p>
        </p:txBody>
      </p:sp>
      <p:sp>
        <p:nvSpPr>
          <p:cNvPr id="3" name="Content Placeholder 2"/>
          <p:cNvSpPr>
            <a:spLocks noGrp="1"/>
          </p:cNvSpPr>
          <p:nvPr>
            <p:ph idx="1"/>
          </p:nvPr>
        </p:nvSpPr>
        <p:spPr/>
        <p:txBody>
          <a:bodyPr/>
          <a:lstStyle/>
          <a:p>
            <a:pPr lvl="1"/>
            <a:r>
              <a:rPr lang="en-US" dirty="0"/>
              <a:t>The urge to annex Texas grew. The issues still were…</a:t>
            </a:r>
            <a:endParaRPr lang="en-US" sz="2800" dirty="0"/>
          </a:p>
          <a:p>
            <a:pPr lvl="2"/>
            <a:r>
              <a:rPr lang="en-US" dirty="0"/>
              <a:t>The North decried the Southern "</a:t>
            </a:r>
            <a:r>
              <a:rPr lang="en-US" dirty="0" err="1"/>
              <a:t>slavocracy</a:t>
            </a:r>
            <a:r>
              <a:rPr lang="en-US" dirty="0"/>
              <a:t>" (a perceived Southern "slave-conspiracy" to always gain more slave land).</a:t>
            </a:r>
            <a:endParaRPr lang="en-US" sz="2400" dirty="0"/>
          </a:p>
          <a:p>
            <a:pPr lvl="2"/>
            <a:r>
              <a:rPr lang="en-US" dirty="0"/>
              <a:t>If the U.S. just outright annexed Texas, the result just might be a war with Mexico.</a:t>
            </a:r>
            <a:endParaRPr lang="en-US" sz="2400" dirty="0"/>
          </a:p>
          <a:p>
            <a:pPr lvl="2"/>
            <a:r>
              <a:rPr lang="en-US" dirty="0"/>
              <a:t>Britain was eager to have an ally in Texas to help undercut the growing American power.</a:t>
            </a:r>
            <a:endParaRPr lang="en-US" sz="2400" dirty="0"/>
          </a:p>
          <a:p>
            <a:r>
              <a:rPr lang="en-US" dirty="0"/>
              <a:t>The obvious benefits, however, of annexing Texas would be tons of land and </a:t>
            </a:r>
            <a:r>
              <a:rPr lang="en-US" dirty="0" smtClean="0"/>
              <a:t>economic possibilities</a:t>
            </a:r>
            <a:endParaRPr lang="en-US" dirty="0"/>
          </a:p>
          <a:p>
            <a:endParaRPr lang="en-US" dirty="0"/>
          </a:p>
        </p:txBody>
      </p:sp>
    </p:spTree>
    <p:extLst>
      <p:ext uri="{BB962C8B-B14F-4D97-AF65-F5344CB8AC3E}">
        <p14:creationId xmlns:p14="http://schemas.microsoft.com/office/powerpoint/2010/main" val="257303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Polk Makes it Happen</a:t>
            </a:r>
            <a:endParaRPr lang="en-US" dirty="0"/>
          </a:p>
        </p:txBody>
      </p:sp>
      <p:sp>
        <p:nvSpPr>
          <p:cNvPr id="3" name="Content Placeholder 2"/>
          <p:cNvSpPr>
            <a:spLocks noGrp="1"/>
          </p:cNvSpPr>
          <p:nvPr>
            <p:ph sz="half" idx="1"/>
          </p:nvPr>
        </p:nvSpPr>
        <p:spPr/>
        <p:txBody>
          <a:bodyPr>
            <a:normAutofit fontScale="85000" lnSpcReduction="20000"/>
          </a:bodyPr>
          <a:lstStyle/>
          <a:p>
            <a:pPr lvl="1"/>
            <a:r>
              <a:rPr lang="en-US" dirty="0" smtClean="0"/>
              <a:t>The </a:t>
            </a:r>
            <a:r>
              <a:rPr lang="en-US" dirty="0"/>
              <a:t>indecision came to an end with James K. Polk. In 1844, Polk ran for president on a very clear pro-expansion platform.</a:t>
            </a:r>
            <a:endParaRPr lang="en-US" sz="2800" dirty="0"/>
          </a:p>
          <a:p>
            <a:pPr lvl="1"/>
            <a:r>
              <a:rPr lang="en-US" dirty="0"/>
              <a:t>His victory was seen as a "mandate" for manifest destiny (the people essentially voted for expansion). </a:t>
            </a:r>
            <a:endParaRPr lang="en-US" dirty="0" smtClean="0"/>
          </a:p>
          <a:p>
            <a:pPr lvl="1"/>
            <a:r>
              <a:rPr lang="en-US" dirty="0" smtClean="0"/>
              <a:t>Early </a:t>
            </a:r>
            <a:r>
              <a:rPr lang="en-US" dirty="0"/>
              <a:t>in 1845 Texas was invited to join the U.S. and did so.</a:t>
            </a:r>
            <a:endParaRPr lang="en-US" sz="2800" dirty="0"/>
          </a:p>
          <a:p>
            <a:pPr lvl="1"/>
            <a:r>
              <a:rPr lang="en-US" dirty="0"/>
              <a:t>Unsurprisingly, Mexico was not happy and charged that the U.S. had underhandedly stolen Texas away.</a:t>
            </a:r>
            <a:endParaRPr lang="en-US" sz="2800" dirty="0"/>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12694" y="1673225"/>
            <a:ext cx="3509612" cy="4718050"/>
          </a:xfrm>
        </p:spPr>
      </p:pic>
    </p:spTree>
    <p:extLst>
      <p:ext uri="{BB962C8B-B14F-4D97-AF65-F5344CB8AC3E}">
        <p14:creationId xmlns:p14="http://schemas.microsoft.com/office/powerpoint/2010/main" val="2597957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Fever!</a:t>
            </a:r>
            <a:endParaRPr lang="en-US" dirty="0"/>
          </a:p>
        </p:txBody>
      </p:sp>
      <p:sp>
        <p:nvSpPr>
          <p:cNvPr id="3" name="Content Placeholder 2"/>
          <p:cNvSpPr>
            <a:spLocks noGrp="1"/>
          </p:cNvSpPr>
          <p:nvPr>
            <p:ph sz="half" idx="1"/>
          </p:nvPr>
        </p:nvSpPr>
        <p:spPr/>
        <p:txBody>
          <a:bodyPr>
            <a:normAutofit fontScale="92500" lnSpcReduction="10000"/>
          </a:bodyPr>
          <a:lstStyle/>
          <a:p>
            <a:pPr lvl="1"/>
            <a:r>
              <a:rPr lang="en-US" dirty="0" smtClean="0"/>
              <a:t>Oregon </a:t>
            </a:r>
            <a:r>
              <a:rPr lang="en-US" dirty="0"/>
              <a:t>was claimed by four nations: Spain, Russia, England, and the U.S. </a:t>
            </a:r>
            <a:endParaRPr lang="en-US" dirty="0" smtClean="0"/>
          </a:p>
          <a:p>
            <a:pPr lvl="1"/>
            <a:r>
              <a:rPr lang="en-US" dirty="0" smtClean="0"/>
              <a:t>The </a:t>
            </a:r>
            <a:r>
              <a:rPr lang="en-US" dirty="0"/>
              <a:t>first two dropped their claims leaving England and America</a:t>
            </a:r>
            <a:r>
              <a:rPr lang="en-US" dirty="0" smtClean="0"/>
              <a:t>.</a:t>
            </a:r>
            <a:endParaRPr lang="en-US" sz="2800" dirty="0"/>
          </a:p>
        </p:txBody>
      </p:sp>
      <p:sp>
        <p:nvSpPr>
          <p:cNvPr id="4" name="Content Placeholder 3"/>
          <p:cNvSpPr>
            <a:spLocks noGrp="1"/>
          </p:cNvSpPr>
          <p:nvPr>
            <p:ph sz="half" idx="2"/>
          </p:nvPr>
        </p:nvSpPr>
        <p:spPr/>
        <p:txBody>
          <a:bodyPr>
            <a:normAutofit fontScale="92500" lnSpcReduction="10000"/>
          </a:bodyPr>
          <a:lstStyle/>
          <a:p>
            <a:pPr lvl="2"/>
            <a:r>
              <a:rPr lang="en-US" sz="2400" dirty="0"/>
              <a:t>England had the earliest claim and a strong one based on occupation north of the Columbia River.</a:t>
            </a:r>
          </a:p>
          <a:p>
            <a:pPr lvl="2"/>
            <a:r>
              <a:rPr lang="en-US" sz="2400" dirty="0"/>
              <a:t>The U.S. also had a strong claim based on the exploration of Capt. Robert Gray along the coast and Columbia River and Lewis and Clark's expedition into the heart of the Oregon territory.</a:t>
            </a:r>
          </a:p>
          <a:p>
            <a:endParaRPr lang="en-US" dirty="0"/>
          </a:p>
        </p:txBody>
      </p:sp>
    </p:spTree>
    <p:extLst>
      <p:ext uri="{BB962C8B-B14F-4D97-AF65-F5344CB8AC3E}">
        <p14:creationId xmlns:p14="http://schemas.microsoft.com/office/powerpoint/2010/main" val="4012441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Mandate (?) for Manifest Destiny</a:t>
            </a:r>
            <a:endParaRPr lang="en-US" dirty="0"/>
          </a:p>
        </p:txBody>
      </p:sp>
      <p:sp>
        <p:nvSpPr>
          <p:cNvPr id="3" name="Content Placeholder 2"/>
          <p:cNvSpPr>
            <a:spLocks noGrp="1"/>
          </p:cNvSpPr>
          <p:nvPr>
            <p:ph sz="half" idx="1"/>
          </p:nvPr>
        </p:nvSpPr>
        <p:spPr/>
        <p:txBody>
          <a:bodyPr>
            <a:normAutofit fontScale="92500" lnSpcReduction="20000"/>
          </a:bodyPr>
          <a:lstStyle/>
          <a:p>
            <a:pPr lvl="1"/>
            <a:r>
              <a:rPr lang="en-US" dirty="0" smtClean="0"/>
              <a:t>In </a:t>
            </a:r>
            <a:r>
              <a:rPr lang="en-US" dirty="0"/>
              <a:t>the election of 1844, James K. Polk defeated Henry Clay for president.</a:t>
            </a:r>
            <a:endParaRPr lang="en-US" sz="2800" dirty="0"/>
          </a:p>
          <a:p>
            <a:pPr lvl="1"/>
            <a:r>
              <a:rPr lang="en-US" dirty="0"/>
              <a:t>Polk was known as "Young Hickory" (after Andrew Jackson) due to his similar beliefs and his birth in Pineville, NC only some 20 miles from Jackson's birthplace.</a:t>
            </a:r>
            <a:endParaRPr lang="en-US" sz="2800" dirty="0"/>
          </a:p>
          <a:p>
            <a:pPr lvl="1"/>
            <a:r>
              <a:rPr lang="en-US" dirty="0"/>
              <a:t>Polk ran on a very clear "Manifest Destiny" platform. To vote for Polk was to vote for expansion.</a:t>
            </a:r>
            <a:endParaRPr lang="en-US" sz="2800" dirty="0"/>
          </a:p>
          <a:p>
            <a:endParaRPr lang="en-US"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572000" y="1981200"/>
            <a:ext cx="4211050" cy="3200400"/>
          </a:xfrm>
        </p:spPr>
      </p:pic>
    </p:spTree>
    <p:extLst>
      <p:ext uri="{BB962C8B-B14F-4D97-AF65-F5344CB8AC3E}">
        <p14:creationId xmlns:p14="http://schemas.microsoft.com/office/powerpoint/2010/main" val="2778061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Polk the Purposeful</a:t>
            </a:r>
            <a:endParaRPr lang="en-US" dirty="0"/>
          </a:p>
        </p:txBody>
      </p:sp>
      <p:sp>
        <p:nvSpPr>
          <p:cNvPr id="3" name="Content Placeholder 2"/>
          <p:cNvSpPr>
            <a:spLocks noGrp="1"/>
          </p:cNvSpPr>
          <p:nvPr>
            <p:ph sz="half" idx="1"/>
          </p:nvPr>
        </p:nvSpPr>
        <p:spPr/>
        <p:txBody>
          <a:bodyPr>
            <a:normAutofit lnSpcReduction="10000"/>
          </a:bodyPr>
          <a:lstStyle/>
          <a:p>
            <a:pPr lvl="1"/>
            <a:r>
              <a:rPr lang="en-US" dirty="0" smtClean="0"/>
              <a:t>James </a:t>
            </a:r>
            <a:r>
              <a:rPr lang="en-US" dirty="0"/>
              <a:t>K. Polk laid out a 4-point mission for himself and the nation (then achieved all 4 points in 4 years). His goals were to…</a:t>
            </a:r>
            <a:endParaRPr lang="en-US" sz="2800" dirty="0"/>
          </a:p>
          <a:p>
            <a:pPr lvl="2"/>
            <a:r>
              <a:rPr lang="en-US" dirty="0"/>
              <a:t>Lower the tariff.</a:t>
            </a:r>
            <a:endParaRPr lang="en-US" sz="2400" dirty="0"/>
          </a:p>
          <a:p>
            <a:pPr lvl="2"/>
            <a:r>
              <a:rPr lang="en-US" dirty="0"/>
              <a:t>Restore the independent treasury (put U.S. money into non-government banks).</a:t>
            </a:r>
            <a:endParaRPr lang="en-US" sz="2400" dirty="0"/>
          </a:p>
          <a:p>
            <a:pPr lvl="2"/>
            <a:r>
              <a:rPr lang="en-US" dirty="0"/>
              <a:t>Clear up the Oregon border issue.</a:t>
            </a:r>
            <a:endParaRPr lang="en-US" sz="2400" dirty="0"/>
          </a:p>
          <a:p>
            <a:pPr lvl="2"/>
            <a:r>
              <a:rPr lang="en-US" dirty="0"/>
              <a:t>Get California</a:t>
            </a:r>
            <a:r>
              <a:rPr lang="en-US" dirty="0" smtClean="0"/>
              <a:t>.</a:t>
            </a:r>
            <a:endParaRPr lang="en-US" sz="2400"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05400" y="1371600"/>
            <a:ext cx="3200400" cy="5009322"/>
          </a:xfrm>
        </p:spPr>
      </p:pic>
    </p:spTree>
    <p:extLst>
      <p:ext uri="{BB962C8B-B14F-4D97-AF65-F5344CB8AC3E}">
        <p14:creationId xmlns:p14="http://schemas.microsoft.com/office/powerpoint/2010/main" val="173423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Reforms</a:t>
            </a:r>
            <a:endParaRPr lang="en-US" dirty="0"/>
          </a:p>
        </p:txBody>
      </p:sp>
      <p:sp>
        <p:nvSpPr>
          <p:cNvPr id="3" name="Content Placeholder 2"/>
          <p:cNvSpPr>
            <a:spLocks noGrp="1"/>
          </p:cNvSpPr>
          <p:nvPr>
            <p:ph idx="1"/>
          </p:nvPr>
        </p:nvSpPr>
        <p:spPr/>
        <p:txBody>
          <a:bodyPr>
            <a:normAutofit/>
          </a:bodyPr>
          <a:lstStyle/>
          <a:p>
            <a:pPr lvl="1"/>
            <a:r>
              <a:rPr lang="en-US" dirty="0"/>
              <a:t>Polk and his Sec. of Treasury Robert J. Walker lowered the tariff from 32% to 25% with the help of Southerners in Congress. Northern industrialists cried foul and warned of economic despair (it never happened).</a:t>
            </a:r>
            <a:endParaRPr lang="en-US" sz="2800" dirty="0"/>
          </a:p>
          <a:p>
            <a:pPr lvl="1"/>
            <a:r>
              <a:rPr lang="en-US" dirty="0"/>
              <a:t>The independent treasury was restored despite complaints of Whigs.</a:t>
            </a:r>
            <a:endParaRPr lang="en-US" sz="2800" dirty="0"/>
          </a:p>
          <a:p>
            <a:endParaRPr lang="en-US" dirty="0"/>
          </a:p>
        </p:txBody>
      </p:sp>
    </p:spTree>
    <p:extLst>
      <p:ext uri="{BB962C8B-B14F-4D97-AF65-F5344CB8AC3E}">
        <p14:creationId xmlns:p14="http://schemas.microsoft.com/office/powerpoint/2010/main" val="1333406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Border Issues Settled</a:t>
            </a:r>
            <a:endParaRPr lang="en-US" dirty="0"/>
          </a:p>
        </p:txBody>
      </p:sp>
      <p:sp>
        <p:nvSpPr>
          <p:cNvPr id="3" name="Content Placeholder 2"/>
          <p:cNvSpPr>
            <a:spLocks noGrp="1"/>
          </p:cNvSpPr>
          <p:nvPr>
            <p:ph idx="1"/>
          </p:nvPr>
        </p:nvSpPr>
        <p:spPr/>
        <p:txBody>
          <a:bodyPr/>
          <a:lstStyle/>
          <a:p>
            <a:pPr lvl="1"/>
            <a:r>
              <a:rPr lang="en-US" dirty="0"/>
              <a:t>The Oregon border issue was settled. England and the U.S. asked, "Which latitude is the border of Oregon, as far north as 54°40' or as far south as 42°?"</a:t>
            </a:r>
            <a:endParaRPr lang="en-US" sz="2800" dirty="0"/>
          </a:p>
          <a:p>
            <a:pPr lvl="2"/>
            <a:r>
              <a:rPr lang="en-US" dirty="0"/>
              <a:t>England first answered "42° latitude," then said the "Columbia River."</a:t>
            </a:r>
            <a:endParaRPr lang="en-US" sz="2400" dirty="0"/>
          </a:p>
          <a:p>
            <a:pPr lvl="2"/>
            <a:r>
              <a:rPr lang="en-US" dirty="0"/>
              <a:t>The U.S. first answered "54°40' latitude," ("54-40 or fight!" was the battle cry), then said "49° latitude."</a:t>
            </a:r>
            <a:endParaRPr lang="en-US" sz="2400" dirty="0"/>
          </a:p>
          <a:p>
            <a:pPr lvl="2"/>
            <a:r>
              <a:rPr lang="en-US" dirty="0" smtClean="0"/>
              <a:t>The </a:t>
            </a:r>
            <a:r>
              <a:rPr lang="en-US" dirty="0"/>
              <a:t>agreement was to roughly split the land at the 49th parallel (excluding Vancouver). Polk agreed and the Senate agreed and it was final.</a:t>
            </a:r>
            <a:endParaRPr lang="en-US" sz="2400" dirty="0"/>
          </a:p>
          <a:p>
            <a:pPr lvl="2"/>
            <a:r>
              <a:rPr lang="en-US" dirty="0"/>
              <a:t>Some Americans wondered why the U.S. would agree to </a:t>
            </a:r>
            <a:r>
              <a:rPr lang="en-US" i="1" dirty="0"/>
              <a:t>half</a:t>
            </a:r>
            <a:r>
              <a:rPr lang="en-US" dirty="0"/>
              <a:t> of Oregon but push for </a:t>
            </a:r>
            <a:r>
              <a:rPr lang="en-US" i="1" dirty="0"/>
              <a:t>all</a:t>
            </a:r>
            <a:r>
              <a:rPr lang="en-US" dirty="0"/>
              <a:t> of the Mexican lands. The answer was coldly that England was strong and Mexico was weak.</a:t>
            </a:r>
            <a:endParaRPr lang="en-US" sz="2400" dirty="0"/>
          </a:p>
          <a:p>
            <a:endParaRPr lang="en-US" dirty="0"/>
          </a:p>
          <a:p>
            <a:endParaRPr lang="en-US" dirty="0"/>
          </a:p>
        </p:txBody>
      </p:sp>
    </p:spTree>
    <p:extLst>
      <p:ext uri="{BB962C8B-B14F-4D97-AF65-F5344CB8AC3E}">
        <p14:creationId xmlns:p14="http://schemas.microsoft.com/office/powerpoint/2010/main" val="237198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49</a:t>
            </a:r>
            <a:r>
              <a:rPr lang="en-US" baseline="30000" dirty="0" smtClean="0"/>
              <a:t>th</a:t>
            </a:r>
            <a:r>
              <a:rPr lang="en-US" dirty="0" smtClean="0"/>
              <a:t> Parallel</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295400"/>
            <a:ext cx="8305800" cy="5396008"/>
          </a:xfrm>
        </p:spPr>
      </p:pic>
      <p:sp>
        <p:nvSpPr>
          <p:cNvPr id="5" name="Oval 4"/>
          <p:cNvSpPr/>
          <p:nvPr/>
        </p:nvSpPr>
        <p:spPr>
          <a:xfrm>
            <a:off x="609600" y="4572000"/>
            <a:ext cx="609600" cy="762000"/>
          </a:xfrm>
          <a:prstGeom prst="ellipse">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4756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Misunderstandings with Mexico</a:t>
            </a:r>
            <a:endParaRPr lang="en-US" dirty="0"/>
          </a:p>
        </p:txBody>
      </p:sp>
      <p:sp>
        <p:nvSpPr>
          <p:cNvPr id="3" name="Content Placeholder 2"/>
          <p:cNvSpPr>
            <a:spLocks noGrp="1"/>
          </p:cNvSpPr>
          <p:nvPr>
            <p:ph idx="1"/>
          </p:nvPr>
        </p:nvSpPr>
        <p:spPr/>
        <p:txBody>
          <a:bodyPr/>
          <a:lstStyle/>
          <a:p>
            <a:pPr lvl="1"/>
            <a:r>
              <a:rPr lang="en-US" dirty="0" smtClean="0"/>
              <a:t>The </a:t>
            </a:r>
            <a:r>
              <a:rPr lang="en-US" dirty="0"/>
              <a:t>final goal, getting California, posed a problem—it belonged to Mexico.</a:t>
            </a:r>
            <a:endParaRPr lang="en-US" sz="2800" dirty="0"/>
          </a:p>
          <a:p>
            <a:pPr lvl="1"/>
            <a:r>
              <a:rPr lang="en-US" dirty="0"/>
              <a:t>The American tradition in acquiring land was </a:t>
            </a:r>
            <a:r>
              <a:rPr lang="en-US" dirty="0" smtClean="0"/>
              <a:t>forming</a:t>
            </a:r>
          </a:p>
          <a:p>
            <a:pPr lvl="2"/>
            <a:r>
              <a:rPr lang="en-US" dirty="0" smtClean="0"/>
              <a:t>(a</a:t>
            </a:r>
            <a:r>
              <a:rPr lang="en-US" dirty="0"/>
              <a:t>) the U.S. tries to buy the land, if that doesn't </a:t>
            </a:r>
            <a:r>
              <a:rPr lang="en-US" dirty="0" smtClean="0"/>
              <a:t>work</a:t>
            </a:r>
            <a:endParaRPr lang="en-US" dirty="0"/>
          </a:p>
          <a:p>
            <a:pPr lvl="2"/>
            <a:r>
              <a:rPr lang="en-US" dirty="0" smtClean="0"/>
              <a:t>(b</a:t>
            </a:r>
            <a:r>
              <a:rPr lang="en-US" dirty="0"/>
              <a:t>) the U.S. would use force. </a:t>
            </a:r>
            <a:endParaRPr lang="en-US" dirty="0" smtClean="0"/>
          </a:p>
          <a:p>
            <a:pPr lvl="2"/>
            <a:r>
              <a:rPr lang="en-US" dirty="0" smtClean="0"/>
              <a:t>These </a:t>
            </a:r>
            <a:r>
              <a:rPr lang="en-US" dirty="0"/>
              <a:t>are the actions Polk took.</a:t>
            </a:r>
            <a:endParaRPr lang="en-US" sz="2600" dirty="0"/>
          </a:p>
          <a:p>
            <a:pPr lvl="1"/>
            <a:r>
              <a:rPr lang="en-US" dirty="0"/>
              <a:t>Polk sent John Slidell as an envoy to Mexico City to make an offer to purchase California for $25 million. </a:t>
            </a:r>
            <a:endParaRPr lang="en-US" dirty="0" smtClean="0"/>
          </a:p>
          <a:p>
            <a:pPr lvl="1"/>
            <a:r>
              <a:rPr lang="en-US" dirty="0" smtClean="0"/>
              <a:t>Mexico </a:t>
            </a:r>
            <a:r>
              <a:rPr lang="en-US" dirty="0"/>
              <a:t>was still upset at the U.S. over Texas and Slidell was coldly turned away.</a:t>
            </a:r>
            <a:endParaRPr lang="en-US" sz="2800" dirty="0"/>
          </a:p>
          <a:p>
            <a:pPr lvl="1"/>
            <a:r>
              <a:rPr lang="en-US" dirty="0"/>
              <a:t>The attempt to purchase had failed; it was time for more aggressive actions.</a:t>
            </a:r>
            <a:endParaRPr lang="en-US" sz="2800" dirty="0"/>
          </a:p>
        </p:txBody>
      </p:sp>
    </p:spTree>
    <p:extLst>
      <p:ext uri="{BB962C8B-B14F-4D97-AF65-F5344CB8AC3E}">
        <p14:creationId xmlns:p14="http://schemas.microsoft.com/office/powerpoint/2010/main" val="250562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Tyler Too!</a:t>
            </a:r>
            <a:endParaRPr lang="en-US" dirty="0"/>
          </a:p>
        </p:txBody>
      </p:sp>
      <p:sp>
        <p:nvSpPr>
          <p:cNvPr id="3" name="Content Placeholder 2"/>
          <p:cNvSpPr>
            <a:spLocks noGrp="1"/>
          </p:cNvSpPr>
          <p:nvPr>
            <p:ph idx="1"/>
          </p:nvPr>
        </p:nvSpPr>
        <p:spPr/>
        <p:txBody>
          <a:bodyPr>
            <a:normAutofit/>
          </a:bodyPr>
          <a:lstStyle/>
          <a:p>
            <a:pPr lvl="1"/>
            <a:r>
              <a:rPr lang="en-US" sz="2400" dirty="0" smtClean="0"/>
              <a:t>William </a:t>
            </a:r>
            <a:r>
              <a:rPr lang="en-US" sz="2400" dirty="0"/>
              <a:t>Henry Harrison, the Whig president elected in 1840, suddenly died after only one month in office.</a:t>
            </a:r>
          </a:p>
          <a:p>
            <a:pPr lvl="1"/>
            <a:r>
              <a:rPr lang="en-US" sz="2400" dirty="0"/>
              <a:t>Harrison's campaign slogan had been "Tippecanoe and Tyler Too." Now, with Tippecanoe dead, it was Tyler's turn to be president.</a:t>
            </a:r>
          </a:p>
          <a:p>
            <a:pPr lvl="2"/>
            <a:r>
              <a:rPr lang="en-US" sz="2400" dirty="0"/>
              <a:t>John Tyler was not part of the Whig plan. Whig leaders Henry Clay and Daniel Webster had intended to control President Harrison. But, Tyler had a strong independent streak</a:t>
            </a:r>
            <a:r>
              <a:rPr lang="en-US" sz="2400" dirty="0" smtClean="0"/>
              <a:t>.</a:t>
            </a:r>
          </a:p>
          <a:p>
            <a:pPr lvl="2"/>
            <a:r>
              <a:rPr lang="en-US" sz="2400" dirty="0" smtClean="0"/>
              <a:t>Tyler did not share Whig beliefs. He'd been chosen as V.P. to "balance the ticket" by attracting elite Southerners.</a:t>
            </a:r>
            <a:endParaRPr lang="en-US" sz="2400" dirty="0"/>
          </a:p>
        </p:txBody>
      </p:sp>
    </p:spTree>
    <p:extLst>
      <p:ext uri="{BB962C8B-B14F-4D97-AF65-F5344CB8AC3E}">
        <p14:creationId xmlns:p14="http://schemas.microsoft.com/office/powerpoint/2010/main" val="3172743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Blood on American (?) Soil</a:t>
            </a:r>
            <a:endParaRPr lang="en-US" dirty="0"/>
          </a:p>
        </p:txBody>
      </p:sp>
      <p:sp>
        <p:nvSpPr>
          <p:cNvPr id="3" name="Content Placeholder 2"/>
          <p:cNvSpPr>
            <a:spLocks noGrp="1"/>
          </p:cNvSpPr>
          <p:nvPr>
            <p:ph sz="half" idx="1"/>
          </p:nvPr>
        </p:nvSpPr>
        <p:spPr>
          <a:xfrm>
            <a:off x="457200" y="1673352"/>
            <a:ext cx="4038600" cy="5184648"/>
          </a:xfrm>
        </p:spPr>
        <p:txBody>
          <a:bodyPr>
            <a:normAutofit fontScale="92500" lnSpcReduction="10000"/>
          </a:bodyPr>
          <a:lstStyle/>
          <a:p>
            <a:pPr lvl="1"/>
            <a:r>
              <a:rPr lang="en-US" dirty="0" smtClean="0"/>
              <a:t>President </a:t>
            </a:r>
            <a:r>
              <a:rPr lang="en-US" dirty="0"/>
              <a:t>Polk wanted action. </a:t>
            </a:r>
            <a:endParaRPr lang="en-US" dirty="0" smtClean="0"/>
          </a:p>
          <a:p>
            <a:pPr lvl="1"/>
            <a:r>
              <a:rPr lang="en-US" dirty="0" smtClean="0"/>
              <a:t>He </a:t>
            </a:r>
            <a:r>
              <a:rPr lang="en-US" dirty="0"/>
              <a:t>ordered 4,000 troops to the Rio Grande border. </a:t>
            </a:r>
            <a:endParaRPr lang="en-US" dirty="0" smtClean="0"/>
          </a:p>
          <a:p>
            <a:pPr lvl="1"/>
            <a:r>
              <a:rPr lang="en-US" dirty="0" smtClean="0"/>
              <a:t>Mexico </a:t>
            </a:r>
            <a:r>
              <a:rPr lang="en-US" dirty="0"/>
              <a:t>disputed the move saying the Texas-Mexico border was the Nueces River, not the Rio Grande.</a:t>
            </a:r>
            <a:endParaRPr lang="en-US" sz="2800" dirty="0"/>
          </a:p>
          <a:p>
            <a:pPr lvl="1"/>
            <a:r>
              <a:rPr lang="en-US" dirty="0"/>
              <a:t>With "the ball was in their court," Mexico crossed the Rio Grande and a skirmish followed with the U.S. troops. Polk could now point to Mexico as the aggressor.</a:t>
            </a:r>
            <a:endParaRPr lang="en-US" sz="2800" dirty="0"/>
          </a:p>
          <a:p>
            <a:pPr marL="0" indent="0">
              <a:buNone/>
            </a:pP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004840"/>
            <a:ext cx="4038600" cy="4054819"/>
          </a:xfrm>
        </p:spPr>
      </p:pic>
    </p:spTree>
    <p:extLst>
      <p:ext uri="{BB962C8B-B14F-4D97-AF65-F5344CB8AC3E}">
        <p14:creationId xmlns:p14="http://schemas.microsoft.com/office/powerpoint/2010/main" val="1137630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War</a:t>
            </a:r>
            <a:endParaRPr lang="en-US" dirty="0"/>
          </a:p>
        </p:txBody>
      </p:sp>
      <p:sp>
        <p:nvSpPr>
          <p:cNvPr id="3" name="Content Placeholder 2"/>
          <p:cNvSpPr>
            <a:spLocks noGrp="1"/>
          </p:cNvSpPr>
          <p:nvPr>
            <p:ph idx="1"/>
          </p:nvPr>
        </p:nvSpPr>
        <p:spPr/>
        <p:txBody>
          <a:bodyPr/>
          <a:lstStyle/>
          <a:p>
            <a:pPr lvl="2"/>
            <a:r>
              <a:rPr lang="en-US" dirty="0"/>
              <a:t>Polk quickly asked Congress to declare war and Congress quickly did so.</a:t>
            </a:r>
            <a:endParaRPr lang="en-US" sz="2400" dirty="0"/>
          </a:p>
          <a:p>
            <a:pPr lvl="2"/>
            <a:r>
              <a:rPr lang="en-US" dirty="0"/>
              <a:t>A newcomer on the scene was Abraham Lincoln. </a:t>
            </a:r>
            <a:endParaRPr lang="en-US" dirty="0" smtClean="0"/>
          </a:p>
          <a:p>
            <a:pPr lvl="2"/>
            <a:r>
              <a:rPr lang="en-US" dirty="0" smtClean="0"/>
              <a:t>Abe </a:t>
            </a:r>
            <a:r>
              <a:rPr lang="en-US" dirty="0"/>
              <a:t>questioned the "spot" on which the skirmish took place in his "spot resolution". </a:t>
            </a:r>
            <a:endParaRPr lang="en-US" dirty="0" smtClean="0"/>
          </a:p>
          <a:p>
            <a:pPr lvl="2"/>
            <a:r>
              <a:rPr lang="en-US" dirty="0" smtClean="0"/>
              <a:t>He </a:t>
            </a:r>
            <a:r>
              <a:rPr lang="en-US" dirty="0"/>
              <a:t>was reluctant to vote for war since he wanted to know which nation owned the disputed land. </a:t>
            </a:r>
            <a:endParaRPr lang="en-US" dirty="0" smtClean="0"/>
          </a:p>
          <a:p>
            <a:pPr lvl="2"/>
            <a:r>
              <a:rPr lang="en-US" dirty="0" smtClean="0"/>
              <a:t>He </a:t>
            </a:r>
            <a:r>
              <a:rPr lang="en-US" dirty="0"/>
              <a:t>was largely booed down.</a:t>
            </a:r>
            <a:endParaRPr lang="en-US" sz="2400" dirty="0"/>
          </a:p>
          <a:p>
            <a:pPr lvl="2"/>
            <a:r>
              <a:rPr lang="en-US" dirty="0"/>
              <a:t>Arguments flew as to whether Polk had bullied the U.S. into a war, but never-the-less, America was at war.</a:t>
            </a:r>
            <a:endParaRPr lang="en-US" sz="2400" dirty="0"/>
          </a:p>
          <a:p>
            <a:endParaRPr lang="en-US" dirty="0"/>
          </a:p>
        </p:txBody>
      </p:sp>
    </p:spTree>
    <p:extLst>
      <p:ext uri="{BB962C8B-B14F-4D97-AF65-F5344CB8AC3E}">
        <p14:creationId xmlns:p14="http://schemas.microsoft.com/office/powerpoint/2010/main" val="2732383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Mastering of Mexico</a:t>
            </a:r>
            <a:endParaRPr lang="en-US" dirty="0"/>
          </a:p>
        </p:txBody>
      </p:sp>
      <p:sp>
        <p:nvSpPr>
          <p:cNvPr id="3" name="Content Placeholder 2"/>
          <p:cNvSpPr>
            <a:spLocks noGrp="1"/>
          </p:cNvSpPr>
          <p:nvPr>
            <p:ph sz="half" idx="1"/>
          </p:nvPr>
        </p:nvSpPr>
        <p:spPr/>
        <p:txBody>
          <a:bodyPr>
            <a:normAutofit/>
          </a:bodyPr>
          <a:lstStyle/>
          <a:p>
            <a:pPr lvl="1"/>
            <a:r>
              <a:rPr lang="en-US" dirty="0" smtClean="0"/>
              <a:t>Santa </a:t>
            </a:r>
            <a:r>
              <a:rPr lang="en-US" dirty="0"/>
              <a:t>Anna "pulled a fast one" on Polk, however. </a:t>
            </a:r>
            <a:endParaRPr lang="en-US" dirty="0" smtClean="0"/>
          </a:p>
          <a:p>
            <a:pPr lvl="1"/>
            <a:r>
              <a:rPr lang="en-US" dirty="0" smtClean="0"/>
              <a:t>Santa </a:t>
            </a:r>
            <a:r>
              <a:rPr lang="en-US" dirty="0"/>
              <a:t>Anna was exiled in Cuba but hinted that if he was allowed to return to Mexico he'd double-cross his country. </a:t>
            </a:r>
            <a:endParaRPr lang="en-US" dirty="0" smtClean="0"/>
          </a:p>
          <a:p>
            <a:pPr lvl="1"/>
            <a:r>
              <a:rPr lang="en-US" dirty="0" smtClean="0"/>
              <a:t>Polk </a:t>
            </a:r>
            <a:r>
              <a:rPr lang="en-US" dirty="0"/>
              <a:t>let him go but he did just the opposite—he rallied the troops</a:t>
            </a:r>
            <a:r>
              <a:rPr lang="en-US" dirty="0" smtClean="0"/>
              <a:t>.</a:t>
            </a:r>
            <a:endParaRPr lang="en-US" sz="28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24400" y="1524000"/>
            <a:ext cx="3581400" cy="4620006"/>
          </a:xfrm>
        </p:spPr>
      </p:pic>
    </p:spTree>
    <p:extLst>
      <p:ext uri="{BB962C8B-B14F-4D97-AF65-F5344CB8AC3E}">
        <p14:creationId xmlns:p14="http://schemas.microsoft.com/office/powerpoint/2010/main" val="2461794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Phases of War</a:t>
            </a:r>
            <a:endParaRPr lang="en-US" dirty="0"/>
          </a:p>
        </p:txBody>
      </p:sp>
      <p:sp>
        <p:nvSpPr>
          <p:cNvPr id="3" name="Content Placeholder 2"/>
          <p:cNvSpPr>
            <a:spLocks noGrp="1"/>
          </p:cNvSpPr>
          <p:nvPr>
            <p:ph idx="1"/>
          </p:nvPr>
        </p:nvSpPr>
        <p:spPr/>
        <p:txBody>
          <a:bodyPr/>
          <a:lstStyle/>
          <a:p>
            <a:pPr lvl="1"/>
            <a:r>
              <a:rPr lang="en-US" sz="2400" dirty="0"/>
              <a:t>The American victory over Mexico was dominating. The war itself could be divided into 3 main phases…</a:t>
            </a:r>
          </a:p>
          <a:p>
            <a:pPr lvl="2"/>
            <a:r>
              <a:rPr lang="en-US" sz="2400" dirty="0"/>
              <a:t>Phase 1 - The initial goal was to get California, so that was the first order of business.</a:t>
            </a:r>
          </a:p>
          <a:p>
            <a:pPr lvl="2"/>
            <a:r>
              <a:rPr lang="en-US" sz="2400" dirty="0" smtClean="0"/>
              <a:t>Phase </a:t>
            </a:r>
            <a:r>
              <a:rPr lang="en-US" sz="2400" dirty="0"/>
              <a:t>2 - Fighting in Texas saw Gen. Zachary Taylor score victories, notably at Buena Vista where Santa Anna was defeated again.</a:t>
            </a:r>
          </a:p>
          <a:p>
            <a:pPr lvl="2"/>
            <a:r>
              <a:rPr lang="en-US" sz="2400" dirty="0"/>
              <a:t>Phase 3 - Conquest of Mexico City. Gen. Winfield Scott ("Old Rough and Ready") was sent to Mexico City to deliver the </a:t>
            </a:r>
            <a:r>
              <a:rPr lang="en-US" sz="2400" i="1" dirty="0"/>
              <a:t>coup </a:t>
            </a:r>
            <a:r>
              <a:rPr lang="en-US" sz="2400" i="1" dirty="0" err="1"/>
              <a:t>d'grace</a:t>
            </a:r>
            <a:r>
              <a:rPr lang="en-US" sz="2400" dirty="0"/>
              <a:t>. He retraced Hernando Cortez's same path from Vera Cruz to Mexico City and likewise conquered the capital city.</a:t>
            </a:r>
          </a:p>
          <a:p>
            <a:endParaRPr lang="en-US" dirty="0"/>
          </a:p>
        </p:txBody>
      </p:sp>
    </p:spTree>
    <p:extLst>
      <p:ext uri="{BB962C8B-B14F-4D97-AF65-F5344CB8AC3E}">
        <p14:creationId xmlns:p14="http://schemas.microsoft.com/office/powerpoint/2010/main" val="2573250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Fighting Mexico for Peace</a:t>
            </a:r>
            <a:endParaRPr lang="en-US" dirty="0"/>
          </a:p>
        </p:txBody>
      </p:sp>
      <p:sp>
        <p:nvSpPr>
          <p:cNvPr id="3" name="Content Placeholder 2"/>
          <p:cNvSpPr>
            <a:spLocks noGrp="1"/>
          </p:cNvSpPr>
          <p:nvPr>
            <p:ph idx="1"/>
          </p:nvPr>
        </p:nvSpPr>
        <p:spPr/>
        <p:txBody>
          <a:bodyPr/>
          <a:lstStyle/>
          <a:p>
            <a:pPr lvl="1"/>
            <a:r>
              <a:rPr lang="en-US" dirty="0" smtClean="0"/>
              <a:t>Polk </a:t>
            </a:r>
            <a:r>
              <a:rPr lang="en-US" dirty="0"/>
              <a:t>sent a diplomat, Nicholas Trist, along with Gen. Winfield Scott's army. </a:t>
            </a:r>
            <a:endParaRPr lang="en-US" dirty="0" smtClean="0"/>
          </a:p>
          <a:p>
            <a:pPr lvl="1"/>
            <a:r>
              <a:rPr lang="en-US" dirty="0" smtClean="0"/>
              <a:t>Trist </a:t>
            </a:r>
            <a:r>
              <a:rPr lang="en-US" dirty="0"/>
              <a:t>was to secure a peace deal as soon as Polk's demands were met.</a:t>
            </a:r>
            <a:endParaRPr lang="en-US" sz="2800" dirty="0"/>
          </a:p>
          <a:p>
            <a:pPr lvl="2"/>
            <a:r>
              <a:rPr lang="en-US" dirty="0"/>
              <a:t>Trist was erratic, recalled by Polk, refused to return to America, and worked a deal anyway.</a:t>
            </a:r>
            <a:endParaRPr lang="en-US" sz="2400" dirty="0"/>
          </a:p>
          <a:p>
            <a:pPr lvl="1"/>
            <a:r>
              <a:rPr lang="en-US" dirty="0"/>
              <a:t>Trist's deal, the Treaty of Guadalupe Hidalgo had a huge scope…</a:t>
            </a:r>
            <a:endParaRPr lang="en-US" sz="2800" dirty="0"/>
          </a:p>
          <a:p>
            <a:pPr lvl="2"/>
            <a:r>
              <a:rPr lang="en-US" dirty="0"/>
              <a:t>It ended the war.</a:t>
            </a:r>
            <a:endParaRPr lang="en-US" sz="2400" dirty="0"/>
          </a:p>
          <a:p>
            <a:pPr lvl="2"/>
            <a:r>
              <a:rPr lang="en-US" dirty="0"/>
              <a:t>America got land, the Mexican Cession, entailing California, but also the future states of NV, AZ, NM, CO, and UT.</a:t>
            </a:r>
            <a:endParaRPr lang="en-US" sz="2400" dirty="0"/>
          </a:p>
          <a:p>
            <a:pPr lvl="2"/>
            <a:r>
              <a:rPr lang="en-US" dirty="0"/>
              <a:t>The U.S. would pay $15 million for the land, and assume $3.5 million in debts owed from Mexico to the U.S.</a:t>
            </a:r>
            <a:endParaRPr lang="en-US" sz="2400" dirty="0"/>
          </a:p>
          <a:p>
            <a:pPr lvl="2"/>
            <a:r>
              <a:rPr lang="en-US" dirty="0"/>
              <a:t>In essence, the U.S. had forced Mexico to "sell" the Mexican Cession lands.</a:t>
            </a:r>
            <a:endParaRPr lang="en-US" sz="2400" dirty="0"/>
          </a:p>
        </p:txBody>
      </p:sp>
    </p:spTree>
    <p:extLst>
      <p:ext uri="{BB962C8B-B14F-4D97-AF65-F5344CB8AC3E}">
        <p14:creationId xmlns:p14="http://schemas.microsoft.com/office/powerpoint/2010/main" val="3764209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War in Mexico</a:t>
            </a:r>
            <a:endParaRPr lang="en-US" dirty="0"/>
          </a:p>
        </p:txBody>
      </p:sp>
      <p:sp>
        <p:nvSpPr>
          <p:cNvPr id="3" name="Content Placeholder 2"/>
          <p:cNvSpPr>
            <a:spLocks noGrp="1"/>
          </p:cNvSpPr>
          <p:nvPr>
            <p:ph sz="half" idx="1"/>
          </p:nvPr>
        </p:nvSpPr>
        <p:spPr>
          <a:xfrm>
            <a:off x="0" y="1676400"/>
            <a:ext cx="4038600" cy="4718304"/>
          </a:xfrm>
        </p:spPr>
        <p:txBody>
          <a:bodyPr>
            <a:normAutofit lnSpcReduction="10000"/>
          </a:bodyPr>
          <a:lstStyle/>
          <a:p>
            <a:pPr lvl="1"/>
            <a:r>
              <a:rPr lang="en-US" dirty="0" smtClean="0"/>
              <a:t>America </a:t>
            </a:r>
            <a:r>
              <a:rPr lang="en-US" dirty="0"/>
              <a:t>had only 13,000 deaths, mostly by disease.</a:t>
            </a:r>
            <a:endParaRPr lang="en-US" sz="2800" dirty="0"/>
          </a:p>
          <a:p>
            <a:pPr lvl="1"/>
            <a:r>
              <a:rPr lang="en-US" dirty="0"/>
              <a:t>The Mexican War was good practice for future generals Robert E. Lee and Ulysses S. Grant who'd one day clash in the Civil War.</a:t>
            </a:r>
            <a:endParaRPr lang="en-US" sz="2800" dirty="0"/>
          </a:p>
          <a:p>
            <a:pPr lvl="1"/>
            <a:r>
              <a:rPr lang="en-US" dirty="0"/>
              <a:t>The war started a turning point in American-Latin relations, a turning point for the bad</a:t>
            </a:r>
            <a:r>
              <a:rPr lang="en-US" dirty="0" smtClean="0"/>
              <a:t>.</a:t>
            </a:r>
            <a:endParaRPr lang="en-US" sz="28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051869" y="1676400"/>
            <a:ext cx="4863531" cy="4495800"/>
          </a:xfrm>
        </p:spPr>
      </p:pic>
    </p:spTree>
    <p:extLst>
      <p:ext uri="{BB962C8B-B14F-4D97-AF65-F5344CB8AC3E}">
        <p14:creationId xmlns:p14="http://schemas.microsoft.com/office/powerpoint/2010/main" val="2255496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Slavery?</a:t>
            </a:r>
            <a:endParaRPr lang="en-US" dirty="0"/>
          </a:p>
        </p:txBody>
      </p:sp>
      <p:sp>
        <p:nvSpPr>
          <p:cNvPr id="3" name="Content Placeholder 2"/>
          <p:cNvSpPr>
            <a:spLocks noGrp="1"/>
          </p:cNvSpPr>
          <p:nvPr>
            <p:ph idx="1"/>
          </p:nvPr>
        </p:nvSpPr>
        <p:spPr/>
        <p:txBody>
          <a:bodyPr/>
          <a:lstStyle/>
          <a:p>
            <a:pPr lvl="1"/>
            <a:r>
              <a:rPr lang="en-US" dirty="0"/>
              <a:t>The most looming issue after the war was the question, "What will be done about slavery in these new lands?"</a:t>
            </a:r>
          </a:p>
          <a:p>
            <a:pPr lvl="2"/>
            <a:r>
              <a:rPr lang="en-US" sz="2000" dirty="0"/>
              <a:t>David Wilmot proposed the Wilmot Proviso suggesting the Mexican Cession lands be closed to slavery. The House passed it, twice, but the South would have nothing to do with the Proviso. Since the Senate was balanced, the Wilmot Proviso failed in the Senate.</a:t>
            </a:r>
          </a:p>
          <a:p>
            <a:pPr lvl="3"/>
            <a:r>
              <a:rPr lang="en-US" sz="2000" dirty="0"/>
              <a:t>Although it failed, the importance of the Wilmot Proviso lay in the fact that it opened old wounds—those of slavery.</a:t>
            </a:r>
          </a:p>
          <a:p>
            <a:pPr lvl="3"/>
            <a:r>
              <a:rPr lang="en-US" sz="2000" dirty="0"/>
              <a:t>It's this question of slavery in the new lands that would start the Civil War in 1861, only 13 years later.</a:t>
            </a:r>
          </a:p>
          <a:p>
            <a:pPr lvl="1"/>
            <a:r>
              <a:rPr lang="en-US" dirty="0"/>
              <a:t>Mexico was understandably bitter. Half their lands had been wrested from them in only a couple of decades.</a:t>
            </a:r>
          </a:p>
          <a:p>
            <a:endParaRPr lang="en-US" dirty="0"/>
          </a:p>
        </p:txBody>
      </p:sp>
    </p:spTree>
    <p:extLst>
      <p:ext uri="{BB962C8B-B14F-4D97-AF65-F5344CB8AC3E}">
        <p14:creationId xmlns:p14="http://schemas.microsoft.com/office/powerpoint/2010/main" val="1929847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a:t>
            </a:r>
            <a:r>
              <a:rPr lang="en-US" dirty="0"/>
              <a:t>T</a:t>
            </a:r>
            <a:r>
              <a:rPr lang="en-US" dirty="0" smtClean="0"/>
              <a:t>his Guy?!?</a:t>
            </a:r>
            <a:endParaRPr lang="en-US" dirty="0"/>
          </a:p>
        </p:txBody>
      </p:sp>
      <p:sp>
        <p:nvSpPr>
          <p:cNvPr id="3" name="Content Placeholder 2"/>
          <p:cNvSpPr>
            <a:spLocks noGrp="1"/>
          </p:cNvSpPr>
          <p:nvPr>
            <p:ph sz="half" idx="1"/>
          </p:nvPr>
        </p:nvSpPr>
        <p:spPr/>
        <p:txBody>
          <a:bodyPr>
            <a:normAutofit fontScale="92500" lnSpcReduction="20000"/>
          </a:bodyPr>
          <a:lstStyle/>
          <a:p>
            <a:pPr lvl="1"/>
            <a:r>
              <a:rPr lang="en-US" dirty="0"/>
              <a:t>John Tyler was a bit of an enigma, very difficult to figure out.</a:t>
            </a:r>
            <a:endParaRPr lang="en-US" sz="2800" dirty="0"/>
          </a:p>
          <a:p>
            <a:pPr lvl="2"/>
            <a:r>
              <a:rPr lang="en-US" dirty="0"/>
              <a:t>He was a Southern gentlemen of the old school, with high principles.</a:t>
            </a:r>
            <a:endParaRPr lang="en-US" sz="2400" dirty="0"/>
          </a:p>
          <a:p>
            <a:pPr lvl="2"/>
            <a:r>
              <a:rPr lang="en-US" dirty="0"/>
              <a:t>He leaned toward Jefferson/Jackson ideals, but disliked Jackson's my-way-or-highway style. </a:t>
            </a:r>
            <a:endParaRPr lang="en-US" dirty="0" smtClean="0"/>
          </a:p>
          <a:p>
            <a:pPr lvl="2"/>
            <a:r>
              <a:rPr lang="en-US" dirty="0" smtClean="0"/>
              <a:t>So </a:t>
            </a:r>
            <a:r>
              <a:rPr lang="en-US" dirty="0"/>
              <a:t>he went to the Whigs.</a:t>
            </a:r>
            <a:endParaRPr lang="en-US" sz="2400" dirty="0"/>
          </a:p>
          <a:p>
            <a:pPr lvl="2"/>
            <a:r>
              <a:rPr lang="en-US" dirty="0"/>
              <a:t>The Whigs considered him a Democrat in Whig clothing. </a:t>
            </a:r>
          </a:p>
          <a:p>
            <a:pPr lvl="2"/>
            <a:r>
              <a:rPr lang="en-US" dirty="0" smtClean="0"/>
              <a:t>In </a:t>
            </a:r>
            <a:r>
              <a:rPr lang="en-US" dirty="0"/>
              <a:t>truth, his ideas did align much more with the Democrats than with the Whigs.</a:t>
            </a:r>
            <a:endParaRPr lang="en-US" sz="2400" dirty="0"/>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76800" y="1600199"/>
            <a:ext cx="3810000" cy="4689231"/>
          </a:xfrm>
        </p:spPr>
      </p:pic>
    </p:spTree>
    <p:extLst>
      <p:ext uri="{BB962C8B-B14F-4D97-AF65-F5344CB8AC3E}">
        <p14:creationId xmlns:p14="http://schemas.microsoft.com/office/powerpoint/2010/main" val="161926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President Without a Party</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Whigs went ahead with their strong nationalistic plans. Up first was the banking issue.</a:t>
            </a:r>
            <a:endParaRPr lang="en-US" sz="2800" dirty="0"/>
          </a:p>
          <a:p>
            <a:pPr lvl="2"/>
            <a:r>
              <a:rPr lang="en-US" dirty="0"/>
              <a:t>Whigs, led by Henry Clay, wanted to end the independent treasury (where government money was kept in independent banks). </a:t>
            </a:r>
            <a:endParaRPr lang="en-US" dirty="0" smtClean="0"/>
          </a:p>
          <a:p>
            <a:pPr lvl="2"/>
            <a:r>
              <a:rPr lang="en-US" dirty="0" smtClean="0"/>
              <a:t>A </a:t>
            </a:r>
            <a:r>
              <a:rPr lang="en-US" dirty="0"/>
              <a:t>law was passed to end it, and Tyler went along and signed it.</a:t>
            </a:r>
            <a:endParaRPr lang="en-US" sz="2400" dirty="0"/>
          </a:p>
          <a:p>
            <a:pPr lvl="2"/>
            <a:r>
              <a:rPr lang="en-US" dirty="0"/>
              <a:t>Clay then sought to make a new Bank of the United States. This time, Tyler vetoed it. He then vetoed another similar bill.</a:t>
            </a:r>
            <a:endParaRPr lang="en-US" sz="2400" dirty="0"/>
          </a:p>
          <a:p>
            <a:pPr lvl="2"/>
            <a:r>
              <a:rPr lang="en-US" dirty="0"/>
              <a:t>Democrats were very happy, the Whigs were furious. The Whigs kicked Tyler out of the Whig party. </a:t>
            </a:r>
            <a:endParaRPr lang="en-US" dirty="0" smtClean="0"/>
          </a:p>
          <a:p>
            <a:pPr lvl="2"/>
            <a:r>
              <a:rPr lang="en-US" dirty="0" smtClean="0"/>
              <a:t>Thus </a:t>
            </a:r>
            <a:r>
              <a:rPr lang="en-US" dirty="0"/>
              <a:t>he became a president without a party.</a:t>
            </a:r>
            <a:endParaRPr lang="en-US" sz="2400" dirty="0"/>
          </a:p>
          <a:p>
            <a:endParaRPr lang="en-US" dirty="0"/>
          </a:p>
        </p:txBody>
      </p:sp>
    </p:spTree>
    <p:extLst>
      <p:ext uri="{BB962C8B-B14F-4D97-AF65-F5344CB8AC3E}">
        <p14:creationId xmlns:p14="http://schemas.microsoft.com/office/powerpoint/2010/main" val="18861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War of Words with England</a:t>
            </a:r>
            <a:endParaRPr lang="en-US" dirty="0"/>
          </a:p>
        </p:txBody>
      </p:sp>
      <p:sp>
        <p:nvSpPr>
          <p:cNvPr id="3" name="Content Placeholder 2"/>
          <p:cNvSpPr>
            <a:spLocks noGrp="1"/>
          </p:cNvSpPr>
          <p:nvPr>
            <p:ph idx="1"/>
          </p:nvPr>
        </p:nvSpPr>
        <p:spPr/>
        <p:txBody>
          <a:bodyPr>
            <a:normAutofit/>
          </a:bodyPr>
          <a:lstStyle/>
          <a:p>
            <a:pPr lvl="1"/>
            <a:r>
              <a:rPr lang="en-US" dirty="0" smtClean="0"/>
              <a:t>American-English </a:t>
            </a:r>
            <a:r>
              <a:rPr lang="en-US" dirty="0"/>
              <a:t>hatred still ran deep and a few events deepened the wounds.</a:t>
            </a:r>
            <a:endParaRPr lang="en-US" sz="2800" dirty="0"/>
          </a:p>
          <a:p>
            <a:pPr lvl="2"/>
            <a:r>
              <a:rPr lang="en-US" dirty="0" smtClean="0"/>
              <a:t>British </a:t>
            </a:r>
            <a:r>
              <a:rPr lang="en-US" dirty="0"/>
              <a:t>lenders were angry when American debtors couldn't or wouldn't pay up after the Panic of 1837.</a:t>
            </a:r>
            <a:endParaRPr lang="en-US" sz="2400" dirty="0"/>
          </a:p>
          <a:p>
            <a:pPr lvl="1"/>
            <a:r>
              <a:rPr lang="en-US" dirty="0"/>
              <a:t>Other incidents were more violent.</a:t>
            </a:r>
            <a:endParaRPr lang="en-US" sz="2800" dirty="0"/>
          </a:p>
          <a:p>
            <a:pPr lvl="2"/>
            <a:r>
              <a:rPr lang="en-US" dirty="0"/>
              <a:t>The U.S. ship </a:t>
            </a:r>
            <a:r>
              <a:rPr lang="en-US" i="1" dirty="0"/>
              <a:t>Caroline</a:t>
            </a:r>
            <a:r>
              <a:rPr lang="en-US" dirty="0"/>
              <a:t> was attacked above Niagara Falls by Canadians. America was not pleased.</a:t>
            </a:r>
            <a:endParaRPr lang="en-US" sz="2400" dirty="0"/>
          </a:p>
          <a:p>
            <a:pPr lvl="2"/>
            <a:r>
              <a:rPr lang="en-US" dirty="0" smtClean="0"/>
              <a:t>Another </a:t>
            </a:r>
            <a:r>
              <a:rPr lang="en-US" dirty="0"/>
              <a:t>situation arose in the Bahamas when the American ship </a:t>
            </a:r>
            <a:r>
              <a:rPr lang="en-US" i="1" dirty="0"/>
              <a:t>Creole</a:t>
            </a:r>
            <a:r>
              <a:rPr lang="en-US" dirty="0"/>
              <a:t> was overtaken by 130 slaves. </a:t>
            </a:r>
            <a:endParaRPr lang="en-US" dirty="0" smtClean="0"/>
          </a:p>
          <a:p>
            <a:pPr lvl="2"/>
            <a:r>
              <a:rPr lang="en-US" dirty="0" smtClean="0"/>
              <a:t>The </a:t>
            </a:r>
            <a:r>
              <a:rPr lang="en-US" dirty="0"/>
              <a:t>British gave the slaves asylum (safe haven). </a:t>
            </a:r>
            <a:endParaRPr lang="en-US" dirty="0" smtClean="0"/>
          </a:p>
          <a:p>
            <a:pPr lvl="2"/>
            <a:r>
              <a:rPr lang="en-US" dirty="0" smtClean="0"/>
              <a:t>Southern </a:t>
            </a:r>
            <a:r>
              <a:rPr lang="en-US" dirty="0"/>
              <a:t>Americans were not happy.</a:t>
            </a:r>
            <a:endParaRPr lang="en-US" sz="2400" dirty="0"/>
          </a:p>
          <a:p>
            <a:endParaRPr lang="en-US" dirty="0"/>
          </a:p>
        </p:txBody>
      </p:sp>
    </p:spTree>
    <p:extLst>
      <p:ext uri="{BB962C8B-B14F-4D97-AF65-F5344CB8AC3E}">
        <p14:creationId xmlns:p14="http://schemas.microsoft.com/office/powerpoint/2010/main" val="2340521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Manipulating the Maine Maps</a:t>
            </a:r>
            <a:endParaRPr lang="en-US" dirty="0"/>
          </a:p>
        </p:txBody>
      </p:sp>
      <p:sp>
        <p:nvSpPr>
          <p:cNvPr id="3" name="Content Placeholder 2"/>
          <p:cNvSpPr>
            <a:spLocks noGrp="1"/>
          </p:cNvSpPr>
          <p:nvPr>
            <p:ph sz="half" idx="1"/>
          </p:nvPr>
        </p:nvSpPr>
        <p:spPr/>
        <p:txBody>
          <a:bodyPr>
            <a:normAutofit fontScale="92500" lnSpcReduction="10000"/>
          </a:bodyPr>
          <a:lstStyle/>
          <a:p>
            <a:pPr lvl="1"/>
            <a:r>
              <a:rPr lang="en-US" dirty="0" smtClean="0"/>
              <a:t>A </a:t>
            </a:r>
            <a:r>
              <a:rPr lang="en-US" dirty="0"/>
              <a:t>dispute arose over between the U.S. and Britain over the Maine-Canada border.</a:t>
            </a:r>
            <a:endParaRPr lang="en-US" sz="2800" dirty="0"/>
          </a:p>
          <a:p>
            <a:pPr lvl="2"/>
            <a:r>
              <a:rPr lang="en-US" dirty="0"/>
              <a:t>Britain wanted a road built from the Atlantic port of Halifax through to Quebec.</a:t>
            </a:r>
            <a:endParaRPr lang="en-US" sz="2400" dirty="0"/>
          </a:p>
          <a:p>
            <a:pPr lvl="2"/>
            <a:r>
              <a:rPr lang="en-US" dirty="0"/>
              <a:t>The U.S. wanted the land.</a:t>
            </a:r>
            <a:endParaRPr lang="en-US" sz="2400" dirty="0"/>
          </a:p>
          <a:p>
            <a:pPr lvl="1"/>
            <a:r>
              <a:rPr lang="en-US" dirty="0"/>
              <a:t>The dispute became violent in the </a:t>
            </a:r>
            <a:r>
              <a:rPr lang="en-US" dirty="0" err="1"/>
              <a:t>Aroostoook</a:t>
            </a:r>
            <a:r>
              <a:rPr lang="en-US" dirty="0"/>
              <a:t> War, largely by lumberjacks fighting on each side over who'd get to chop down the lumber</a:t>
            </a:r>
            <a:r>
              <a:rPr lang="en-US" dirty="0" smtClean="0"/>
              <a:t>.</a:t>
            </a:r>
            <a:endParaRPr lang="en-US" sz="28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0" y="1676400"/>
            <a:ext cx="4224097" cy="4267200"/>
          </a:xfrm>
        </p:spPr>
      </p:pic>
    </p:spTree>
    <p:extLst>
      <p:ext uri="{BB962C8B-B14F-4D97-AF65-F5344CB8AC3E}">
        <p14:creationId xmlns:p14="http://schemas.microsoft.com/office/powerpoint/2010/main" val="7469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normAutofit/>
          </a:bodyPr>
          <a:lstStyle/>
          <a:p>
            <a:pPr lvl="1"/>
            <a:r>
              <a:rPr lang="en-US" dirty="0"/>
              <a:t>The dispute was settled peacefully with the Webster-</a:t>
            </a:r>
            <a:r>
              <a:rPr lang="en-US" dirty="0" err="1"/>
              <a:t>Ashburton</a:t>
            </a:r>
            <a:r>
              <a:rPr lang="en-US" dirty="0"/>
              <a:t> Treaty </a:t>
            </a:r>
            <a:endParaRPr lang="en-US" dirty="0" smtClean="0"/>
          </a:p>
          <a:p>
            <a:pPr lvl="1"/>
            <a:r>
              <a:rPr lang="en-US" dirty="0" smtClean="0"/>
              <a:t>The </a:t>
            </a:r>
            <a:r>
              <a:rPr lang="en-US" dirty="0"/>
              <a:t>treaty drew a line generally at the Aroostook River and roughly split the difference of land.</a:t>
            </a:r>
            <a:endParaRPr lang="en-US" sz="2400" dirty="0"/>
          </a:p>
          <a:p>
            <a:pPr lvl="2"/>
            <a:r>
              <a:rPr lang="en-US" dirty="0" smtClean="0"/>
              <a:t>The U.S. also got the Mesabi range in Minnesota. </a:t>
            </a:r>
          </a:p>
          <a:p>
            <a:pPr lvl="2"/>
            <a:r>
              <a:rPr lang="en-US" dirty="0" smtClean="0"/>
              <a:t>Unknown then, the Mesabi iron ore range became an extremely valuable piece of land and helped supply the American industrial revolution's need for iron ore to make steel.</a:t>
            </a:r>
            <a:endParaRPr lang="en-US" sz="2400" dirty="0" smtClean="0"/>
          </a:p>
          <a:p>
            <a:endParaRPr lang="en-US" dirty="0"/>
          </a:p>
        </p:txBody>
      </p:sp>
    </p:spTree>
    <p:extLst>
      <p:ext uri="{BB962C8B-B14F-4D97-AF65-F5344CB8AC3E}">
        <p14:creationId xmlns:p14="http://schemas.microsoft.com/office/powerpoint/2010/main" val="320655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Webster-</a:t>
            </a:r>
            <a:r>
              <a:rPr lang="en-US" dirty="0" err="1"/>
              <a:t>Ashburton</a:t>
            </a:r>
            <a:r>
              <a:rPr lang="en-US" dirty="0"/>
              <a:t> Treaty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 y="838200"/>
            <a:ext cx="9067800" cy="6477000"/>
          </a:xfrm>
        </p:spPr>
      </p:pic>
    </p:spTree>
    <p:extLst>
      <p:ext uri="{BB962C8B-B14F-4D97-AF65-F5344CB8AC3E}">
        <p14:creationId xmlns:p14="http://schemas.microsoft.com/office/powerpoint/2010/main" val="243727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Lone Star State</a:t>
            </a:r>
            <a:endParaRPr lang="en-US" dirty="0"/>
          </a:p>
        </p:txBody>
      </p:sp>
      <p:sp>
        <p:nvSpPr>
          <p:cNvPr id="3" name="Content Placeholder 2"/>
          <p:cNvSpPr>
            <a:spLocks noGrp="1"/>
          </p:cNvSpPr>
          <p:nvPr>
            <p:ph sz="half" idx="1"/>
          </p:nvPr>
        </p:nvSpPr>
        <p:spPr/>
        <p:txBody>
          <a:bodyPr>
            <a:normAutofit/>
          </a:bodyPr>
          <a:lstStyle/>
          <a:p>
            <a:pPr lvl="1"/>
            <a:r>
              <a:rPr lang="en-US" dirty="0" smtClean="0"/>
              <a:t>Since </a:t>
            </a:r>
            <a:r>
              <a:rPr lang="en-US" dirty="0"/>
              <a:t>1836, Texas was standing alone as its own country. It was eager to join the U.S., but the North was reluctant to accept another slave state.</a:t>
            </a:r>
            <a:endParaRPr lang="en-US" sz="2800" dirty="0"/>
          </a:p>
          <a:p>
            <a:pPr lvl="1"/>
            <a:r>
              <a:rPr lang="en-US" dirty="0"/>
              <a:t>Meanwhile, Texas was making international friends in Britain, France, Belgium, and Holland. This concerned the U.S</a:t>
            </a:r>
            <a:r>
              <a:rPr lang="en-US" dirty="0" smtClean="0"/>
              <a:t>.</a:t>
            </a:r>
            <a:endParaRPr lang="en-US" sz="28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67200" y="1981200"/>
            <a:ext cx="4038600" cy="4038600"/>
          </a:xfrm>
        </p:spPr>
      </p:pic>
    </p:spTree>
    <p:extLst>
      <p:ext uri="{BB962C8B-B14F-4D97-AF65-F5344CB8AC3E}">
        <p14:creationId xmlns:p14="http://schemas.microsoft.com/office/powerpoint/2010/main" val="1870610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321</TotalTime>
  <Words>865</Words>
  <Application>Microsoft Office PowerPoint</Application>
  <PresentationFormat>On-screen Show (4:3)</PresentationFormat>
  <Paragraphs>131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Chapter 17:  Manifest destiny and its legacy</vt:lpstr>
      <vt:lpstr>….and Tyler Too!</vt:lpstr>
      <vt:lpstr>Who is This Guy?!?</vt:lpstr>
      <vt:lpstr>A President Without a Party</vt:lpstr>
      <vt:lpstr>A War of Words with England</vt:lpstr>
      <vt:lpstr>Manipulating the Maine Maps</vt:lpstr>
      <vt:lpstr>Solution</vt:lpstr>
      <vt:lpstr>Webster-Ashburton Treaty </vt:lpstr>
      <vt:lpstr>The Lone Star State</vt:lpstr>
      <vt:lpstr>Americans Want Texas</vt:lpstr>
      <vt:lpstr>Push for Statehood</vt:lpstr>
      <vt:lpstr>Polk Makes it Happen</vt:lpstr>
      <vt:lpstr>Oregon Fever!</vt:lpstr>
      <vt:lpstr>A Mandate (?) for Manifest Destiny</vt:lpstr>
      <vt:lpstr>Polk the Purposeful</vt:lpstr>
      <vt:lpstr>Economic Reforms</vt:lpstr>
      <vt:lpstr>Border Issues Settled</vt:lpstr>
      <vt:lpstr>49th Parallel</vt:lpstr>
      <vt:lpstr>Misunderstandings with Mexico</vt:lpstr>
      <vt:lpstr>American Blood on American (?) Soil</vt:lpstr>
      <vt:lpstr>Declaration of War</vt:lpstr>
      <vt:lpstr>Mastering of Mexico</vt:lpstr>
      <vt:lpstr>Three Phases of War</vt:lpstr>
      <vt:lpstr>Fighting Mexico for Peace</vt:lpstr>
      <vt:lpstr>Effect of the War in Mexico</vt:lpstr>
      <vt:lpstr>Slavery?</vt:lpstr>
    </vt:vector>
  </TitlesOfParts>
  <Company>DeForest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  Manifest destiny and its legacy</dc:title>
  <dc:creator>ckollasch</dc:creator>
  <cp:lastModifiedBy>Windows User</cp:lastModifiedBy>
  <cp:revision>7</cp:revision>
  <dcterms:created xsi:type="dcterms:W3CDTF">2012-11-30T15:44:04Z</dcterms:created>
  <dcterms:modified xsi:type="dcterms:W3CDTF">2016-11-14T12:00:47Z</dcterms:modified>
</cp:coreProperties>
</file>