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2" r:id="rId23"/>
    <p:sldId id="283" r:id="rId24"/>
    <p:sldId id="284" r:id="rId25"/>
    <p:sldId id="285" r:id="rId26"/>
    <p:sldId id="291" r:id="rId27"/>
    <p:sldId id="279" r:id="rId28"/>
    <p:sldId id="28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92" autoAdjust="0"/>
  </p:normalViewPr>
  <p:slideViewPr>
    <p:cSldViewPr>
      <p:cViewPr>
        <p:scale>
          <a:sx n="62" d="100"/>
          <a:sy n="62" d="100"/>
        </p:scale>
        <p:origin x="-1134" y="-30"/>
      </p:cViewPr>
      <p:guideLst>
        <p:guide orient="horz" pos="2160"/>
        <p:guide pos="2880"/>
      </p:guideLst>
    </p:cSldViewPr>
  </p:slideViewPr>
  <p:outlineViewPr>
    <p:cViewPr>
      <p:scale>
        <a:sx n="33" d="100"/>
        <a:sy n="33" d="100"/>
      </p:scale>
      <p:origin x="0" y="3150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9EB7892-0AA9-4566-B0C1-0ECF813B798E}" type="datetimeFigureOut">
              <a:rPr lang="en-US" smtClean="0"/>
              <a:t>11/17/2016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00DE10D-964C-4D04-AE3A-3DBA3F5E443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EB7892-0AA9-4566-B0C1-0ECF813B798E}"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DE10D-964C-4D04-AE3A-3DBA3F5E443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EB7892-0AA9-4566-B0C1-0ECF813B798E}"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DE10D-964C-4D04-AE3A-3DBA3F5E443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EB7892-0AA9-4566-B0C1-0ECF813B798E}"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DE10D-964C-4D04-AE3A-3DBA3F5E443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9EB7892-0AA9-4566-B0C1-0ECF813B798E}"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00DE10D-964C-4D04-AE3A-3DBA3F5E443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EB7892-0AA9-4566-B0C1-0ECF813B798E}"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DE10D-964C-4D04-AE3A-3DBA3F5E443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9EB7892-0AA9-4566-B0C1-0ECF813B798E}" type="datetimeFigureOut">
              <a:rPr lang="en-US" smtClean="0"/>
              <a:t>11/17/2016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0DE10D-964C-4D04-AE3A-3DBA3F5E443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9EB7892-0AA9-4566-B0C1-0ECF813B798E}" type="datetimeFigureOut">
              <a:rPr lang="en-US" smtClean="0"/>
              <a:t>11/17/2016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0DE10D-964C-4D04-AE3A-3DBA3F5E443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B7892-0AA9-4566-B0C1-0ECF813B798E}" type="datetimeFigureOut">
              <a:rPr lang="en-US" smtClean="0"/>
              <a:t>11/17/2016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0DE10D-964C-4D04-AE3A-3DBA3F5E443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EB7892-0AA9-4566-B0C1-0ECF813B798E}"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DE10D-964C-4D04-AE3A-3DBA3F5E443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9EB7892-0AA9-4566-B0C1-0ECF813B798E}"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DE10D-964C-4D04-AE3A-3DBA3F5E443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9EB7892-0AA9-4566-B0C1-0ECF813B798E}" type="datetimeFigureOut">
              <a:rPr lang="en-US" smtClean="0"/>
              <a:t>11/17/2016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00DE10D-964C-4D04-AE3A-3DBA3F5E443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667000"/>
            <a:ext cx="8229600" cy="1828800"/>
          </a:xfrm>
        </p:spPr>
        <p:txBody>
          <a:bodyPr>
            <a:normAutofit fontScale="90000"/>
          </a:bodyPr>
          <a:lstStyle/>
          <a:p>
            <a:r>
              <a:rPr lang="en-US" dirty="0" smtClean="0"/>
              <a:t>Chapter 16:  </a:t>
            </a:r>
            <a:r>
              <a:rPr lang="en-US" dirty="0">
                <a:effectLst/>
              </a:rPr>
              <a:t>The South and the Slavery Controversy</a:t>
            </a:r>
            <a:br>
              <a:rPr lang="en-US" dirty="0">
                <a:effectLst/>
              </a:rPr>
            </a:br>
            <a:r>
              <a:rPr lang="en-US" dirty="0" smtClean="0">
                <a:effectLst/>
              </a:rPr>
              <a:t>1793-1860</a:t>
            </a:r>
            <a:endParaRPr lang="en-US" dirty="0"/>
          </a:p>
        </p:txBody>
      </p:sp>
    </p:spTree>
    <p:extLst>
      <p:ext uri="{BB962C8B-B14F-4D97-AF65-F5344CB8AC3E}">
        <p14:creationId xmlns:p14="http://schemas.microsoft.com/office/powerpoint/2010/main" val="689645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Southern Social Structure</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a:t>Next came whites who did not own slaves (3/4 of whites). An irony exists in that (a) they had a deep resent of the wealthy slave owners (the "</a:t>
            </a:r>
            <a:r>
              <a:rPr lang="en-US" dirty="0" err="1"/>
              <a:t>snobocracy</a:t>
            </a:r>
            <a:r>
              <a:rPr lang="en-US" dirty="0"/>
              <a:t>") yet (b) still held the "Southern dream" of one day becoming a wealthy slave owner.</a:t>
            </a:r>
          </a:p>
          <a:p>
            <a:pPr lvl="2"/>
            <a:r>
              <a:rPr lang="en-US" sz="2400" dirty="0"/>
              <a:t>Most of these whites were very poor. They were sneered as "poor white trash," "hillbillies," and "crackers."</a:t>
            </a:r>
          </a:p>
          <a:p>
            <a:pPr lvl="2"/>
            <a:r>
              <a:rPr lang="en-US" sz="2400" dirty="0"/>
              <a:t>They were called "clay eaters" because they chewed clay to get minerals they lacked in their diet. They also got hookworm from the clay.</a:t>
            </a:r>
          </a:p>
          <a:p>
            <a:pPr lvl="2"/>
            <a:r>
              <a:rPr lang="en-US" sz="2400" dirty="0"/>
              <a:t>Though slave-less, these whites were very racist. Their thinking was that no matter how poor or how bad off they had it in life, they still viewed themselves as being above the slaves.</a:t>
            </a:r>
          </a:p>
          <a:p>
            <a:endParaRPr lang="en-US" dirty="0"/>
          </a:p>
        </p:txBody>
      </p:sp>
    </p:spTree>
    <p:extLst>
      <p:ext uri="{BB962C8B-B14F-4D97-AF65-F5344CB8AC3E}">
        <p14:creationId xmlns:p14="http://schemas.microsoft.com/office/powerpoint/2010/main" val="1080865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Hillbillies</a:t>
            </a:r>
            <a:endParaRPr lang="en-US" dirty="0"/>
          </a:p>
        </p:txBody>
      </p:sp>
      <p:sp>
        <p:nvSpPr>
          <p:cNvPr id="3" name="Content Placeholder 2"/>
          <p:cNvSpPr>
            <a:spLocks noGrp="1"/>
          </p:cNvSpPr>
          <p:nvPr>
            <p:ph idx="1"/>
          </p:nvPr>
        </p:nvSpPr>
        <p:spPr/>
        <p:txBody>
          <a:bodyPr>
            <a:normAutofit/>
          </a:bodyPr>
          <a:lstStyle/>
          <a:p>
            <a:pPr lvl="2"/>
            <a:r>
              <a:rPr lang="en-US" sz="2400" dirty="0"/>
              <a:t>Whites that lived in the mountains (hillbillies) likely had the toughest life of all whites. </a:t>
            </a:r>
            <a:endParaRPr lang="en-US" sz="2400" dirty="0" smtClean="0"/>
          </a:p>
          <a:p>
            <a:pPr lvl="2"/>
            <a:r>
              <a:rPr lang="en-US" sz="2400" dirty="0" smtClean="0"/>
              <a:t>They </a:t>
            </a:r>
            <a:r>
              <a:rPr lang="en-US" sz="2400" dirty="0"/>
              <a:t>were incredibly isolated, living in coves and hollows separated from the rest of the nation. They were extremely poor and scratched a living out of the mountains.</a:t>
            </a:r>
          </a:p>
          <a:p>
            <a:endParaRPr lang="en-US" dirty="0"/>
          </a:p>
        </p:txBody>
      </p:sp>
    </p:spTree>
    <p:extLst>
      <p:ext uri="{BB962C8B-B14F-4D97-AF65-F5344CB8AC3E}">
        <p14:creationId xmlns:p14="http://schemas.microsoft.com/office/powerpoint/2010/main" val="776620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Hillbillies and Slavery</a:t>
            </a:r>
            <a:endParaRPr lang="en-US" dirty="0"/>
          </a:p>
        </p:txBody>
      </p:sp>
      <p:sp>
        <p:nvSpPr>
          <p:cNvPr id="3" name="Content Placeholder 2"/>
          <p:cNvSpPr>
            <a:spLocks noGrp="1"/>
          </p:cNvSpPr>
          <p:nvPr>
            <p:ph idx="1"/>
          </p:nvPr>
        </p:nvSpPr>
        <p:spPr/>
        <p:txBody>
          <a:bodyPr/>
          <a:lstStyle/>
          <a:p>
            <a:pPr lvl="3"/>
            <a:r>
              <a:rPr lang="en-US" dirty="0"/>
              <a:t>Mountains whites were not strong supporters of slavery, if even supporters at all. </a:t>
            </a:r>
            <a:endParaRPr lang="en-US" dirty="0" smtClean="0"/>
          </a:p>
          <a:p>
            <a:pPr lvl="3"/>
            <a:r>
              <a:rPr lang="en-US" dirty="0" smtClean="0"/>
              <a:t>They </a:t>
            </a:r>
            <a:r>
              <a:rPr lang="en-US" dirty="0"/>
              <a:t>(a) had no need for slavery in the mountains and (b) despised the wealthy white plantation owners who usually ran their state.</a:t>
            </a:r>
          </a:p>
          <a:p>
            <a:pPr lvl="3"/>
            <a:r>
              <a:rPr lang="en-US" dirty="0"/>
              <a:t>The fact that mountain whites didn't support slavery can be seen when the Civil War broke out. </a:t>
            </a:r>
            <a:endParaRPr lang="en-US" dirty="0" smtClean="0"/>
          </a:p>
          <a:p>
            <a:pPr lvl="3"/>
            <a:r>
              <a:rPr lang="en-US" dirty="0" smtClean="0"/>
              <a:t>West </a:t>
            </a:r>
            <a:r>
              <a:rPr lang="en-US" dirty="0"/>
              <a:t>Virginia broke away from Virginia over this matter. </a:t>
            </a:r>
            <a:endParaRPr lang="en-US" dirty="0" smtClean="0"/>
          </a:p>
          <a:p>
            <a:pPr lvl="3"/>
            <a:r>
              <a:rPr lang="en-US" dirty="0" smtClean="0"/>
              <a:t>And</a:t>
            </a:r>
            <a:r>
              <a:rPr lang="en-US" dirty="0"/>
              <a:t>, many whites from the hills "volunteered" to fight for the North (as in Tennessee, the "Volunteer State").</a:t>
            </a:r>
          </a:p>
          <a:p>
            <a:endParaRPr lang="en-US" dirty="0"/>
          </a:p>
        </p:txBody>
      </p:sp>
    </p:spTree>
    <p:extLst>
      <p:ext uri="{BB962C8B-B14F-4D97-AF65-F5344CB8AC3E}">
        <p14:creationId xmlns:p14="http://schemas.microsoft.com/office/powerpoint/2010/main" val="79116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Free Blacks:  Slaves Without Masters</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The </a:t>
            </a:r>
            <a:r>
              <a:rPr lang="en-US" dirty="0"/>
              <a:t>next rung on the Southern social ladder belonged to free blacks. In 1860, there were 250,000 free blacks in the South.</a:t>
            </a:r>
          </a:p>
          <a:p>
            <a:pPr lvl="1"/>
            <a:r>
              <a:rPr lang="en-US" dirty="0"/>
              <a:t>Slaves may have been freed by one of many methods…</a:t>
            </a:r>
          </a:p>
          <a:p>
            <a:pPr lvl="2"/>
            <a:r>
              <a:rPr lang="en-US" sz="2400" dirty="0"/>
              <a:t>By a movement of emancipation after the American Revolution (usually the upper South).</a:t>
            </a:r>
          </a:p>
          <a:p>
            <a:pPr lvl="2"/>
            <a:r>
              <a:rPr lang="en-US" sz="2400" dirty="0"/>
              <a:t>By the slave owner. These were usually mulattoes, often the child of a white owner and black mistress.</a:t>
            </a:r>
          </a:p>
          <a:p>
            <a:pPr lvl="2"/>
            <a:r>
              <a:rPr lang="en-US" sz="2400" dirty="0"/>
              <a:t>By purchasing one's freedom. If a slave could save enough money, he could just buy himself, so to speak and thereby free himself</a:t>
            </a:r>
            <a:r>
              <a:rPr lang="en-US" sz="2400" dirty="0" smtClean="0"/>
              <a:t>.</a:t>
            </a:r>
            <a:endParaRPr lang="en-US" sz="2400" dirty="0"/>
          </a:p>
        </p:txBody>
      </p:sp>
    </p:spTree>
    <p:extLst>
      <p:ext uri="{BB962C8B-B14F-4D97-AF65-F5344CB8AC3E}">
        <p14:creationId xmlns:p14="http://schemas.microsoft.com/office/powerpoint/2010/main" val="2956425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Owners…</a:t>
            </a:r>
            <a:endParaRPr lang="en-US" dirty="0"/>
          </a:p>
        </p:txBody>
      </p:sp>
      <p:sp>
        <p:nvSpPr>
          <p:cNvPr id="3" name="Content Placeholder 2"/>
          <p:cNvSpPr>
            <a:spLocks noGrp="1"/>
          </p:cNvSpPr>
          <p:nvPr>
            <p:ph idx="1"/>
          </p:nvPr>
        </p:nvSpPr>
        <p:spPr/>
        <p:txBody>
          <a:bodyPr>
            <a:normAutofit/>
          </a:bodyPr>
          <a:lstStyle/>
          <a:p>
            <a:pPr lvl="1"/>
            <a:r>
              <a:rPr lang="en-US" dirty="0"/>
              <a:t>Many freed blacks owned property, as in New Orleans. A few blacks even owned slaves.</a:t>
            </a:r>
          </a:p>
          <a:p>
            <a:pPr lvl="1"/>
            <a:r>
              <a:rPr lang="en-US" dirty="0"/>
              <a:t>Free blacks were 2nd, or 3rd, class citizens. </a:t>
            </a:r>
            <a:endParaRPr lang="en-US" dirty="0" smtClean="0"/>
          </a:p>
          <a:p>
            <a:pPr lvl="1"/>
            <a:r>
              <a:rPr lang="en-US" dirty="0" smtClean="0"/>
              <a:t>The </a:t>
            </a:r>
            <a:r>
              <a:rPr lang="en-US" dirty="0"/>
              <a:t>pro-slavery crowd didn't like them since they represented the possible end of slavery. </a:t>
            </a:r>
            <a:endParaRPr lang="en-US" dirty="0" smtClean="0"/>
          </a:p>
          <a:p>
            <a:pPr lvl="1"/>
            <a:r>
              <a:rPr lang="en-US" dirty="0" smtClean="0"/>
              <a:t>Also</a:t>
            </a:r>
            <a:r>
              <a:rPr lang="en-US" dirty="0"/>
              <a:t>, free blacks rights were certainly limited compared to whites.</a:t>
            </a:r>
          </a:p>
          <a:p>
            <a:endParaRPr lang="en-US" dirty="0"/>
          </a:p>
        </p:txBody>
      </p:sp>
    </p:spTree>
    <p:extLst>
      <p:ext uri="{BB962C8B-B14F-4D97-AF65-F5344CB8AC3E}">
        <p14:creationId xmlns:p14="http://schemas.microsoft.com/office/powerpoint/2010/main" val="4221822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Northerner Opinion</a:t>
            </a:r>
            <a:endParaRPr lang="en-US" dirty="0"/>
          </a:p>
        </p:txBody>
      </p:sp>
      <p:sp>
        <p:nvSpPr>
          <p:cNvPr id="3" name="Content Placeholder 2"/>
          <p:cNvSpPr>
            <a:spLocks noGrp="1"/>
          </p:cNvSpPr>
          <p:nvPr>
            <p:ph idx="1"/>
          </p:nvPr>
        </p:nvSpPr>
        <p:spPr/>
        <p:txBody>
          <a:bodyPr>
            <a:normAutofit/>
          </a:bodyPr>
          <a:lstStyle/>
          <a:p>
            <a:pPr lvl="1"/>
            <a:r>
              <a:rPr lang="en-US" dirty="0"/>
              <a:t>Northerners disliked free blacks as well. </a:t>
            </a:r>
            <a:endParaRPr lang="en-US" dirty="0" smtClean="0"/>
          </a:p>
          <a:p>
            <a:pPr lvl="1"/>
            <a:r>
              <a:rPr lang="en-US" dirty="0" smtClean="0"/>
              <a:t>The </a:t>
            </a:r>
            <a:r>
              <a:rPr lang="en-US" dirty="0"/>
              <a:t>Irish especially disliked blacks since both were in competition for the lower paying jobs.</a:t>
            </a:r>
          </a:p>
          <a:p>
            <a:pPr lvl="2"/>
            <a:r>
              <a:rPr lang="en-US" sz="2400" dirty="0"/>
              <a:t>When the North stood up to stop the expansion of slavery into western lands, it was perhaps motivated more by economics of labor competition than by the desire to stop slavery</a:t>
            </a:r>
            <a:r>
              <a:rPr lang="en-US" sz="2400" dirty="0" smtClean="0"/>
              <a:t>.</a:t>
            </a:r>
            <a:endParaRPr lang="en-US" sz="2400" dirty="0"/>
          </a:p>
        </p:txBody>
      </p:sp>
    </p:spTree>
    <p:extLst>
      <p:ext uri="{BB962C8B-B14F-4D97-AF65-F5344CB8AC3E}">
        <p14:creationId xmlns:p14="http://schemas.microsoft.com/office/powerpoint/2010/main" val="1983206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a Myth!</a:t>
            </a:r>
            <a:endParaRPr lang="en-US" dirty="0"/>
          </a:p>
        </p:txBody>
      </p:sp>
      <p:sp>
        <p:nvSpPr>
          <p:cNvPr id="3" name="Content Placeholder 2"/>
          <p:cNvSpPr>
            <a:spLocks noGrp="1"/>
          </p:cNvSpPr>
          <p:nvPr>
            <p:ph idx="1"/>
          </p:nvPr>
        </p:nvSpPr>
        <p:spPr/>
        <p:txBody>
          <a:bodyPr/>
          <a:lstStyle/>
          <a:p>
            <a:pPr lvl="2"/>
            <a:r>
              <a:rPr lang="en-US" sz="2400" dirty="0"/>
              <a:t>The idea that the South hated blacks and the North loved them is a myth. </a:t>
            </a:r>
            <a:endParaRPr lang="en-US" sz="2400" dirty="0" smtClean="0"/>
          </a:p>
          <a:p>
            <a:pPr lvl="2"/>
            <a:r>
              <a:rPr lang="en-US" sz="2400" dirty="0" smtClean="0"/>
              <a:t>Anti-black </a:t>
            </a:r>
            <a:r>
              <a:rPr lang="en-US" sz="2400" dirty="0"/>
              <a:t>sentiment in the North was often fiercer than the South. </a:t>
            </a:r>
            <a:endParaRPr lang="en-US" sz="2400" dirty="0" smtClean="0"/>
          </a:p>
          <a:p>
            <a:pPr lvl="2"/>
            <a:r>
              <a:rPr lang="en-US" sz="2400" dirty="0" smtClean="0"/>
              <a:t>It </a:t>
            </a:r>
            <a:r>
              <a:rPr lang="en-US" sz="2400" dirty="0"/>
              <a:t>was said that the South liked the black individual (with whom they lived daily), but hated the race; but the North claimed to like the race (with whom they'd never lived), but hated the individual.</a:t>
            </a:r>
          </a:p>
          <a:p>
            <a:pPr lvl="2"/>
            <a:r>
              <a:rPr lang="en-US" sz="2400" dirty="0"/>
              <a:t>Frederick Douglass, the leading spokesperson for blacks and against slavery, was beaten several times in the North.</a:t>
            </a:r>
          </a:p>
          <a:p>
            <a:endParaRPr lang="en-US" dirty="0"/>
          </a:p>
          <a:p>
            <a:endParaRPr lang="en-US" dirty="0"/>
          </a:p>
        </p:txBody>
      </p:sp>
    </p:spTree>
    <p:extLst>
      <p:ext uri="{BB962C8B-B14F-4D97-AF65-F5344CB8AC3E}">
        <p14:creationId xmlns:p14="http://schemas.microsoft.com/office/powerpoint/2010/main" val="2257605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Plantation Slavery</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At </a:t>
            </a:r>
            <a:r>
              <a:rPr lang="en-US" dirty="0"/>
              <a:t>the bottom of the Southern social ladder were slaves. </a:t>
            </a:r>
            <a:endParaRPr lang="en-US" dirty="0" smtClean="0"/>
          </a:p>
          <a:p>
            <a:pPr lvl="1"/>
            <a:r>
              <a:rPr lang="en-US" dirty="0" smtClean="0"/>
              <a:t>Though </a:t>
            </a:r>
            <a:r>
              <a:rPr lang="en-US" dirty="0"/>
              <a:t>slaves were at the bottom in status, slavery (AKA the "peculiar institution") made up the foundation of Southern economics and society.</a:t>
            </a:r>
          </a:p>
          <a:p>
            <a:pPr lvl="1"/>
            <a:r>
              <a:rPr lang="en-US" dirty="0"/>
              <a:t>By 1860, there were 4 million slaves in America.</a:t>
            </a:r>
          </a:p>
          <a:p>
            <a:pPr lvl="1"/>
            <a:r>
              <a:rPr lang="en-US" dirty="0"/>
              <a:t>Slave importation had been banned in 1808, but it was a moot point. </a:t>
            </a:r>
            <a:endParaRPr lang="en-US" dirty="0" smtClean="0"/>
          </a:p>
          <a:p>
            <a:pPr lvl="1"/>
            <a:r>
              <a:rPr lang="en-US" dirty="0" smtClean="0"/>
              <a:t>Slaves </a:t>
            </a:r>
            <a:r>
              <a:rPr lang="en-US" dirty="0"/>
              <a:t>were still smuggled into America and penalties for doing so were infrequent. </a:t>
            </a:r>
            <a:endParaRPr lang="en-US" dirty="0" smtClean="0"/>
          </a:p>
          <a:p>
            <a:pPr lvl="1"/>
            <a:r>
              <a:rPr lang="en-US" dirty="0" smtClean="0"/>
              <a:t>Also</a:t>
            </a:r>
            <a:r>
              <a:rPr lang="en-US" dirty="0"/>
              <a:t>, by this time, slavery was self-supporting through natural childbirth</a:t>
            </a:r>
            <a:r>
              <a:rPr lang="en-US" dirty="0" smtClean="0"/>
              <a:t>.</a:t>
            </a:r>
            <a:endParaRPr lang="en-US" dirty="0"/>
          </a:p>
        </p:txBody>
      </p:sp>
    </p:spTree>
    <p:extLst>
      <p:ext uri="{BB962C8B-B14F-4D97-AF65-F5344CB8AC3E}">
        <p14:creationId xmlns:p14="http://schemas.microsoft.com/office/powerpoint/2010/main" val="4019769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Investment</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a:t>Slaves were viewed as an investment—one to be guarded. The most dangerous jobs were saved for a hired Irishman so as to not injure a valuable slave.</a:t>
            </a:r>
          </a:p>
          <a:p>
            <a:pPr lvl="2"/>
            <a:r>
              <a:rPr lang="en-US" sz="2400" dirty="0"/>
              <a:t>Strong, hard-working men, slaves with special skills, or women who gave birth to many children were especially prized.</a:t>
            </a:r>
          </a:p>
          <a:p>
            <a:pPr lvl="1"/>
            <a:r>
              <a:rPr lang="en-US" dirty="0"/>
              <a:t>Slavery followed the "Cotton Belt"—an arc swooping from Virginia down through to Texas. The heart of the Cotton Belt was from South Carolina to Louisiana, the "Deep South."</a:t>
            </a:r>
          </a:p>
          <a:p>
            <a:pPr lvl="2"/>
            <a:r>
              <a:rPr lang="en-US" sz="2400" dirty="0" smtClean="0"/>
              <a:t>This </a:t>
            </a:r>
            <a:r>
              <a:rPr lang="en-US" sz="2400" dirty="0"/>
              <a:t>theme (being sold down the river) became the storyline for Harriet Beecher Stowe's novel Uncle Tom's Cabin.</a:t>
            </a:r>
          </a:p>
          <a:p>
            <a:pPr lvl="3"/>
            <a:r>
              <a:rPr lang="en-US" dirty="0" smtClean="0"/>
              <a:t>Its </a:t>
            </a:r>
            <a:r>
              <a:rPr lang="en-US" dirty="0"/>
              <a:t>impact cannot be understated and was a considerable cause of the war.</a:t>
            </a:r>
          </a:p>
          <a:p>
            <a:endParaRPr lang="en-US" dirty="0"/>
          </a:p>
        </p:txBody>
      </p:sp>
    </p:spTree>
    <p:extLst>
      <p:ext uri="{BB962C8B-B14F-4D97-AF65-F5344CB8AC3E}">
        <p14:creationId xmlns:p14="http://schemas.microsoft.com/office/powerpoint/2010/main" val="1429140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Under the Lash</a:t>
            </a:r>
            <a:endParaRPr lang="en-US" dirty="0"/>
          </a:p>
        </p:txBody>
      </p:sp>
      <p:sp>
        <p:nvSpPr>
          <p:cNvPr id="3" name="Content Placeholder 2"/>
          <p:cNvSpPr>
            <a:spLocks noGrp="1"/>
          </p:cNvSpPr>
          <p:nvPr>
            <p:ph idx="1"/>
          </p:nvPr>
        </p:nvSpPr>
        <p:spPr/>
        <p:txBody>
          <a:bodyPr>
            <a:normAutofit/>
          </a:bodyPr>
          <a:lstStyle/>
          <a:p>
            <a:pPr lvl="1"/>
            <a:r>
              <a:rPr lang="en-US" dirty="0" smtClean="0"/>
              <a:t>Life </a:t>
            </a:r>
            <a:r>
              <a:rPr lang="en-US" dirty="0"/>
              <a:t>as a slave is hard to pin down. Sometimes a slave had a kind master, sometimes the master was extremely cruel.</a:t>
            </a:r>
          </a:p>
          <a:p>
            <a:pPr lvl="2"/>
            <a:r>
              <a:rPr lang="en-US" sz="2400" dirty="0"/>
              <a:t>In all situations, a slave was expected to work hard and abide by the rules.</a:t>
            </a:r>
          </a:p>
          <a:p>
            <a:pPr lvl="1"/>
            <a:r>
              <a:rPr lang="en-US" dirty="0"/>
              <a:t>Whippings were not uncommon.</a:t>
            </a:r>
          </a:p>
          <a:p>
            <a:pPr lvl="2"/>
            <a:r>
              <a:rPr lang="en-US" sz="2400" dirty="0"/>
              <a:t>On the one hand, whippings were a disincentive to getting "out of line."</a:t>
            </a:r>
          </a:p>
          <a:p>
            <a:pPr lvl="2"/>
            <a:r>
              <a:rPr lang="en-US" sz="2400" dirty="0"/>
              <a:t>On the other hand, excessive whippings left scars which would hurt a slave's resale value</a:t>
            </a:r>
            <a:r>
              <a:rPr lang="en-US" sz="2400" dirty="0" smtClean="0"/>
              <a:t>.</a:t>
            </a:r>
            <a:endParaRPr lang="en-US" sz="2400" dirty="0"/>
          </a:p>
        </p:txBody>
      </p:sp>
    </p:spTree>
    <p:extLst>
      <p:ext uri="{BB962C8B-B14F-4D97-AF65-F5344CB8AC3E}">
        <p14:creationId xmlns:p14="http://schemas.microsoft.com/office/powerpoint/2010/main" val="3012465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Cotton is King!</a:t>
            </a:r>
            <a:endParaRPr lang="en-US" dirty="0"/>
          </a:p>
        </p:txBody>
      </p:sp>
      <p:sp>
        <p:nvSpPr>
          <p:cNvPr id="3" name="Content Placeholder 2"/>
          <p:cNvSpPr>
            <a:spLocks noGrp="1"/>
          </p:cNvSpPr>
          <p:nvPr>
            <p:ph idx="1"/>
          </p:nvPr>
        </p:nvSpPr>
        <p:spPr/>
        <p:txBody>
          <a:bodyPr>
            <a:normAutofit fontScale="92500"/>
          </a:bodyPr>
          <a:lstStyle/>
          <a:p>
            <a:pPr lvl="1"/>
            <a:r>
              <a:rPr lang="en-US" dirty="0" smtClean="0"/>
              <a:t>Eli </a:t>
            </a:r>
            <a:r>
              <a:rPr lang="en-US" dirty="0"/>
              <a:t>Whitney's 1793 cotton gin invention revolutionized the Southern economy. Added to mechanical jennies to spin yarn, power looms to weave, and sewing machines to sew, the demand (and profits) for cotton fiber skyrocketed.</a:t>
            </a:r>
          </a:p>
          <a:p>
            <a:pPr lvl="1"/>
            <a:r>
              <a:rPr lang="en-US" dirty="0"/>
              <a:t>Southerners scrambled to plant more cotton.</a:t>
            </a:r>
          </a:p>
          <a:p>
            <a:pPr lvl="2"/>
            <a:r>
              <a:rPr lang="en-US" sz="2400" dirty="0"/>
              <a:t>The land was usually worn out then discarded ("land butchery"). The result was a Southern thirst for still more land.</a:t>
            </a:r>
          </a:p>
          <a:p>
            <a:pPr lvl="2"/>
            <a:r>
              <a:rPr lang="en-US" sz="2400" dirty="0"/>
              <a:t>The demand for slaves to work the land also increased.</a:t>
            </a:r>
          </a:p>
          <a:p>
            <a:pPr lvl="1"/>
            <a:r>
              <a:rPr lang="en-US" dirty="0"/>
              <a:t>The "Cotton Kingdom" benefited the North as well since most of the South's cotton was woven on Northern looms</a:t>
            </a:r>
            <a:r>
              <a:rPr lang="en-US" dirty="0" smtClean="0"/>
              <a:t>.</a:t>
            </a:r>
            <a:endParaRPr lang="en-US" dirty="0"/>
          </a:p>
        </p:txBody>
      </p:sp>
    </p:spTree>
    <p:extLst>
      <p:ext uri="{BB962C8B-B14F-4D97-AF65-F5344CB8AC3E}">
        <p14:creationId xmlns:p14="http://schemas.microsoft.com/office/powerpoint/2010/main" val="3848477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“Deep” South</a:t>
            </a:r>
            <a:endParaRPr lang="en-US" dirty="0"/>
          </a:p>
        </p:txBody>
      </p:sp>
      <p:sp>
        <p:nvSpPr>
          <p:cNvPr id="3" name="Content Placeholder 2"/>
          <p:cNvSpPr>
            <a:spLocks noGrp="1"/>
          </p:cNvSpPr>
          <p:nvPr>
            <p:ph idx="1"/>
          </p:nvPr>
        </p:nvSpPr>
        <p:spPr/>
        <p:txBody>
          <a:bodyPr>
            <a:normAutofit fontScale="92500"/>
          </a:bodyPr>
          <a:lstStyle/>
          <a:p>
            <a:pPr lvl="1"/>
            <a:r>
              <a:rPr lang="en-US" dirty="0"/>
              <a:t>Generally, life in the Deep South was tougher than the upper South.</a:t>
            </a:r>
          </a:p>
          <a:p>
            <a:pPr lvl="2"/>
            <a:r>
              <a:rPr lang="en-US" sz="2400" dirty="0"/>
              <a:t>The Deep South (the Cotton of Slave Belt) accounted for about 75% of the black population.</a:t>
            </a:r>
          </a:p>
          <a:p>
            <a:pPr lvl="2"/>
            <a:r>
              <a:rPr lang="en-US" sz="2400" dirty="0"/>
              <a:t>On the good side, slave life and families tended to be more stable there.</a:t>
            </a:r>
          </a:p>
          <a:p>
            <a:pPr lvl="1"/>
            <a:r>
              <a:rPr lang="en-US" dirty="0"/>
              <a:t>Despite huge obstacles, blacks showed great resilience.</a:t>
            </a:r>
          </a:p>
          <a:p>
            <a:pPr lvl="2"/>
            <a:r>
              <a:rPr lang="en-US" sz="2400" dirty="0"/>
              <a:t>A distinctive African-American culture emerged. </a:t>
            </a:r>
            <a:endParaRPr lang="en-US" sz="2400" dirty="0" smtClean="0"/>
          </a:p>
          <a:p>
            <a:pPr lvl="2"/>
            <a:r>
              <a:rPr lang="en-US" sz="2400" dirty="0" smtClean="0"/>
              <a:t>This </a:t>
            </a:r>
            <a:r>
              <a:rPr lang="en-US" sz="2400" dirty="0"/>
              <a:t>was played out through a mixture of language, religion (mix of tribalism and Christianity, focus on Moses' story), and music (bongos, banjos, then jazz).</a:t>
            </a:r>
          </a:p>
          <a:p>
            <a:endParaRPr lang="en-US" dirty="0"/>
          </a:p>
          <a:p>
            <a:endParaRPr lang="en-US" dirty="0"/>
          </a:p>
        </p:txBody>
      </p:sp>
    </p:spTree>
    <p:extLst>
      <p:ext uri="{BB962C8B-B14F-4D97-AF65-F5344CB8AC3E}">
        <p14:creationId xmlns:p14="http://schemas.microsoft.com/office/powerpoint/2010/main" val="961641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Burdens of Bondage</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Slaves </a:t>
            </a:r>
            <a:r>
              <a:rPr lang="en-US" dirty="0"/>
              <a:t>had no part in the "American dream" that nearly all other Americans enjoyed.</a:t>
            </a:r>
          </a:p>
          <a:p>
            <a:pPr lvl="1"/>
            <a:r>
              <a:rPr lang="en-US" dirty="0"/>
              <a:t>To "fight back," slaves employed techniques such as simply working very slowly.</a:t>
            </a:r>
          </a:p>
          <a:p>
            <a:pPr lvl="1"/>
            <a:r>
              <a:rPr lang="en-US" dirty="0"/>
              <a:t>The ultimate goal of slaves, unsurprisingly, was freedom.</a:t>
            </a:r>
          </a:p>
          <a:p>
            <a:pPr lvl="2"/>
            <a:r>
              <a:rPr lang="en-US" sz="2400" dirty="0" smtClean="0"/>
              <a:t>Also</a:t>
            </a:r>
            <a:r>
              <a:rPr lang="en-US" sz="2400" dirty="0"/>
              <a:t>, slave revolts occurred</a:t>
            </a:r>
            <a:r>
              <a:rPr lang="en-US" sz="2400" dirty="0" smtClean="0"/>
              <a:t>.</a:t>
            </a:r>
          </a:p>
          <a:p>
            <a:pPr lvl="2"/>
            <a:r>
              <a:rPr lang="en-US" sz="2400" dirty="0" smtClean="0"/>
              <a:t>None were successful- had bad endings for leaders</a:t>
            </a:r>
            <a:endParaRPr lang="en-US" sz="2400" dirty="0"/>
          </a:p>
          <a:p>
            <a:pPr lvl="3"/>
            <a:r>
              <a:rPr lang="en-US" dirty="0"/>
              <a:t>Gabriel led a revolt in Virginia.</a:t>
            </a:r>
          </a:p>
          <a:p>
            <a:pPr lvl="3"/>
            <a:r>
              <a:rPr lang="en-US" dirty="0"/>
              <a:t>Denmark Vesey led a revolt in South Carolina.</a:t>
            </a:r>
          </a:p>
          <a:p>
            <a:pPr lvl="3"/>
            <a:r>
              <a:rPr lang="en-US" dirty="0"/>
              <a:t>Nat Turner was considered something of a prophet and led a revolt in Virginia</a:t>
            </a:r>
            <a:r>
              <a:rPr lang="en-US" dirty="0" smtClean="0"/>
              <a:t>.</a:t>
            </a:r>
          </a:p>
          <a:p>
            <a:pPr marL="1170432" lvl="3" indent="0">
              <a:buNone/>
            </a:pPr>
            <a:endParaRPr lang="en-US" dirty="0" smtClean="0"/>
          </a:p>
        </p:txBody>
      </p:sp>
    </p:spTree>
    <p:extLst>
      <p:ext uri="{BB962C8B-B14F-4D97-AF65-F5344CB8AC3E}">
        <p14:creationId xmlns:p14="http://schemas.microsoft.com/office/powerpoint/2010/main" val="2976303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Abolitionism</a:t>
            </a:r>
            <a:endParaRPr lang="en-US" dirty="0"/>
          </a:p>
        </p:txBody>
      </p:sp>
      <p:sp>
        <p:nvSpPr>
          <p:cNvPr id="3" name="Content Placeholder 2"/>
          <p:cNvSpPr>
            <a:spLocks noGrp="1"/>
          </p:cNvSpPr>
          <p:nvPr>
            <p:ph idx="1"/>
          </p:nvPr>
        </p:nvSpPr>
        <p:spPr/>
        <p:txBody>
          <a:bodyPr>
            <a:normAutofit/>
          </a:bodyPr>
          <a:lstStyle/>
          <a:p>
            <a:pPr lvl="1"/>
            <a:r>
              <a:rPr lang="en-US" dirty="0" smtClean="0"/>
              <a:t>The </a:t>
            </a:r>
            <a:r>
              <a:rPr lang="en-US" dirty="0"/>
              <a:t>abolition of slavery began in America with the Quakers.</a:t>
            </a:r>
          </a:p>
          <a:p>
            <a:pPr lvl="1"/>
            <a:r>
              <a:rPr lang="en-US" dirty="0"/>
              <a:t>The American Colonization Society started with the goal of moving blacks back to Africa.</a:t>
            </a:r>
          </a:p>
          <a:p>
            <a:pPr lvl="2"/>
            <a:r>
              <a:rPr lang="en-US" sz="2400" dirty="0"/>
              <a:t>It succeeded in starting Liberia on the West Africa coast.</a:t>
            </a:r>
          </a:p>
          <a:p>
            <a:pPr lvl="2"/>
            <a:r>
              <a:rPr lang="en-US" sz="2400" dirty="0"/>
              <a:t>It failed because </a:t>
            </a:r>
            <a:endParaRPr lang="en-US" sz="2400" dirty="0" smtClean="0"/>
          </a:p>
          <a:p>
            <a:pPr marL="905256" lvl="2" indent="0">
              <a:buNone/>
            </a:pPr>
            <a:r>
              <a:rPr lang="en-US" sz="2400" dirty="0"/>
              <a:t>	</a:t>
            </a:r>
            <a:r>
              <a:rPr lang="en-US" sz="2400" dirty="0" smtClean="0"/>
              <a:t>	(</a:t>
            </a:r>
            <a:r>
              <a:rPr lang="en-US" sz="2400" dirty="0"/>
              <a:t>a) most blacks considered themselves </a:t>
            </a:r>
            <a:r>
              <a:rPr lang="en-US" sz="2400" dirty="0" smtClean="0"/>
              <a:t>			African-Americans</a:t>
            </a:r>
            <a:r>
              <a:rPr lang="en-US" sz="2400" dirty="0"/>
              <a:t>, not </a:t>
            </a:r>
            <a:r>
              <a:rPr lang="en-US" sz="2400" dirty="0" smtClean="0"/>
              <a:t>Africans</a:t>
            </a:r>
          </a:p>
          <a:p>
            <a:pPr marL="905256" lvl="2" indent="0">
              <a:buNone/>
            </a:pPr>
            <a:r>
              <a:rPr lang="en-US" sz="2400" dirty="0"/>
              <a:t>	</a:t>
            </a:r>
            <a:r>
              <a:rPr lang="en-US" sz="2400" dirty="0" smtClean="0"/>
              <a:t>	(b</a:t>
            </a:r>
            <a:r>
              <a:rPr lang="en-US" sz="2400" dirty="0"/>
              <a:t>) finances for the entire venture were very </a:t>
            </a:r>
            <a:r>
              <a:rPr lang="en-US" sz="2400" dirty="0" smtClean="0"/>
              <a:t>		short </a:t>
            </a:r>
            <a:r>
              <a:rPr lang="en-US" sz="2400" dirty="0"/>
              <a:t>for the huge </a:t>
            </a:r>
            <a:r>
              <a:rPr lang="en-US" sz="2400" dirty="0" smtClean="0"/>
              <a:t>task.</a:t>
            </a:r>
            <a:endParaRPr lang="en-US" sz="2400" dirty="0"/>
          </a:p>
        </p:txBody>
      </p:sp>
    </p:spTree>
    <p:extLst>
      <p:ext uri="{BB962C8B-B14F-4D97-AF65-F5344CB8AC3E}">
        <p14:creationId xmlns:p14="http://schemas.microsoft.com/office/powerpoint/2010/main" val="1152663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of the 2</a:t>
            </a:r>
            <a:r>
              <a:rPr lang="en-US" baseline="30000" dirty="0" smtClean="0"/>
              <a:t>nd</a:t>
            </a:r>
            <a:r>
              <a:rPr lang="en-US" dirty="0" smtClean="0"/>
              <a:t> Great Awakening</a:t>
            </a:r>
            <a:endParaRPr lang="en-US" dirty="0"/>
          </a:p>
        </p:txBody>
      </p:sp>
      <p:sp>
        <p:nvSpPr>
          <p:cNvPr id="3" name="Content Placeholder 2"/>
          <p:cNvSpPr>
            <a:spLocks noGrp="1"/>
          </p:cNvSpPr>
          <p:nvPr>
            <p:ph idx="1"/>
          </p:nvPr>
        </p:nvSpPr>
        <p:spPr/>
        <p:txBody>
          <a:bodyPr>
            <a:normAutofit lnSpcReduction="10000"/>
          </a:bodyPr>
          <a:lstStyle/>
          <a:p>
            <a:pPr lvl="1"/>
            <a:r>
              <a:rPr lang="en-US" dirty="0"/>
              <a:t>The 2nd Great Awakening of the 1830's fueled a surge in the abolition movement.</a:t>
            </a:r>
          </a:p>
          <a:p>
            <a:pPr lvl="2"/>
            <a:r>
              <a:rPr lang="en-US" sz="2400" dirty="0"/>
              <a:t>Theodore Dwight Weld was inspired by Charles </a:t>
            </a:r>
            <a:r>
              <a:rPr lang="en-US" sz="2400" dirty="0" err="1"/>
              <a:t>Grandison</a:t>
            </a:r>
            <a:r>
              <a:rPr lang="en-US" sz="2400" dirty="0"/>
              <a:t> Finney's preaching and became a leading anti-slavery spokesman.</a:t>
            </a:r>
          </a:p>
          <a:p>
            <a:pPr lvl="2"/>
            <a:r>
              <a:rPr lang="en-US" sz="2400" dirty="0"/>
              <a:t>Weld attended the Lane Theological Seminary which was headed by Lyman Beecher, the father of novelist Harriet Beecher Stowe, reformer Catharine Beecher and preacher-abolitionist Henry Ward Beecher.</a:t>
            </a:r>
          </a:p>
          <a:p>
            <a:pPr lvl="2"/>
            <a:r>
              <a:rPr lang="en-US" sz="2400" dirty="0"/>
              <a:t>The "Lane Rebels" fought slavery with words. Weld wrote a propaganda pamphlet titled American Slavery as It Is.</a:t>
            </a:r>
          </a:p>
          <a:p>
            <a:endParaRPr lang="en-US" dirty="0"/>
          </a:p>
          <a:p>
            <a:endParaRPr lang="en-US" dirty="0"/>
          </a:p>
        </p:txBody>
      </p:sp>
    </p:spTree>
    <p:extLst>
      <p:ext uri="{BB962C8B-B14F-4D97-AF65-F5344CB8AC3E}">
        <p14:creationId xmlns:p14="http://schemas.microsoft.com/office/powerpoint/2010/main" val="2037590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Radical Abolitionism</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William </a:t>
            </a:r>
            <a:r>
              <a:rPr lang="en-US" dirty="0"/>
              <a:t>Lloyd Garrison published a radical abolitionist newspaper titled The Liberator.</a:t>
            </a:r>
          </a:p>
          <a:p>
            <a:pPr lvl="2"/>
            <a:r>
              <a:rPr lang="en-US" sz="2400" dirty="0"/>
              <a:t>It made its debut on New Year's Day, 1831, and forcefully shouted against slavery for the next 30 years. Garrison's famous battle cry was I WILL BE HEARD!</a:t>
            </a:r>
          </a:p>
          <a:p>
            <a:pPr lvl="2"/>
            <a:r>
              <a:rPr lang="en-US" sz="2400" dirty="0"/>
              <a:t>Critics charged that Garrison fanned the flames of anti-slavery, but offered no real solution.</a:t>
            </a:r>
          </a:p>
          <a:p>
            <a:pPr lvl="1"/>
            <a:r>
              <a:rPr lang="en-US" dirty="0"/>
              <a:t>Wendell Phillips helped start the American Abolitionist Society to further the cause.</a:t>
            </a:r>
          </a:p>
          <a:p>
            <a:pPr lvl="1"/>
            <a:r>
              <a:rPr lang="en-US" dirty="0"/>
              <a:t>A black abolitionist, David Walker, wrote Appeal to the Colored Citizens of the World urged military action to end slavery</a:t>
            </a:r>
            <a:r>
              <a:rPr lang="en-US" dirty="0" smtClean="0"/>
              <a:t>.</a:t>
            </a:r>
            <a:endParaRPr lang="en-US" dirty="0"/>
          </a:p>
        </p:txBody>
      </p:sp>
    </p:spTree>
    <p:extLst>
      <p:ext uri="{BB962C8B-B14F-4D97-AF65-F5344CB8AC3E}">
        <p14:creationId xmlns:p14="http://schemas.microsoft.com/office/powerpoint/2010/main" val="1149026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Famous Abolitionists</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a:t>Another black abolitionist, Sojourner Truth, was a tireless spokeswoman for abolition and women's rights.</a:t>
            </a:r>
          </a:p>
          <a:p>
            <a:pPr lvl="1"/>
            <a:r>
              <a:rPr lang="en-US" dirty="0"/>
              <a:t>Martin Delaney seriously considered black colonization of Africa.</a:t>
            </a:r>
          </a:p>
          <a:p>
            <a:pPr lvl="1"/>
            <a:r>
              <a:rPr lang="en-US" dirty="0"/>
              <a:t>The greatest abolitionist was Frederick Douglass.</a:t>
            </a:r>
          </a:p>
          <a:p>
            <a:pPr lvl="2"/>
            <a:r>
              <a:rPr lang="en-US" sz="2400" dirty="0"/>
              <a:t>Douglass was a former slave who escaped to Massachusetts and became the cause's leading spokesman.</a:t>
            </a:r>
          </a:p>
          <a:p>
            <a:pPr lvl="2"/>
            <a:r>
              <a:rPr lang="en-US" sz="2400" dirty="0"/>
              <a:t>His autobiography Narrative of the Life of Frederick Douglass became a classic and remains so to this day.</a:t>
            </a:r>
          </a:p>
          <a:p>
            <a:pPr lvl="2"/>
            <a:r>
              <a:rPr lang="en-US" sz="2400" dirty="0"/>
              <a:t>Unlike Garrison, Douglass was more practical. He supported the Liberty Party, the Free-Soil Party, and then the Republican Party.</a:t>
            </a:r>
          </a:p>
          <a:p>
            <a:pPr lvl="1"/>
            <a:r>
              <a:rPr lang="en-US" dirty="0"/>
              <a:t>Finally, nearly all of the abolitionists supported the Civil War as the final solution to end slavery.</a:t>
            </a:r>
          </a:p>
          <a:p>
            <a:endParaRPr lang="en-US" dirty="0"/>
          </a:p>
        </p:txBody>
      </p:sp>
    </p:spTree>
    <p:extLst>
      <p:ext uri="{BB962C8B-B14F-4D97-AF65-F5344CB8AC3E}">
        <p14:creationId xmlns:p14="http://schemas.microsoft.com/office/powerpoint/2010/main" val="2368982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South Lashes Back</a:t>
            </a:r>
            <a:endParaRPr lang="en-US" dirty="0"/>
          </a:p>
        </p:txBody>
      </p:sp>
      <p:sp>
        <p:nvSpPr>
          <p:cNvPr id="3" name="Content Placeholder 2"/>
          <p:cNvSpPr>
            <a:spLocks noGrp="1"/>
          </p:cNvSpPr>
          <p:nvPr>
            <p:ph idx="1"/>
          </p:nvPr>
        </p:nvSpPr>
        <p:spPr/>
        <p:txBody>
          <a:bodyPr>
            <a:normAutofit/>
          </a:bodyPr>
          <a:lstStyle/>
          <a:p>
            <a:pPr lvl="1"/>
            <a:r>
              <a:rPr lang="en-US" dirty="0" smtClean="0"/>
              <a:t>1831 </a:t>
            </a:r>
            <a:r>
              <a:rPr lang="en-US" dirty="0"/>
              <a:t>was a turning point for slavery in the South because (a) emancipation proposals were defeated in Virginia and (b) Nat Turner's bloody rebellion scared whites into tightening black codes.</a:t>
            </a:r>
          </a:p>
          <a:p>
            <a:pPr lvl="2"/>
            <a:r>
              <a:rPr lang="en-US" sz="2400" dirty="0"/>
              <a:t>Garrison's The Liberator popped on the scene at about the same time and was blamed for fanning the flames of rebellion. Rewards were offered for Garrison's arrest</a:t>
            </a:r>
            <a:r>
              <a:rPr lang="en-US" sz="2400" dirty="0" smtClean="0"/>
              <a:t>.</a:t>
            </a:r>
            <a:endParaRPr lang="en-US" sz="2400" dirty="0"/>
          </a:p>
        </p:txBody>
      </p:sp>
    </p:spTree>
    <p:extLst>
      <p:ext uri="{BB962C8B-B14F-4D97-AF65-F5344CB8AC3E}">
        <p14:creationId xmlns:p14="http://schemas.microsoft.com/office/powerpoint/2010/main" val="2036439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Defense of Slavery</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pPr lvl="2"/>
            <a:r>
              <a:rPr lang="en-US" sz="2400" dirty="0" smtClean="0"/>
              <a:t>The</a:t>
            </a:r>
            <a:r>
              <a:rPr lang="en-US" sz="2400" dirty="0"/>
              <a:t> Bible supported slavery. They referred to the several references of slaves in the Bible and more specifically the "curse of Ham", Noah's son and supposed patriarch of Africa, who was cursed to serve his brothers.</a:t>
            </a:r>
          </a:p>
          <a:p>
            <a:pPr lvl="2"/>
            <a:r>
              <a:rPr lang="en-US" sz="2400" dirty="0"/>
              <a:t>Slave owners encouraged religion amongst their slaves.</a:t>
            </a:r>
          </a:p>
          <a:p>
            <a:pPr lvl="2"/>
            <a:r>
              <a:rPr lang="en-US" sz="2400" smtClean="0"/>
              <a:t>The </a:t>
            </a:r>
            <a:r>
              <a:rPr lang="en-US" sz="2400" dirty="0"/>
              <a:t>slave-owner relationship was akin to family ties, like a father-son relationship.</a:t>
            </a:r>
          </a:p>
          <a:p>
            <a:pPr lvl="2"/>
            <a:r>
              <a:rPr lang="en-US" sz="2400" dirty="0"/>
              <a:t>Perhaps the most forceful argument was economic in nature. It held that slaves had it better in comparison to Northern "wage slaves." Whereas the slaves were provided with food, clothing, shelter, and the owner had a vested interest in the slave, even when the slaves were old, Northern factory owners simply worked their employees for a tiny wage, then sent them on their way home to fend for themselves, or just fired them.</a:t>
            </a:r>
          </a:p>
          <a:p>
            <a:endParaRPr lang="en-US" dirty="0"/>
          </a:p>
        </p:txBody>
      </p:sp>
    </p:spTree>
    <p:extLst>
      <p:ext uri="{BB962C8B-B14F-4D97-AF65-F5344CB8AC3E}">
        <p14:creationId xmlns:p14="http://schemas.microsoft.com/office/powerpoint/2010/main" val="5411051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Abolitionist Impacted the North</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smtClean="0"/>
              <a:t>The </a:t>
            </a:r>
            <a:r>
              <a:rPr lang="en-US" dirty="0"/>
              <a:t>extreme-abolitionists up North, like William Lloyd Garrison, were not popular amongst most Northerners.</a:t>
            </a:r>
          </a:p>
          <a:p>
            <a:pPr lvl="2"/>
            <a:r>
              <a:rPr lang="en-US" sz="2400" dirty="0"/>
              <a:t>Garrison's views were seen as annoying, disruptive, and divisive to Daniel Webster's calls for union.</a:t>
            </a:r>
          </a:p>
          <a:p>
            <a:pPr lvl="1"/>
            <a:r>
              <a:rPr lang="en-US" dirty="0"/>
              <a:t>Northerners also knew they had a very real stake in the South—Southern cotton helped fuel the Northern textile industry. </a:t>
            </a:r>
            <a:endParaRPr lang="en-US" dirty="0" smtClean="0"/>
          </a:p>
          <a:p>
            <a:pPr lvl="1"/>
            <a:r>
              <a:rPr lang="en-US" dirty="0" smtClean="0"/>
              <a:t>For </a:t>
            </a:r>
            <a:r>
              <a:rPr lang="en-US" dirty="0"/>
              <a:t>this reason, many Northerners sought to quiet the loud abolitionists.</a:t>
            </a:r>
          </a:p>
          <a:p>
            <a:pPr lvl="1"/>
            <a:r>
              <a:rPr lang="en-US" dirty="0" smtClean="0"/>
              <a:t>Still</a:t>
            </a:r>
            <a:r>
              <a:rPr lang="en-US" dirty="0"/>
              <a:t>, abolitionists had imprinted into Northerners' minds that the South was the land of the "</a:t>
            </a:r>
            <a:r>
              <a:rPr lang="en-US" dirty="0" err="1"/>
              <a:t>unfree</a:t>
            </a:r>
            <a:r>
              <a:rPr lang="en-US" dirty="0"/>
              <a:t>". And, there was a growing movement among politicians not to abolish slavery, but to prevent its spread. This "free-soil" position would soon be taken up </a:t>
            </a:r>
            <a:r>
              <a:rPr lang="en-US" dirty="0" smtClean="0"/>
              <a:t>by Abraham </a:t>
            </a:r>
            <a:r>
              <a:rPr lang="en-US" dirty="0"/>
              <a:t>Lincoln.</a:t>
            </a:r>
          </a:p>
        </p:txBody>
      </p:sp>
    </p:spTree>
    <p:extLst>
      <p:ext uri="{BB962C8B-B14F-4D97-AF65-F5344CB8AC3E}">
        <p14:creationId xmlns:p14="http://schemas.microsoft.com/office/powerpoint/2010/main" val="1187187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Cotton’s Economic Impact</a:t>
            </a:r>
            <a:endParaRPr lang="en-US" dirty="0"/>
          </a:p>
        </p:txBody>
      </p:sp>
      <p:sp>
        <p:nvSpPr>
          <p:cNvPr id="3" name="Content Placeholder 2"/>
          <p:cNvSpPr>
            <a:spLocks noGrp="1"/>
          </p:cNvSpPr>
          <p:nvPr>
            <p:ph idx="1"/>
          </p:nvPr>
        </p:nvSpPr>
        <p:spPr/>
        <p:txBody>
          <a:bodyPr>
            <a:normAutofit fontScale="92500"/>
          </a:bodyPr>
          <a:lstStyle/>
          <a:p>
            <a:pPr lvl="1"/>
            <a:r>
              <a:rPr lang="en-US" dirty="0"/>
              <a:t>In 1845, cotton made up 1/2 of all American exports. Also, 1/2 of the world's cotton was grown in the American South. (These numbers would each swell to 2/3 in 1861, the year the Civil War began).</a:t>
            </a:r>
          </a:p>
          <a:p>
            <a:pPr lvl="2"/>
            <a:r>
              <a:rPr lang="en-US" sz="2400" dirty="0"/>
              <a:t>Notably, Britain relied heavily on Southern cotton. About 1/5 of the British population made their living in the cotton textile industry. 3/4 of the British cotton came from the American South.</a:t>
            </a:r>
          </a:p>
          <a:p>
            <a:pPr lvl="1"/>
            <a:r>
              <a:rPr lang="en-US" dirty="0"/>
              <a:t>Southerners believed their importance in the world's economy was set in stone. If war were to break out over slavery, the logic went, Southerners were sure that Britain would have no choice but to come to their aid. This logic, though sensible based on the numbers, never panned out.</a:t>
            </a:r>
          </a:p>
          <a:p>
            <a:endParaRPr lang="en-US" dirty="0"/>
          </a:p>
        </p:txBody>
      </p:sp>
    </p:spTree>
    <p:extLst>
      <p:ext uri="{BB962C8B-B14F-4D97-AF65-F5344CB8AC3E}">
        <p14:creationId xmlns:p14="http://schemas.microsoft.com/office/powerpoint/2010/main" val="1617710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Planter “Aristocracy”</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smtClean="0"/>
              <a:t>The </a:t>
            </a:r>
            <a:r>
              <a:rPr lang="en-US" dirty="0"/>
              <a:t>antebellum (pre-Civil War) South was an oligarchy (government by a few elite).</a:t>
            </a:r>
          </a:p>
          <a:p>
            <a:pPr lvl="1"/>
            <a:r>
              <a:rPr lang="en-US" dirty="0"/>
              <a:t>Only 1,733 families owned 100+ slaves in 1850. They ruled the South in a "</a:t>
            </a:r>
            <a:r>
              <a:rPr lang="en-US" dirty="0" err="1"/>
              <a:t>cottonocracy</a:t>
            </a:r>
            <a:r>
              <a:rPr lang="en-US" dirty="0"/>
              <a:t>."</a:t>
            </a:r>
          </a:p>
          <a:p>
            <a:pPr lvl="2"/>
            <a:r>
              <a:rPr lang="en-US" sz="2400" dirty="0"/>
              <a:t>Southern society is shrouded in myths. The scene, often shown in movies, of huge plantations with the Greek-columned "big house" overseeing hundreds of slaves was true, but only for those 1,733 families.</a:t>
            </a:r>
          </a:p>
          <a:p>
            <a:pPr lvl="1"/>
            <a:r>
              <a:rPr lang="en-US" dirty="0"/>
              <a:t>These elite families sent their sons off to Ivy League schools or to military schools like West Point, the Citadel, or VMI. The Southern belles were expected to marry and eventually run the plantation household.</a:t>
            </a:r>
          </a:p>
          <a:p>
            <a:pPr lvl="2"/>
            <a:r>
              <a:rPr lang="en-US" sz="2400" dirty="0"/>
              <a:t>Education in the South was lacking. This was because the rich elite simply hired private tutors and were thus unmotivated to establish free public schools</a:t>
            </a:r>
            <a:r>
              <a:rPr lang="en-US" sz="2400" dirty="0" smtClean="0"/>
              <a:t>.</a:t>
            </a:r>
            <a:endParaRPr lang="en-US" sz="2400" dirty="0"/>
          </a:p>
        </p:txBody>
      </p:sp>
    </p:spTree>
    <p:extLst>
      <p:ext uri="{BB962C8B-B14F-4D97-AF65-F5344CB8AC3E}">
        <p14:creationId xmlns:p14="http://schemas.microsoft.com/office/powerpoint/2010/main" val="3615013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Southern Women</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Southern </a:t>
            </a:r>
            <a:r>
              <a:rPr lang="en-US" dirty="0"/>
              <a:t>women had unique roles.</a:t>
            </a:r>
          </a:p>
          <a:p>
            <a:pPr lvl="2"/>
            <a:r>
              <a:rPr lang="en-US" sz="2400" dirty="0"/>
              <a:t>The mistress of the plantation managed the household. It was a large job where she gave daily orders to cooks, maids, seamstresses, laundresses, etc. as well as handling any personal issues that inevitably arise with a large "staff."</a:t>
            </a:r>
          </a:p>
          <a:p>
            <a:pPr lvl="3"/>
            <a:r>
              <a:rPr lang="en-US" dirty="0"/>
              <a:t>Though clearly to "take a backseat to the men" in terms of politics or officially running a business, these Southern women had real authority in running these areas as they saw fit. Few Northern women had such positions or authority.</a:t>
            </a:r>
          </a:p>
          <a:p>
            <a:pPr lvl="2"/>
            <a:r>
              <a:rPr lang="en-US" sz="2400" dirty="0"/>
              <a:t>The mistresses were sometimes very kind to their subjects and at other times very cruel.</a:t>
            </a:r>
          </a:p>
          <a:p>
            <a:endParaRPr lang="en-US" dirty="0"/>
          </a:p>
          <a:p>
            <a:endParaRPr lang="en-US" dirty="0"/>
          </a:p>
        </p:txBody>
      </p:sp>
    </p:spTree>
    <p:extLst>
      <p:ext uri="{BB962C8B-B14F-4D97-AF65-F5344CB8AC3E}">
        <p14:creationId xmlns:p14="http://schemas.microsoft.com/office/powerpoint/2010/main" val="216878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Slaves and the Slave System</a:t>
            </a:r>
            <a:endParaRPr lang="en-US" dirty="0"/>
          </a:p>
        </p:txBody>
      </p:sp>
      <p:sp>
        <p:nvSpPr>
          <p:cNvPr id="3" name="Content Placeholder 2"/>
          <p:cNvSpPr>
            <a:spLocks noGrp="1"/>
          </p:cNvSpPr>
          <p:nvPr>
            <p:ph idx="1"/>
          </p:nvPr>
        </p:nvSpPr>
        <p:spPr/>
        <p:txBody>
          <a:bodyPr>
            <a:normAutofit/>
          </a:bodyPr>
          <a:lstStyle/>
          <a:p>
            <a:pPr lvl="0"/>
            <a:r>
              <a:rPr lang="en-US" dirty="0"/>
              <a:t>Slaves of the Slave System</a:t>
            </a:r>
          </a:p>
          <a:p>
            <a:pPr lvl="1"/>
            <a:r>
              <a:rPr lang="en-US" dirty="0"/>
              <a:t>High cotton profits encouraged "land-butchery." New cotton land was always needed.</a:t>
            </a:r>
          </a:p>
          <a:p>
            <a:pPr lvl="1"/>
            <a:r>
              <a:rPr lang="en-US" dirty="0"/>
              <a:t>With the desire for more land, the small farmer began to get squeezed out. The small farm was often sold to the large plantation owner. Thus, the elite-run oligarchy society was perpetuated and reinforced</a:t>
            </a:r>
            <a:r>
              <a:rPr lang="en-US" dirty="0" smtClean="0"/>
              <a:t>.</a:t>
            </a:r>
            <a:endParaRPr lang="en-US" dirty="0"/>
          </a:p>
        </p:txBody>
      </p:sp>
    </p:spTree>
    <p:extLst>
      <p:ext uri="{BB962C8B-B14F-4D97-AF65-F5344CB8AC3E}">
        <p14:creationId xmlns:p14="http://schemas.microsoft.com/office/powerpoint/2010/main" val="3171374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Faults with System</a:t>
            </a:r>
            <a:endParaRPr lang="en-US" dirty="0"/>
          </a:p>
        </p:txBody>
      </p:sp>
      <p:sp>
        <p:nvSpPr>
          <p:cNvPr id="3" name="Content Placeholder 2"/>
          <p:cNvSpPr>
            <a:spLocks noGrp="1"/>
          </p:cNvSpPr>
          <p:nvPr>
            <p:ph idx="1"/>
          </p:nvPr>
        </p:nvSpPr>
        <p:spPr/>
        <p:txBody>
          <a:bodyPr>
            <a:normAutofit/>
          </a:bodyPr>
          <a:lstStyle/>
          <a:p>
            <a:pPr lvl="2"/>
            <a:r>
              <a:rPr lang="en-US" sz="2400" dirty="0" smtClean="0"/>
              <a:t>Debts </a:t>
            </a:r>
            <a:r>
              <a:rPr lang="en-US" sz="2400" dirty="0"/>
              <a:t>began to run high since many people over-speculated in land or in slaves. </a:t>
            </a:r>
            <a:endParaRPr lang="en-US" sz="2400" dirty="0" smtClean="0"/>
          </a:p>
          <a:p>
            <a:pPr lvl="2"/>
            <a:r>
              <a:rPr lang="en-US" sz="2400" dirty="0" smtClean="0"/>
              <a:t>Slaves </a:t>
            </a:r>
            <a:r>
              <a:rPr lang="en-US" sz="2400" dirty="0"/>
              <a:t>were profitable (due to their value), but were also risky since they might run away or die.</a:t>
            </a:r>
          </a:p>
          <a:p>
            <a:pPr lvl="2"/>
            <a:r>
              <a:rPr lang="en-US" sz="2400" dirty="0"/>
              <a:t>The Southern economy was based on one crop only—cotton. </a:t>
            </a:r>
            <a:r>
              <a:rPr lang="en-US" sz="2400" dirty="0" smtClean="0"/>
              <a:t>T</a:t>
            </a:r>
          </a:p>
          <a:p>
            <a:pPr lvl="2"/>
            <a:r>
              <a:rPr lang="en-US" sz="2400" dirty="0" smtClean="0"/>
              <a:t>his </a:t>
            </a:r>
            <a:r>
              <a:rPr lang="en-US" sz="2400" dirty="0"/>
              <a:t>was profitable, but also risky by "putting all their eggs in one basket."</a:t>
            </a:r>
          </a:p>
          <a:p>
            <a:pPr lvl="2"/>
            <a:r>
              <a:rPr lang="en-US" sz="2400" dirty="0"/>
              <a:t>Similarly, Southerners relied on the North for nearly everything, from manufactured goods to food.</a:t>
            </a:r>
          </a:p>
          <a:p>
            <a:endParaRPr lang="en-US" dirty="0"/>
          </a:p>
        </p:txBody>
      </p:sp>
    </p:spTree>
    <p:extLst>
      <p:ext uri="{BB962C8B-B14F-4D97-AF65-F5344CB8AC3E}">
        <p14:creationId xmlns:p14="http://schemas.microsoft.com/office/powerpoint/2010/main" val="2666656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Immigrants Go North</a:t>
            </a:r>
            <a:endParaRPr lang="en-US" dirty="0"/>
          </a:p>
        </p:txBody>
      </p:sp>
      <p:sp>
        <p:nvSpPr>
          <p:cNvPr id="3" name="Content Placeholder 2"/>
          <p:cNvSpPr>
            <a:spLocks noGrp="1"/>
          </p:cNvSpPr>
          <p:nvPr>
            <p:ph idx="1"/>
          </p:nvPr>
        </p:nvSpPr>
        <p:spPr/>
        <p:txBody>
          <a:bodyPr/>
          <a:lstStyle/>
          <a:p>
            <a:pPr marL="548640" lvl="2" indent="-411480">
              <a:buClr>
                <a:schemeClr val="tx1">
                  <a:shade val="95000"/>
                </a:schemeClr>
              </a:buClr>
              <a:buSzPct val="65000"/>
              <a:buFont typeface="Wingdings 2"/>
              <a:buChar char=""/>
            </a:pPr>
            <a:r>
              <a:rPr lang="en-US" sz="2400" dirty="0"/>
              <a:t>Also, immigrants did not go to the South. </a:t>
            </a:r>
            <a:endParaRPr lang="en-US" sz="2400" dirty="0" smtClean="0"/>
          </a:p>
          <a:p>
            <a:pPr marL="548640" lvl="2" indent="-411480">
              <a:buClr>
                <a:schemeClr val="tx1">
                  <a:shade val="95000"/>
                </a:schemeClr>
              </a:buClr>
              <a:buSzPct val="65000"/>
              <a:buFont typeface="Wingdings 2"/>
              <a:buChar char=""/>
            </a:pPr>
            <a:r>
              <a:rPr lang="en-US" sz="2400" dirty="0" smtClean="0"/>
              <a:t>The </a:t>
            </a:r>
            <a:r>
              <a:rPr lang="en-US" sz="2400" dirty="0"/>
              <a:t>reasons </a:t>
            </a:r>
            <a:r>
              <a:rPr lang="en-US" sz="2400" dirty="0" smtClean="0"/>
              <a:t>were: </a:t>
            </a:r>
          </a:p>
          <a:p>
            <a:pPr marL="137160" lvl="2" indent="0">
              <a:buClr>
                <a:schemeClr val="tx1">
                  <a:shade val="95000"/>
                </a:schemeClr>
              </a:buClr>
              <a:buSzPct val="65000"/>
              <a:buNone/>
            </a:pPr>
            <a:r>
              <a:rPr lang="en-US" sz="2400" dirty="0" smtClean="0"/>
              <a:t>	(</a:t>
            </a:r>
            <a:r>
              <a:rPr lang="en-US" sz="2400" dirty="0"/>
              <a:t>a) labor competition from </a:t>
            </a:r>
            <a:r>
              <a:rPr lang="en-US" sz="2400" dirty="0" smtClean="0"/>
              <a:t>slaves</a:t>
            </a:r>
            <a:endParaRPr lang="en-US" sz="2400" dirty="0"/>
          </a:p>
          <a:p>
            <a:pPr marL="137160" lvl="2" indent="0">
              <a:buClr>
                <a:schemeClr val="tx1">
                  <a:shade val="95000"/>
                </a:schemeClr>
              </a:buClr>
              <a:buSzPct val="65000"/>
              <a:buNone/>
            </a:pPr>
            <a:r>
              <a:rPr lang="en-US" sz="2400" dirty="0" smtClean="0"/>
              <a:t>	(b</a:t>
            </a:r>
            <a:r>
              <a:rPr lang="en-US" sz="2400" dirty="0"/>
              <a:t>) the high price of </a:t>
            </a:r>
            <a:r>
              <a:rPr lang="en-US" sz="2400" dirty="0" smtClean="0"/>
              <a:t>land</a:t>
            </a:r>
            <a:endParaRPr lang="en-US" sz="2400" dirty="0"/>
          </a:p>
          <a:p>
            <a:pPr marL="137160" lvl="2" indent="0">
              <a:buClr>
                <a:schemeClr val="tx1">
                  <a:shade val="95000"/>
                </a:schemeClr>
              </a:buClr>
              <a:buSzPct val="65000"/>
              <a:buNone/>
            </a:pPr>
            <a:r>
              <a:rPr lang="en-US" sz="2400" dirty="0" smtClean="0"/>
              <a:t>	(c</a:t>
            </a:r>
            <a:r>
              <a:rPr lang="en-US" sz="2400" dirty="0"/>
              <a:t>) ignorance of cotton cultivation. </a:t>
            </a:r>
            <a:endParaRPr lang="en-US" sz="2400" dirty="0" smtClean="0"/>
          </a:p>
          <a:p>
            <a:pPr marL="137160" lvl="2" indent="0">
              <a:buClr>
                <a:schemeClr val="tx1">
                  <a:shade val="95000"/>
                </a:schemeClr>
              </a:buClr>
              <a:buSzPct val="65000"/>
              <a:buNone/>
            </a:pPr>
            <a:endParaRPr lang="en-US" sz="2400" dirty="0"/>
          </a:p>
          <a:p>
            <a:pPr marL="137160" lvl="2" indent="0">
              <a:buClr>
                <a:schemeClr val="tx1">
                  <a:shade val="95000"/>
                </a:schemeClr>
              </a:buClr>
              <a:buSzPct val="65000"/>
              <a:buNone/>
            </a:pPr>
            <a:r>
              <a:rPr lang="en-US" sz="2400" dirty="0" smtClean="0"/>
              <a:t>These </a:t>
            </a:r>
            <a:r>
              <a:rPr lang="en-US" sz="2400" dirty="0"/>
              <a:t>hard-working immigrants wound up helping the North solely, at the South's expense.</a:t>
            </a:r>
          </a:p>
          <a:p>
            <a:endParaRPr lang="en-US" dirty="0"/>
          </a:p>
        </p:txBody>
      </p:sp>
    </p:spTree>
    <p:extLst>
      <p:ext uri="{BB962C8B-B14F-4D97-AF65-F5344CB8AC3E}">
        <p14:creationId xmlns:p14="http://schemas.microsoft.com/office/powerpoint/2010/main" val="2525775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White Majority</a:t>
            </a:r>
            <a:endParaRPr lang="en-US" dirty="0"/>
          </a:p>
        </p:txBody>
      </p:sp>
      <p:sp>
        <p:nvSpPr>
          <p:cNvPr id="3" name="Content Placeholder 2"/>
          <p:cNvSpPr>
            <a:spLocks noGrp="1"/>
          </p:cNvSpPr>
          <p:nvPr>
            <p:ph idx="1"/>
          </p:nvPr>
        </p:nvSpPr>
        <p:spPr/>
        <p:txBody>
          <a:bodyPr>
            <a:normAutofit/>
          </a:bodyPr>
          <a:lstStyle/>
          <a:p>
            <a:pPr lvl="1"/>
            <a:r>
              <a:rPr lang="en-US" dirty="0" smtClean="0"/>
              <a:t>Southern </a:t>
            </a:r>
            <a:r>
              <a:rPr lang="en-US" dirty="0"/>
              <a:t>society had a social ranking system. The elite, large slave-owners were at the top.</a:t>
            </a:r>
          </a:p>
          <a:p>
            <a:pPr lvl="1"/>
            <a:r>
              <a:rPr lang="en-US" dirty="0"/>
              <a:t>On the rung just below the "</a:t>
            </a:r>
            <a:r>
              <a:rPr lang="en-US" dirty="0" err="1"/>
              <a:t>cottonocracy</a:t>
            </a:r>
            <a:r>
              <a:rPr lang="en-US" dirty="0"/>
              <a:t>," were small farmers who owned slaves. </a:t>
            </a:r>
            <a:endParaRPr lang="en-US" dirty="0" smtClean="0"/>
          </a:p>
          <a:p>
            <a:pPr lvl="1"/>
            <a:r>
              <a:rPr lang="en-US" dirty="0" smtClean="0"/>
              <a:t>About </a:t>
            </a:r>
            <a:r>
              <a:rPr lang="en-US" dirty="0"/>
              <a:t>3/4 of Southern whites did not own slaves, and of the quarter that did, most owned only about 2 or 3 slaves, usually a family.</a:t>
            </a:r>
          </a:p>
          <a:p>
            <a:endParaRPr lang="en-US" dirty="0"/>
          </a:p>
        </p:txBody>
      </p:sp>
    </p:spTree>
    <p:extLst>
      <p:ext uri="{BB962C8B-B14F-4D97-AF65-F5344CB8AC3E}">
        <p14:creationId xmlns:p14="http://schemas.microsoft.com/office/powerpoint/2010/main" val="7943099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37</TotalTime>
  <Words>1140</Words>
  <Application>Microsoft Office PowerPoint</Application>
  <PresentationFormat>On-screen Show (4:3)</PresentationFormat>
  <Paragraphs>153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Apex</vt:lpstr>
      <vt:lpstr>Chapter 16:  The South and the Slavery Controversy 1793-1860</vt:lpstr>
      <vt:lpstr>Cotton is King!</vt:lpstr>
      <vt:lpstr>Cotton’s Economic Impact</vt:lpstr>
      <vt:lpstr>The Planter “Aristocracy”</vt:lpstr>
      <vt:lpstr>Southern Women</vt:lpstr>
      <vt:lpstr>Slaves and the Slave System</vt:lpstr>
      <vt:lpstr>Faults with System</vt:lpstr>
      <vt:lpstr>Immigrants Go North</vt:lpstr>
      <vt:lpstr>The White Majority</vt:lpstr>
      <vt:lpstr>Southern Social Structure</vt:lpstr>
      <vt:lpstr>Hillbillies</vt:lpstr>
      <vt:lpstr>Hillbillies and Slavery</vt:lpstr>
      <vt:lpstr>Free Blacks:  Slaves Without Masters</vt:lpstr>
      <vt:lpstr>Property Owners…</vt:lpstr>
      <vt:lpstr>Northerner Opinion</vt:lpstr>
      <vt:lpstr>It’s a Myth!</vt:lpstr>
      <vt:lpstr>Plantation Slavery</vt:lpstr>
      <vt:lpstr>An Investment</vt:lpstr>
      <vt:lpstr>Life Under the Lash</vt:lpstr>
      <vt:lpstr>The “Deep” South</vt:lpstr>
      <vt:lpstr>The Burdens of Bondage</vt:lpstr>
      <vt:lpstr>Early Abolitionism</vt:lpstr>
      <vt:lpstr>Impact of the 2nd Great Awakening</vt:lpstr>
      <vt:lpstr>Radical Abolitionism</vt:lpstr>
      <vt:lpstr>Other Famous Abolitionists</vt:lpstr>
      <vt:lpstr>The South Lashes Back</vt:lpstr>
      <vt:lpstr>Defense of Slavery</vt:lpstr>
      <vt:lpstr>Abolitionist Impacted the North</vt:lpstr>
    </vt:vector>
  </TitlesOfParts>
  <Company>DeForest Area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16:  The South and the Slavery Controversy 1793-1860</dc:title>
  <dc:creator>ckollasch</dc:creator>
  <cp:lastModifiedBy>Windows User</cp:lastModifiedBy>
  <cp:revision>5</cp:revision>
  <dcterms:created xsi:type="dcterms:W3CDTF">2012-11-26T22:33:07Z</dcterms:created>
  <dcterms:modified xsi:type="dcterms:W3CDTF">2016-11-17T17:57:42Z</dcterms:modified>
</cp:coreProperties>
</file>