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71" r:id="rId33"/>
    <p:sldId id="287" r:id="rId34"/>
    <p:sldId id="288" r:id="rId35"/>
    <p:sldId id="289" r:id="rId36"/>
    <p:sldId id="29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2" autoAdjust="0"/>
  </p:normalViewPr>
  <p:slideViewPr>
    <p:cSldViewPr>
      <p:cViewPr>
        <p:scale>
          <a:sx n="62" d="100"/>
          <a:sy n="62" d="100"/>
        </p:scale>
        <p:origin x="-1134" y="228"/>
      </p:cViewPr>
      <p:guideLst>
        <p:guide orient="horz" pos="2160"/>
        <p:guide pos="2880"/>
      </p:guideLst>
    </p:cSldViewPr>
  </p:slideViewPr>
  <p:outlineViewPr>
    <p:cViewPr>
      <p:scale>
        <a:sx n="33" d="100"/>
        <a:sy n="33" d="100"/>
      </p:scale>
      <p:origin x="48" y="4347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ED8DE9F-A3E5-4254-9111-E8CE4FE67B9F}" type="datetimeFigureOut">
              <a:rPr lang="en-US" smtClean="0"/>
              <a:t>11/3/2016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7C6B1258-676F-43F6-A741-FFCC4BCCB57B}"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D8DE9F-A3E5-4254-9111-E8CE4FE67B9F}"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B1258-676F-43F6-A741-FFCC4BCCB5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D8DE9F-A3E5-4254-9111-E8CE4FE67B9F}"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B1258-676F-43F6-A741-FFCC4BCCB57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D8DE9F-A3E5-4254-9111-E8CE4FE67B9F}"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B1258-676F-43F6-A741-FFCC4BCCB57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ED8DE9F-A3E5-4254-9111-E8CE4FE67B9F}"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C6B1258-676F-43F6-A741-FFCC4BCCB57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D8DE9F-A3E5-4254-9111-E8CE4FE67B9F}"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B1258-676F-43F6-A741-FFCC4BCCB57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ED8DE9F-A3E5-4254-9111-E8CE4FE67B9F}"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6B1258-676F-43F6-A741-FFCC4BCCB57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ED8DE9F-A3E5-4254-9111-E8CE4FE67B9F}"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6B1258-676F-43F6-A741-FFCC4BCCB57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D8DE9F-A3E5-4254-9111-E8CE4FE67B9F}"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6B1258-676F-43F6-A741-FFCC4BCCB57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ED8DE9F-A3E5-4254-9111-E8CE4FE67B9F}"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B1258-676F-43F6-A741-FFCC4BCCB57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D8DE9F-A3E5-4254-9111-E8CE4FE67B9F}"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B1258-676F-43F6-A741-FFCC4BCCB57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ED8DE9F-A3E5-4254-9111-E8CE4FE67B9F}" type="datetimeFigureOut">
              <a:rPr lang="en-US" smtClean="0"/>
              <a:t>11/3/2016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C6B1258-676F-43F6-A741-FFCC4BCCB57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Chapter 15:  The ferment of reform and culture 1790-1860</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88666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Form of Christianity</a:t>
            </a: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smtClean="0"/>
              <a:t>In </a:t>
            </a:r>
            <a:r>
              <a:rPr lang="en-US" dirty="0"/>
              <a:t>1830, Joseph Smith claimed to have found golden tablets in NY with the </a:t>
            </a:r>
            <a:r>
              <a:rPr lang="en-US" i="1" dirty="0"/>
              <a:t>Book of Mormon</a:t>
            </a:r>
            <a:r>
              <a:rPr lang="en-US" dirty="0"/>
              <a:t> inscribed on them. He thus came up with "Mormon" or "Church of Jesus Christ of Latter Day Saints."</a:t>
            </a:r>
          </a:p>
          <a:p>
            <a:pPr lvl="1"/>
            <a:r>
              <a:rPr lang="en-US" dirty="0"/>
              <a:t>Mormons ran into troubles with their neighbors due to polygamy (having multiple wives), drilling a militia, and voting as a block.</a:t>
            </a:r>
          </a:p>
          <a:p>
            <a:pPr lvl="2"/>
            <a:r>
              <a:rPr lang="en-US" sz="2400" dirty="0"/>
              <a:t>Joseph Smith was killed in a skirmish. Brigham Young took over and led the Mormons along the "Mormon Trail" to Utah.</a:t>
            </a:r>
          </a:p>
          <a:p>
            <a:pPr lvl="1"/>
            <a:r>
              <a:rPr lang="en-US" dirty="0"/>
              <a:t>The Mormons quickly grew in number due to high birth rates.</a:t>
            </a:r>
          </a:p>
          <a:p>
            <a:pPr lvl="1"/>
            <a:r>
              <a:rPr lang="en-US" dirty="0"/>
              <a:t>The issue of polygamy delayed Utah's statehood until 1896.</a:t>
            </a:r>
          </a:p>
          <a:p>
            <a:endParaRPr lang="en-US" dirty="0"/>
          </a:p>
        </p:txBody>
      </p:sp>
    </p:spTree>
    <p:extLst>
      <p:ext uri="{BB962C8B-B14F-4D97-AF65-F5344CB8AC3E}">
        <p14:creationId xmlns:p14="http://schemas.microsoft.com/office/powerpoint/2010/main" val="3535031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School (for Free People)</a:t>
            </a:r>
            <a:endParaRPr lang="en-US" dirty="0"/>
          </a:p>
        </p:txBody>
      </p:sp>
      <p:sp>
        <p:nvSpPr>
          <p:cNvPr id="3" name="Content Placeholder 2"/>
          <p:cNvSpPr>
            <a:spLocks noGrp="1"/>
          </p:cNvSpPr>
          <p:nvPr>
            <p:ph idx="1"/>
          </p:nvPr>
        </p:nvSpPr>
        <p:spPr/>
        <p:txBody>
          <a:bodyPr>
            <a:normAutofit fontScale="92500"/>
          </a:bodyPr>
          <a:lstStyle/>
          <a:p>
            <a:pPr lvl="1"/>
            <a:r>
              <a:rPr lang="en-US" dirty="0" smtClean="0"/>
              <a:t>Free </a:t>
            </a:r>
            <a:r>
              <a:rPr lang="en-US" dirty="0"/>
              <a:t>public education was not popular in the early 1800's.</a:t>
            </a:r>
          </a:p>
          <a:p>
            <a:pPr lvl="2"/>
            <a:r>
              <a:rPr lang="en-US" sz="2400" dirty="0"/>
              <a:t>Opponents of compulsory (mandatory) education questioned why their tax money should go to teach another person's child.</a:t>
            </a:r>
          </a:p>
          <a:p>
            <a:pPr lvl="1"/>
            <a:r>
              <a:rPr lang="en-US" dirty="0" err="1"/>
              <a:t>Jacksonian</a:t>
            </a:r>
            <a:r>
              <a:rPr lang="en-US" dirty="0"/>
              <a:t> democracy forced the public opinion to begin to change.</a:t>
            </a:r>
          </a:p>
          <a:p>
            <a:pPr lvl="2"/>
            <a:r>
              <a:rPr lang="en-US" sz="2400" dirty="0"/>
              <a:t>More and more people could now vote. Youngsters would soon be voters and thus "run the country." The idea of a nation of uneducated illiterates was not appealing. They needed to be educated.</a:t>
            </a:r>
          </a:p>
          <a:p>
            <a:pPr lvl="2"/>
            <a:r>
              <a:rPr lang="en-US" sz="2400" dirty="0"/>
              <a:t>Also, it was viewed as cheaper to educated now, rather than pay for prisoners in jail later.</a:t>
            </a:r>
          </a:p>
          <a:p>
            <a:endParaRPr lang="en-US" dirty="0"/>
          </a:p>
        </p:txBody>
      </p:sp>
    </p:spTree>
    <p:extLst>
      <p:ext uri="{BB962C8B-B14F-4D97-AF65-F5344CB8AC3E}">
        <p14:creationId xmlns:p14="http://schemas.microsoft.com/office/powerpoint/2010/main" val="2310115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 Teachers</a:t>
            </a:r>
            <a:endParaRPr lang="en-US" dirty="0"/>
          </a:p>
        </p:txBody>
      </p:sp>
      <p:sp>
        <p:nvSpPr>
          <p:cNvPr id="3" name="Content Placeholder 2"/>
          <p:cNvSpPr>
            <a:spLocks noGrp="1"/>
          </p:cNvSpPr>
          <p:nvPr>
            <p:ph idx="1"/>
          </p:nvPr>
        </p:nvSpPr>
        <p:spPr/>
        <p:txBody>
          <a:bodyPr>
            <a:normAutofit/>
          </a:bodyPr>
          <a:lstStyle/>
          <a:p>
            <a:pPr lvl="1"/>
            <a:r>
              <a:rPr lang="en-US" dirty="0"/>
              <a:t>Teachers were not the best, however. They were often ill-educated and ill-trained themselves.</a:t>
            </a:r>
          </a:p>
          <a:p>
            <a:pPr lvl="1"/>
            <a:r>
              <a:rPr lang="en-US" dirty="0"/>
              <a:t>Horace Mann became known as the "Father of Public Education." He pushed for free compulsory education and education that strayed from just "dead languages" to more "hands-on" education and the "3 R's."</a:t>
            </a:r>
          </a:p>
          <a:p>
            <a:pPr lvl="1"/>
            <a:r>
              <a:rPr lang="en-US" dirty="0"/>
              <a:t>Unfortunately in the education movement, African-Americans were largely ignored.</a:t>
            </a:r>
          </a:p>
          <a:p>
            <a:endParaRPr lang="en-US" dirty="0"/>
          </a:p>
        </p:txBody>
      </p:sp>
    </p:spTree>
    <p:extLst>
      <p:ext uri="{BB962C8B-B14F-4D97-AF65-F5344CB8AC3E}">
        <p14:creationId xmlns:p14="http://schemas.microsoft.com/office/powerpoint/2010/main" val="2096878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Influence on Education</a:t>
            </a:r>
            <a:endParaRPr lang="en-US" dirty="0"/>
          </a:p>
        </p:txBody>
      </p:sp>
      <p:sp>
        <p:nvSpPr>
          <p:cNvPr id="3" name="Content Placeholder 2"/>
          <p:cNvSpPr>
            <a:spLocks noGrp="1"/>
          </p:cNvSpPr>
          <p:nvPr>
            <p:ph idx="1"/>
          </p:nvPr>
        </p:nvSpPr>
        <p:spPr/>
        <p:txBody>
          <a:bodyPr/>
          <a:lstStyle/>
          <a:p>
            <a:pPr lvl="1"/>
            <a:r>
              <a:rPr lang="en-US" dirty="0"/>
              <a:t>Two mountains in the education world were…</a:t>
            </a:r>
          </a:p>
          <a:p>
            <a:pPr lvl="2"/>
            <a:r>
              <a:rPr lang="en-US" sz="2400" dirty="0"/>
              <a:t>Noah Webster who wrote his </a:t>
            </a:r>
            <a:r>
              <a:rPr lang="en-US" sz="2400" i="1" dirty="0"/>
              <a:t>Blueback Speller</a:t>
            </a:r>
            <a:r>
              <a:rPr lang="en-US" sz="2400" dirty="0"/>
              <a:t> and dictionary. His lessons were mixed with grammar and moral lessons.</a:t>
            </a:r>
          </a:p>
          <a:p>
            <a:pPr lvl="2"/>
            <a:r>
              <a:rPr lang="en-US" sz="2400" dirty="0"/>
              <a:t>William H. McGuffey who wrote the </a:t>
            </a:r>
            <a:r>
              <a:rPr lang="en-US" sz="2400" i="1" dirty="0"/>
              <a:t>McGuffey's Reader</a:t>
            </a:r>
            <a:r>
              <a:rPr lang="en-US" sz="2400" dirty="0"/>
              <a:t> that nearly every schoolchild read from. The </a:t>
            </a:r>
            <a:r>
              <a:rPr lang="en-US" sz="2400" i="1" dirty="0"/>
              <a:t>Reader</a:t>
            </a:r>
            <a:r>
              <a:rPr lang="en-US" sz="2400" dirty="0"/>
              <a:t> also contained both English lessons as well as patriotic and moral lessons.</a:t>
            </a:r>
          </a:p>
          <a:p>
            <a:endParaRPr lang="en-US" dirty="0"/>
          </a:p>
        </p:txBody>
      </p:sp>
    </p:spTree>
    <p:extLst>
      <p:ext uri="{BB962C8B-B14F-4D97-AF65-F5344CB8AC3E}">
        <p14:creationId xmlns:p14="http://schemas.microsoft.com/office/powerpoint/2010/main" val="2975136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Higher Goals</a:t>
            </a:r>
            <a:endParaRPr lang="en-US" dirty="0"/>
          </a:p>
        </p:txBody>
      </p:sp>
      <p:sp>
        <p:nvSpPr>
          <p:cNvPr id="3" name="Content Placeholder 2"/>
          <p:cNvSpPr>
            <a:spLocks noGrp="1"/>
          </p:cNvSpPr>
          <p:nvPr>
            <p:ph idx="1"/>
          </p:nvPr>
        </p:nvSpPr>
        <p:spPr/>
        <p:txBody>
          <a:bodyPr>
            <a:normAutofit/>
          </a:bodyPr>
          <a:lstStyle/>
          <a:p>
            <a:pPr lvl="1"/>
            <a:r>
              <a:rPr lang="en-US" dirty="0" smtClean="0"/>
              <a:t>The </a:t>
            </a:r>
            <a:r>
              <a:rPr lang="en-US" dirty="0"/>
              <a:t>2nd Great Awakening spawned educational reform.</a:t>
            </a:r>
          </a:p>
          <a:p>
            <a:pPr lvl="2"/>
            <a:r>
              <a:rPr lang="en-US" sz="2400" dirty="0"/>
              <a:t>New colleges sprung up in the West (Ohio Valley) and the South.</a:t>
            </a:r>
          </a:p>
          <a:p>
            <a:pPr lvl="2"/>
            <a:r>
              <a:rPr lang="en-US" sz="2400" dirty="0"/>
              <a:t>The curriculum was often traditional: classical languages of Latin and Greek, Math, and moral philosophy.</a:t>
            </a:r>
          </a:p>
          <a:p>
            <a:pPr lvl="1"/>
            <a:r>
              <a:rPr lang="en-US" dirty="0"/>
              <a:t>The first state-supported university was founded in the Tar Heel state, the University of North Carolina, in 1795; Jefferson started the University of Virginia shortly afterwards (UVA was to be independent of religion or politics).</a:t>
            </a:r>
          </a:p>
          <a:p>
            <a:pPr marL="137160" indent="0">
              <a:buNone/>
            </a:pPr>
            <a:endParaRPr lang="en-US" dirty="0"/>
          </a:p>
        </p:txBody>
      </p:sp>
    </p:spTree>
    <p:extLst>
      <p:ext uri="{BB962C8B-B14F-4D97-AF65-F5344CB8AC3E}">
        <p14:creationId xmlns:p14="http://schemas.microsoft.com/office/powerpoint/2010/main" val="978458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 and Education</a:t>
            </a:r>
            <a:endParaRPr lang="en-US" dirty="0"/>
          </a:p>
        </p:txBody>
      </p:sp>
      <p:sp>
        <p:nvSpPr>
          <p:cNvPr id="3" name="Content Placeholder 2"/>
          <p:cNvSpPr>
            <a:spLocks noGrp="1"/>
          </p:cNvSpPr>
          <p:nvPr>
            <p:ph idx="1"/>
          </p:nvPr>
        </p:nvSpPr>
        <p:spPr/>
        <p:txBody>
          <a:bodyPr>
            <a:normAutofit lnSpcReduction="10000"/>
          </a:bodyPr>
          <a:lstStyle/>
          <a:p>
            <a:pPr lvl="1"/>
            <a:r>
              <a:rPr lang="en-US" dirty="0"/>
              <a:t>Higher education for women had long been taboo. The feeling was that such education corrupted women which, in turn, corrupted the children and families. New colleges for women began to emerge…</a:t>
            </a:r>
          </a:p>
          <a:p>
            <a:pPr lvl="2"/>
            <a:r>
              <a:rPr lang="en-US" sz="2400" dirty="0"/>
              <a:t>Troy Female Seminary was established by Emma Willard in 1821.</a:t>
            </a:r>
          </a:p>
          <a:p>
            <a:pPr lvl="2"/>
            <a:r>
              <a:rPr lang="en-US" sz="2400" dirty="0"/>
              <a:t>Mount Holyoke Seminary was established by Mary Lyon in 1837.</a:t>
            </a:r>
          </a:p>
          <a:p>
            <a:pPr lvl="1"/>
            <a:r>
              <a:rPr lang="en-US" dirty="0"/>
              <a:t>Also, working adults craved less formalized education. There was a boom in libraries, lyceums (public lectures as given by Ralph Waldo Emerson), and magazines.</a:t>
            </a:r>
          </a:p>
          <a:p>
            <a:endParaRPr lang="en-US" dirty="0"/>
          </a:p>
        </p:txBody>
      </p:sp>
    </p:spTree>
    <p:extLst>
      <p:ext uri="{BB962C8B-B14F-4D97-AF65-F5344CB8AC3E}">
        <p14:creationId xmlns:p14="http://schemas.microsoft.com/office/powerpoint/2010/main" val="1285844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Age of Reform</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The </a:t>
            </a:r>
            <a:r>
              <a:rPr lang="en-US" dirty="0"/>
              <a:t>reform movement was widespread and sought to halt cruelty, war, alcohol ("temperance"), discrimination, and slavery.</a:t>
            </a:r>
          </a:p>
          <a:p>
            <a:pPr lvl="1"/>
            <a:r>
              <a:rPr lang="en-US" dirty="0"/>
              <a:t>Women were often the motivators behind these reform movements. They were inspired by the 2nd Great Awakening and felt it their duty as rulers of the home/family to rid society of these vices.</a:t>
            </a:r>
          </a:p>
          <a:p>
            <a:pPr lvl="2"/>
            <a:r>
              <a:rPr lang="en-US" sz="2400" dirty="0"/>
              <a:t>These ladies were sometimes criticized as being naïve, but they were certainly motivated and believed in what they were doing.</a:t>
            </a:r>
          </a:p>
          <a:p>
            <a:pPr lvl="1"/>
            <a:r>
              <a:rPr lang="en-US" dirty="0"/>
              <a:t>The views on prisons were softened. The movement was away from punishment and toward reform.</a:t>
            </a:r>
          </a:p>
          <a:p>
            <a:pPr lvl="2"/>
            <a:r>
              <a:rPr lang="en-US" sz="2400" dirty="0"/>
              <a:t>Debtor prisons were abolished. This was due to the fact that, by this time, most workers (debtors) could vote.</a:t>
            </a:r>
          </a:p>
          <a:p>
            <a:pPr lvl="2"/>
            <a:r>
              <a:rPr lang="en-US" sz="2400" dirty="0"/>
              <a:t>Criminal codes and penalties were softened in hopes of reforming the wrong-doer.</a:t>
            </a:r>
          </a:p>
          <a:p>
            <a:endParaRPr lang="en-US" dirty="0"/>
          </a:p>
        </p:txBody>
      </p:sp>
    </p:spTree>
    <p:extLst>
      <p:ext uri="{BB962C8B-B14F-4D97-AF65-F5344CB8AC3E}">
        <p14:creationId xmlns:p14="http://schemas.microsoft.com/office/powerpoint/2010/main" val="432982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Reforms</a:t>
            </a:r>
            <a:endParaRPr lang="en-US" dirty="0"/>
          </a:p>
        </p:txBody>
      </p:sp>
      <p:sp>
        <p:nvSpPr>
          <p:cNvPr id="3" name="Content Placeholder 2"/>
          <p:cNvSpPr>
            <a:spLocks noGrp="1"/>
          </p:cNvSpPr>
          <p:nvPr>
            <p:ph idx="1"/>
          </p:nvPr>
        </p:nvSpPr>
        <p:spPr/>
        <p:txBody>
          <a:bodyPr/>
          <a:lstStyle/>
          <a:p>
            <a:pPr lvl="1"/>
            <a:r>
              <a:rPr lang="en-US" dirty="0"/>
              <a:t>Dorothea Dix sought and got improved treatment for the mentally insane. Prior to her work, mental insanity was viewed as a choice and was dealt with harshly. She brought the terrible treatment to light and got changes made.</a:t>
            </a:r>
          </a:p>
          <a:p>
            <a:pPr lvl="1"/>
            <a:r>
              <a:rPr lang="en-US" dirty="0"/>
              <a:t>Pacifists (those seeking peace) spoke up. The American Peace Society was led by William Ladd. His message was lost when the Civil War erupted, but the fruits of his seed would show up in the 1900's (with the League of Nations and then U.N.).</a:t>
            </a:r>
          </a:p>
          <a:p>
            <a:endParaRPr lang="en-US" dirty="0"/>
          </a:p>
        </p:txBody>
      </p:sp>
    </p:spTree>
    <p:extLst>
      <p:ext uri="{BB962C8B-B14F-4D97-AF65-F5344CB8AC3E}">
        <p14:creationId xmlns:p14="http://schemas.microsoft.com/office/powerpoint/2010/main" val="155667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Demon Rum</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The "Old </a:t>
            </a:r>
            <a:r>
              <a:rPr lang="en-US" dirty="0"/>
              <a:t>Deluder"</a:t>
            </a:r>
          </a:p>
          <a:p>
            <a:pPr lvl="1"/>
            <a:r>
              <a:rPr lang="en-US" dirty="0"/>
              <a:t>Reformers wanted to ban alcohol and end drunkenness. The thought was that the men would waste their week's wages in the bars, missed work, beat the women, destroy the families, and ruin the Christian family. Therefore, the women led this movement.</a:t>
            </a:r>
          </a:p>
          <a:p>
            <a:pPr lvl="1"/>
            <a:r>
              <a:rPr lang="en-US" dirty="0"/>
              <a:t>The American Temperance Society was founded in Boston, 1826. Local chapters began to emerge. They used a variety of methods to encourage temperance (discourage drinking).</a:t>
            </a:r>
          </a:p>
          <a:p>
            <a:pPr lvl="1"/>
            <a:r>
              <a:rPr lang="en-US" dirty="0"/>
              <a:t>Novelist T.S. Arthur wrote </a:t>
            </a:r>
            <a:r>
              <a:rPr lang="en-US" i="1" dirty="0"/>
              <a:t>Ten Nights in a Barroom and What I Saw There</a:t>
            </a:r>
            <a:r>
              <a:rPr lang="en-US" dirty="0"/>
              <a:t> which described how a bar ruined a small town. It became a play and was second only to </a:t>
            </a:r>
            <a:r>
              <a:rPr lang="en-US" i="1" dirty="0"/>
              <a:t>Uncle Tom's Cabin</a:t>
            </a:r>
            <a:r>
              <a:rPr lang="en-US" dirty="0"/>
              <a:t> (another "reformer" novel).</a:t>
            </a:r>
          </a:p>
          <a:p>
            <a:endParaRPr lang="en-US" dirty="0"/>
          </a:p>
        </p:txBody>
      </p:sp>
    </p:spTree>
    <p:extLst>
      <p:ext uri="{BB962C8B-B14F-4D97-AF65-F5344CB8AC3E}">
        <p14:creationId xmlns:p14="http://schemas.microsoft.com/office/powerpoint/2010/main" val="2874722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 on Alcohol</a:t>
            </a:r>
            <a:endParaRPr lang="en-US" dirty="0"/>
          </a:p>
        </p:txBody>
      </p:sp>
      <p:sp>
        <p:nvSpPr>
          <p:cNvPr id="3" name="Content Placeholder 2"/>
          <p:cNvSpPr>
            <a:spLocks noGrp="1"/>
          </p:cNvSpPr>
          <p:nvPr>
            <p:ph idx="1"/>
          </p:nvPr>
        </p:nvSpPr>
        <p:spPr/>
        <p:txBody>
          <a:bodyPr/>
          <a:lstStyle/>
          <a:p>
            <a:pPr lvl="1"/>
            <a:r>
              <a:rPr lang="en-US" dirty="0"/>
              <a:t>The war on alcohol had a two-pronged attack…</a:t>
            </a:r>
          </a:p>
          <a:p>
            <a:pPr lvl="2"/>
            <a:r>
              <a:rPr lang="en-US" sz="2400" dirty="0"/>
              <a:t>Remove the desire to drink—thus they stressed "temperance" (drinking only a bit and occasionally) rather than "teetotalism" (not drinking at all).</a:t>
            </a:r>
          </a:p>
          <a:p>
            <a:pPr lvl="2"/>
            <a:r>
              <a:rPr lang="en-US" sz="2400" dirty="0"/>
              <a:t>Punish those who did drink—thus they strengthened laws. Neal S. Dow sponsored the Maine Law of 1851 which prohibited alcohol's sale or manufacture. Other states followed (though legal battles also followed the laws).</a:t>
            </a:r>
          </a:p>
          <a:p>
            <a:endParaRPr lang="en-US" dirty="0"/>
          </a:p>
        </p:txBody>
      </p:sp>
    </p:spTree>
    <p:extLst>
      <p:ext uri="{BB962C8B-B14F-4D97-AF65-F5344CB8AC3E}">
        <p14:creationId xmlns:p14="http://schemas.microsoft.com/office/powerpoint/2010/main" val="621097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JUMBO QUESTIONS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Comparison</a:t>
            </a:r>
          </a:p>
          <a:p>
            <a:pPr lvl="1"/>
            <a:r>
              <a:rPr lang="en-US" dirty="0" smtClean="0"/>
              <a:t>How does the 2</a:t>
            </a:r>
            <a:r>
              <a:rPr lang="en-US" baseline="30000" dirty="0" smtClean="0"/>
              <a:t>nd</a:t>
            </a:r>
            <a:r>
              <a:rPr lang="en-US" dirty="0" smtClean="0"/>
              <a:t> Great Awakening of the 19</a:t>
            </a:r>
            <a:r>
              <a:rPr lang="en-US" baseline="30000" dirty="0" smtClean="0"/>
              <a:t>th</a:t>
            </a:r>
            <a:r>
              <a:rPr lang="en-US" dirty="0" smtClean="0"/>
              <a:t> century compare to the Great Awakening of the 18</a:t>
            </a:r>
            <a:r>
              <a:rPr lang="en-US" baseline="30000" dirty="0" smtClean="0"/>
              <a:t>th</a:t>
            </a:r>
            <a:r>
              <a:rPr lang="en-US" dirty="0" smtClean="0"/>
              <a:t> century? </a:t>
            </a:r>
          </a:p>
          <a:p>
            <a:r>
              <a:rPr lang="en-US" dirty="0" smtClean="0"/>
              <a:t>Analyzing Evidence </a:t>
            </a:r>
          </a:p>
          <a:p>
            <a:pPr lvl="1"/>
            <a:r>
              <a:rPr lang="en-US" dirty="0" smtClean="0"/>
              <a:t>After you have read “Contending Voices: The Role of Women” can you analyze both excerpts’ intended audience, purpose, and point of view? </a:t>
            </a:r>
          </a:p>
          <a:p>
            <a:r>
              <a:rPr lang="en-US" dirty="0" smtClean="0"/>
              <a:t>Patterns of Continuity and Change over Time </a:t>
            </a:r>
          </a:p>
          <a:p>
            <a:pPr lvl="1"/>
            <a:r>
              <a:rPr lang="en-US" dirty="0" smtClean="0"/>
              <a:t>In this chapter, the authors reference a British critic in 1820 in 1820 who said, “In the 4 quarters of the glob who reads an American book, or goes to an American play, or looks at an American picture or statue?” Yet, they also trace the development of uniquely American forms of art, architecture, and literature in the 19</a:t>
            </a:r>
            <a:r>
              <a:rPr lang="en-US" baseline="30000" dirty="0" smtClean="0"/>
              <a:t>th</a:t>
            </a:r>
            <a:r>
              <a:rPr lang="en-US" dirty="0" smtClean="0"/>
              <a:t> century. Explain the continuities and changes in American art, architecture, and literature from 1790-1860.</a:t>
            </a:r>
            <a:endParaRPr lang="en-US" dirty="0"/>
          </a:p>
        </p:txBody>
      </p:sp>
    </p:spTree>
    <p:extLst>
      <p:ext uri="{BB962C8B-B14F-4D97-AF65-F5344CB8AC3E}">
        <p14:creationId xmlns:p14="http://schemas.microsoft.com/office/powerpoint/2010/main" val="3965853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 in Revolt</a:t>
            </a:r>
            <a:endParaRPr lang="en-US" dirty="0"/>
          </a:p>
        </p:txBody>
      </p:sp>
      <p:sp>
        <p:nvSpPr>
          <p:cNvPr id="3" name="Content Placeholder 2"/>
          <p:cNvSpPr>
            <a:spLocks noGrp="1"/>
          </p:cNvSpPr>
          <p:nvPr>
            <p:ph idx="1"/>
          </p:nvPr>
        </p:nvSpPr>
        <p:spPr/>
        <p:txBody>
          <a:bodyPr>
            <a:normAutofit fontScale="85000" lnSpcReduction="10000"/>
          </a:bodyPr>
          <a:lstStyle/>
          <a:p>
            <a:pPr lvl="1"/>
            <a:r>
              <a:rPr lang="en-US" dirty="0" smtClean="0"/>
              <a:t>Although </a:t>
            </a:r>
            <a:r>
              <a:rPr lang="en-US" dirty="0"/>
              <a:t>women generally had a better life than in Europe, they were expected to quietly stay at home.</a:t>
            </a:r>
          </a:p>
          <a:p>
            <a:pPr lvl="2"/>
            <a:r>
              <a:rPr lang="en-US" sz="2400" dirty="0"/>
              <a:t>French observer Alexis de Tocqueville noted that rape in America was punishable by death, whereas in his home of France it was usually overlooked.</a:t>
            </a:r>
          </a:p>
          <a:p>
            <a:pPr lvl="1"/>
            <a:r>
              <a:rPr lang="en-US" dirty="0"/>
              <a:t>Some women didn't marry at all and become "spinsters."</a:t>
            </a:r>
          </a:p>
          <a:p>
            <a:pPr lvl="1"/>
            <a:r>
              <a:rPr lang="en-US" dirty="0"/>
              <a:t>The idea was that women were emotionally and spiritually weaker than men. Men were seen as barbaric and uncivilized. It was also viewed as the duty of the women to civilize the men.</a:t>
            </a:r>
          </a:p>
          <a:p>
            <a:pPr lvl="2"/>
            <a:r>
              <a:rPr lang="en-US" sz="2400" dirty="0"/>
              <a:t>The irony was that women were spiritually weak as well (why Satan came to Eve first) but supposedly somehow both pure and pious.</a:t>
            </a:r>
          </a:p>
          <a:p>
            <a:pPr lvl="1"/>
            <a:r>
              <a:rPr lang="en-US" dirty="0"/>
              <a:t>Women had almost no role outside of the home, but they owned and ran the homes. This was called the "cult of domesticity</a:t>
            </a:r>
            <a:r>
              <a:rPr lang="en-US" dirty="0" smtClean="0"/>
              <a:t>."</a:t>
            </a:r>
            <a:endParaRPr lang="en-US" dirty="0"/>
          </a:p>
        </p:txBody>
      </p:sp>
    </p:spTree>
    <p:extLst>
      <p:ext uri="{BB962C8B-B14F-4D97-AF65-F5344CB8AC3E}">
        <p14:creationId xmlns:p14="http://schemas.microsoft.com/office/powerpoint/2010/main" val="2031159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 Leaders</a:t>
            </a:r>
            <a:endParaRPr lang="en-US" dirty="0"/>
          </a:p>
        </p:txBody>
      </p:sp>
      <p:sp>
        <p:nvSpPr>
          <p:cNvPr id="3" name="Content Placeholder 2"/>
          <p:cNvSpPr>
            <a:spLocks noGrp="1"/>
          </p:cNvSpPr>
          <p:nvPr>
            <p:ph idx="1"/>
          </p:nvPr>
        </p:nvSpPr>
        <p:spPr/>
        <p:txBody>
          <a:bodyPr>
            <a:normAutofit/>
          </a:bodyPr>
          <a:lstStyle/>
          <a:p>
            <a:pPr lvl="2"/>
            <a:r>
              <a:rPr lang="en-US" sz="2400" dirty="0" smtClean="0"/>
              <a:t>Catherine </a:t>
            </a:r>
            <a:r>
              <a:rPr lang="en-US" sz="2400" dirty="0"/>
              <a:t>Beecher urged women to take teaching jobs (until they married).</a:t>
            </a:r>
          </a:p>
          <a:p>
            <a:pPr lvl="2"/>
            <a:r>
              <a:rPr lang="en-US" sz="2400" dirty="0" err="1"/>
              <a:t>Lucretia</a:t>
            </a:r>
            <a:r>
              <a:rPr lang="en-US" sz="2400" dirty="0"/>
              <a:t> Mott, Susan B. Anthony, and Elizabeth Cady Stanton all pushed for women's suffrage (right to vote).</a:t>
            </a:r>
          </a:p>
          <a:p>
            <a:pPr lvl="2"/>
            <a:r>
              <a:rPr lang="en-US" sz="2400" dirty="0"/>
              <a:t>Dr. Elizabeth Blackwell became the first female doctor, Amelia Bloomer wore short skirts (bloomers), Margaret </a:t>
            </a:r>
            <a:r>
              <a:rPr lang="en-US" sz="2400" dirty="0" err="1"/>
              <a:t>Fulleredited</a:t>
            </a:r>
            <a:r>
              <a:rPr lang="en-US" sz="2400" dirty="0"/>
              <a:t> a transcendentalist journal, the Grimke sisters pushed for the abolition of slavery.</a:t>
            </a:r>
          </a:p>
          <a:p>
            <a:endParaRPr lang="en-US" dirty="0"/>
          </a:p>
          <a:p>
            <a:endParaRPr lang="en-US" dirty="0"/>
          </a:p>
        </p:txBody>
      </p:sp>
    </p:spTree>
    <p:extLst>
      <p:ext uri="{BB962C8B-B14F-4D97-AF65-F5344CB8AC3E}">
        <p14:creationId xmlns:p14="http://schemas.microsoft.com/office/powerpoint/2010/main" val="1022629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Seneca Falls</a:t>
            </a:r>
            <a:endParaRPr lang="en-US" dirty="0"/>
          </a:p>
        </p:txBody>
      </p:sp>
      <p:sp>
        <p:nvSpPr>
          <p:cNvPr id="3" name="Content Placeholder 2"/>
          <p:cNvSpPr>
            <a:spLocks noGrp="1"/>
          </p:cNvSpPr>
          <p:nvPr>
            <p:ph idx="1"/>
          </p:nvPr>
        </p:nvSpPr>
        <p:spPr/>
        <p:txBody>
          <a:bodyPr/>
          <a:lstStyle/>
          <a:p>
            <a:pPr lvl="1"/>
            <a:r>
              <a:rPr lang="en-US" dirty="0"/>
              <a:t>The greatest first-step in women's rights was taken with the Seneca Falls Women’s Rights Convention (1848) in New York.</a:t>
            </a:r>
          </a:p>
          <a:p>
            <a:pPr lvl="2"/>
            <a:r>
              <a:rPr lang="en-US" sz="2400" dirty="0"/>
              <a:t>It wrote a "Declaration of Sentiments" arguing that "all men </a:t>
            </a:r>
            <a:r>
              <a:rPr lang="en-US" sz="2400" i="1" dirty="0"/>
              <a:t>and women</a:t>
            </a:r>
            <a:r>
              <a:rPr lang="en-US" sz="2400" dirty="0"/>
              <a:t> were created equal."</a:t>
            </a:r>
          </a:p>
          <a:p>
            <a:pPr lvl="2"/>
            <a:r>
              <a:rPr lang="en-US" sz="2400" dirty="0"/>
              <a:t>It demanded female suffrage.</a:t>
            </a:r>
          </a:p>
          <a:p>
            <a:pPr lvl="2"/>
            <a:r>
              <a:rPr lang="en-US" sz="2400" dirty="0"/>
              <a:t>Neither of these things happened anytime soon, but the women's rights movement was born.</a:t>
            </a:r>
          </a:p>
          <a:p>
            <a:endParaRPr lang="en-US" dirty="0"/>
          </a:p>
        </p:txBody>
      </p:sp>
    </p:spTree>
    <p:extLst>
      <p:ext uri="{BB962C8B-B14F-4D97-AF65-F5344CB8AC3E}">
        <p14:creationId xmlns:p14="http://schemas.microsoft.com/office/powerpoint/2010/main" val="3850203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Wilderness Utopias</a:t>
            </a:r>
            <a:endParaRPr lang="en-US" dirty="0"/>
          </a:p>
        </p:txBody>
      </p:sp>
      <p:sp>
        <p:nvSpPr>
          <p:cNvPr id="3" name="Content Placeholder 2"/>
          <p:cNvSpPr>
            <a:spLocks noGrp="1"/>
          </p:cNvSpPr>
          <p:nvPr>
            <p:ph idx="1"/>
          </p:nvPr>
        </p:nvSpPr>
        <p:spPr/>
        <p:txBody>
          <a:bodyPr>
            <a:normAutofit/>
          </a:bodyPr>
          <a:lstStyle/>
          <a:p>
            <a:pPr lvl="1"/>
            <a:r>
              <a:rPr lang="en-US" dirty="0" smtClean="0"/>
              <a:t>During </a:t>
            </a:r>
            <a:r>
              <a:rPr lang="en-US" dirty="0"/>
              <a:t>this boom of reform there were several utopia (perfect society) experiments. They all failed.</a:t>
            </a:r>
          </a:p>
          <a:p>
            <a:pPr lvl="1"/>
            <a:r>
              <a:rPr lang="en-US" dirty="0"/>
              <a:t>Robert Owen started New Harmony, Indiana (1825). It attracted intellectual types but failed due to infighting and confusion.</a:t>
            </a:r>
          </a:p>
          <a:p>
            <a:pPr lvl="1"/>
            <a:r>
              <a:rPr lang="en-US" dirty="0"/>
              <a:t>The Brook Farm was started in Massachusetts (1841). It attracted Transcendentalist intellectuals. It kept its head above water for 5 years, then a major building burnt down and the whole thing was lost to debt</a:t>
            </a:r>
            <a:r>
              <a:rPr lang="en-US" dirty="0" smtClean="0"/>
              <a:t>.</a:t>
            </a:r>
            <a:endParaRPr lang="en-US" dirty="0"/>
          </a:p>
        </p:txBody>
      </p:sp>
    </p:spTree>
    <p:extLst>
      <p:ext uri="{BB962C8B-B14F-4D97-AF65-F5344CB8AC3E}">
        <p14:creationId xmlns:p14="http://schemas.microsoft.com/office/powerpoint/2010/main" val="2598847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Oneida Community</a:t>
            </a:r>
            <a:endParaRPr lang="en-US" dirty="0"/>
          </a:p>
        </p:txBody>
      </p:sp>
      <p:sp>
        <p:nvSpPr>
          <p:cNvPr id="3" name="Content Placeholder 2"/>
          <p:cNvSpPr>
            <a:spLocks noGrp="1"/>
          </p:cNvSpPr>
          <p:nvPr>
            <p:ph idx="1"/>
          </p:nvPr>
        </p:nvSpPr>
        <p:spPr/>
        <p:txBody>
          <a:bodyPr>
            <a:normAutofit/>
          </a:bodyPr>
          <a:lstStyle/>
          <a:p>
            <a:pPr lvl="1"/>
            <a:r>
              <a:rPr lang="en-US" dirty="0" smtClean="0"/>
              <a:t>Started in </a:t>
            </a:r>
            <a:r>
              <a:rPr lang="en-US" dirty="0"/>
              <a:t>New York (1848). A couple of "kooky" things went along with it…</a:t>
            </a:r>
          </a:p>
          <a:p>
            <a:pPr lvl="2"/>
            <a:r>
              <a:rPr lang="en-US" sz="2400" dirty="0"/>
              <a:t>It was communal and embraced free love, birth control, and selecting parents to have planned children.</a:t>
            </a:r>
          </a:p>
          <a:p>
            <a:pPr lvl="2"/>
            <a:r>
              <a:rPr lang="en-US" sz="2400" dirty="0"/>
              <a:t>Though started as a communistic-style project, it was capitalism that saved it. They started selling baskets for a profit. Then, they sold flatware and cutlery (today, the Oneida company is still a huge seller of forks, spoons, and knives).</a:t>
            </a:r>
          </a:p>
          <a:p>
            <a:endParaRPr lang="en-US" dirty="0"/>
          </a:p>
          <a:p>
            <a:endParaRPr lang="en-US" dirty="0"/>
          </a:p>
        </p:txBody>
      </p:sp>
    </p:spTree>
    <p:extLst>
      <p:ext uri="{BB962C8B-B14F-4D97-AF65-F5344CB8AC3E}">
        <p14:creationId xmlns:p14="http://schemas.microsoft.com/office/powerpoint/2010/main" val="422292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Shakers</a:t>
            </a:r>
            <a:endParaRPr lang="en-US" dirty="0"/>
          </a:p>
        </p:txBody>
      </p:sp>
      <p:sp>
        <p:nvSpPr>
          <p:cNvPr id="3" name="Content Placeholder 2"/>
          <p:cNvSpPr>
            <a:spLocks noGrp="1"/>
          </p:cNvSpPr>
          <p:nvPr>
            <p:ph idx="1"/>
          </p:nvPr>
        </p:nvSpPr>
        <p:spPr/>
        <p:txBody>
          <a:bodyPr/>
          <a:lstStyle/>
          <a:p>
            <a:pPr marL="548640" lvl="1" indent="-411480">
              <a:buClr>
                <a:schemeClr val="tx1">
                  <a:shade val="95000"/>
                </a:schemeClr>
              </a:buClr>
              <a:buSzPct val="65000"/>
              <a:buFont typeface="Wingdings 2"/>
              <a:buChar char=""/>
            </a:pPr>
            <a:r>
              <a:rPr lang="en-US" dirty="0" smtClean="0"/>
              <a:t>Were begun </a:t>
            </a:r>
            <a:r>
              <a:rPr lang="en-US" dirty="0"/>
              <a:t>by Mother Ann Lee as a religious sect. </a:t>
            </a:r>
            <a:endParaRPr lang="en-US" dirty="0" smtClean="0"/>
          </a:p>
          <a:p>
            <a:pPr marL="548640" lvl="1" indent="-411480">
              <a:buClr>
                <a:schemeClr val="tx1">
                  <a:shade val="95000"/>
                </a:schemeClr>
              </a:buClr>
              <a:buSzPct val="65000"/>
              <a:buFont typeface="Wingdings 2"/>
              <a:buChar char=""/>
            </a:pPr>
            <a:r>
              <a:rPr lang="en-US" dirty="0" smtClean="0"/>
              <a:t>They </a:t>
            </a:r>
            <a:r>
              <a:rPr lang="en-US" dirty="0"/>
              <a:t>stressed simplicity in their lives and separated the sexes. </a:t>
            </a:r>
            <a:endParaRPr lang="en-US" dirty="0" smtClean="0"/>
          </a:p>
          <a:p>
            <a:pPr marL="548640" lvl="1" indent="-411480">
              <a:buClr>
                <a:schemeClr val="tx1">
                  <a:shade val="95000"/>
                </a:schemeClr>
              </a:buClr>
              <a:buSzPct val="65000"/>
              <a:buFont typeface="Wingdings 2"/>
              <a:buChar char=""/>
            </a:pPr>
            <a:r>
              <a:rPr lang="en-US" dirty="0" smtClean="0"/>
              <a:t>This </a:t>
            </a:r>
            <a:r>
              <a:rPr lang="en-US" dirty="0"/>
              <a:t>led to them dying off by 1940.</a:t>
            </a:r>
          </a:p>
          <a:p>
            <a:endParaRPr lang="en-US" dirty="0"/>
          </a:p>
        </p:txBody>
      </p:sp>
    </p:spTree>
    <p:extLst>
      <p:ext uri="{BB962C8B-B14F-4D97-AF65-F5344CB8AC3E}">
        <p14:creationId xmlns:p14="http://schemas.microsoft.com/office/powerpoint/2010/main" val="5331087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Dawn of Scientific Achievement</a:t>
            </a:r>
            <a:endParaRPr lang="en-US" dirty="0"/>
          </a:p>
        </p:txBody>
      </p:sp>
      <p:sp>
        <p:nvSpPr>
          <p:cNvPr id="3" name="Content Placeholder 2"/>
          <p:cNvSpPr>
            <a:spLocks noGrp="1"/>
          </p:cNvSpPr>
          <p:nvPr>
            <p:ph idx="1"/>
          </p:nvPr>
        </p:nvSpPr>
        <p:spPr/>
        <p:txBody>
          <a:bodyPr>
            <a:normAutofit/>
          </a:bodyPr>
          <a:lstStyle/>
          <a:p>
            <a:pPr lvl="1"/>
            <a:r>
              <a:rPr lang="en-US" dirty="0" smtClean="0"/>
              <a:t>During </a:t>
            </a:r>
            <a:r>
              <a:rPr lang="en-US" dirty="0"/>
              <a:t>the formative years of the nations, Americans were concerned with practical matters and science, </a:t>
            </a:r>
            <a:r>
              <a:rPr lang="en-US" i="1" dirty="0"/>
              <a:t>not</a:t>
            </a:r>
            <a:r>
              <a:rPr lang="en-US" dirty="0"/>
              <a:t> pure or theoretical sciences.</a:t>
            </a:r>
          </a:p>
          <a:p>
            <a:pPr lvl="2"/>
            <a:r>
              <a:rPr lang="en-US" sz="2400" dirty="0"/>
              <a:t>Thomas Jefferson invented a new and better plow.</a:t>
            </a:r>
          </a:p>
          <a:p>
            <a:pPr lvl="2"/>
            <a:r>
              <a:rPr lang="en-US" sz="2400" dirty="0"/>
              <a:t>Nathaniel Bowditch wrote on navigation.</a:t>
            </a:r>
          </a:p>
          <a:p>
            <a:pPr lvl="2"/>
            <a:r>
              <a:rPr lang="en-US" sz="2400" dirty="0"/>
              <a:t>Matthew Maury studied the ocean winds and currents.</a:t>
            </a:r>
          </a:p>
          <a:p>
            <a:pPr lvl="2"/>
            <a:r>
              <a:rPr lang="en-US" sz="2400" dirty="0" smtClean="0"/>
              <a:t>Louis </a:t>
            </a:r>
            <a:r>
              <a:rPr lang="en-US" sz="2400" dirty="0"/>
              <a:t>Agassiz was a Harvard biologist who stressed original research over rote memorization.</a:t>
            </a:r>
          </a:p>
          <a:p>
            <a:endParaRPr lang="en-US" dirty="0"/>
          </a:p>
        </p:txBody>
      </p:sp>
    </p:spTree>
    <p:extLst>
      <p:ext uri="{BB962C8B-B14F-4D97-AF65-F5344CB8AC3E}">
        <p14:creationId xmlns:p14="http://schemas.microsoft.com/office/powerpoint/2010/main" val="1638825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Improvements in Medicine??</a:t>
            </a:r>
            <a:endParaRPr lang="en-US" dirty="0"/>
          </a:p>
        </p:txBody>
      </p:sp>
      <p:sp>
        <p:nvSpPr>
          <p:cNvPr id="3" name="Content Placeholder 2"/>
          <p:cNvSpPr>
            <a:spLocks noGrp="1"/>
          </p:cNvSpPr>
          <p:nvPr>
            <p:ph idx="1"/>
          </p:nvPr>
        </p:nvSpPr>
        <p:spPr/>
        <p:txBody>
          <a:bodyPr/>
          <a:lstStyle/>
          <a:p>
            <a:pPr lvl="2"/>
            <a:r>
              <a:rPr lang="en-US" sz="2400" dirty="0" smtClean="0"/>
              <a:t>Common </a:t>
            </a:r>
            <a:r>
              <a:rPr lang="en-US" sz="2400" dirty="0"/>
              <a:t>"cures" were bleeding (often with leeches) and purging (using laxatives).</a:t>
            </a:r>
          </a:p>
          <a:p>
            <a:pPr lvl="2"/>
            <a:r>
              <a:rPr lang="en-US" sz="2400" dirty="0"/>
              <a:t>The village blacksmith or butcher was often the doctor or surgeon.</a:t>
            </a:r>
          </a:p>
          <a:p>
            <a:pPr lvl="2"/>
            <a:r>
              <a:rPr lang="en-US" sz="2400" dirty="0"/>
              <a:t>Knowledge of sanitation was very lacking, if at all. Disease obviously resulted.</a:t>
            </a:r>
          </a:p>
          <a:p>
            <a:pPr lvl="2"/>
            <a:r>
              <a:rPr lang="en-US" sz="2400" dirty="0"/>
              <a:t>Medicines were ridiculous "cure-alls" which usually consisted mostly of alcohol.</a:t>
            </a:r>
          </a:p>
          <a:p>
            <a:pPr lvl="3"/>
            <a:r>
              <a:rPr lang="en-US" dirty="0"/>
              <a:t>Dr. Oliver </a:t>
            </a:r>
            <a:r>
              <a:rPr lang="en-US" dirty="0" err="1"/>
              <a:t>Wendall</a:t>
            </a:r>
            <a:r>
              <a:rPr lang="en-US" dirty="0"/>
              <a:t> Holmes said that if all the medicines were thrown into the sea, the people would be better off and the fish worse.</a:t>
            </a:r>
          </a:p>
          <a:p>
            <a:endParaRPr lang="en-US" dirty="0"/>
          </a:p>
        </p:txBody>
      </p:sp>
    </p:spTree>
    <p:extLst>
      <p:ext uri="{BB962C8B-B14F-4D97-AF65-F5344CB8AC3E}">
        <p14:creationId xmlns:p14="http://schemas.microsoft.com/office/powerpoint/2010/main" val="3412387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Artistic Achievements</a:t>
            </a:r>
            <a:endParaRPr lang="en-US" dirty="0"/>
          </a:p>
        </p:txBody>
      </p:sp>
      <p:sp>
        <p:nvSpPr>
          <p:cNvPr id="3" name="Content Placeholder 2"/>
          <p:cNvSpPr>
            <a:spLocks noGrp="1"/>
          </p:cNvSpPr>
          <p:nvPr>
            <p:ph idx="1"/>
          </p:nvPr>
        </p:nvSpPr>
        <p:spPr/>
        <p:txBody>
          <a:bodyPr>
            <a:normAutofit/>
          </a:bodyPr>
          <a:lstStyle/>
          <a:p>
            <a:pPr lvl="1"/>
            <a:r>
              <a:rPr lang="en-US" dirty="0" smtClean="0"/>
              <a:t>U.S</a:t>
            </a:r>
            <a:r>
              <a:rPr lang="en-US" dirty="0"/>
              <a:t>. had traditionally imitated European styles of art (aristocratic subjects, dark portraits of important people or gods, stormy landscapes).</a:t>
            </a:r>
          </a:p>
          <a:p>
            <a:pPr lvl="1"/>
            <a:r>
              <a:rPr lang="en-US" dirty="0"/>
              <a:t>There was a Greek revival in architecture in the early 1800's after Greece won its independence from the Turks.</a:t>
            </a:r>
          </a:p>
          <a:p>
            <a:pPr lvl="2"/>
            <a:r>
              <a:rPr lang="en-US" sz="2400" dirty="0"/>
              <a:t>By 1850 a Gothic revival began with its pointed arches.</a:t>
            </a:r>
          </a:p>
          <a:p>
            <a:pPr lvl="2"/>
            <a:r>
              <a:rPr lang="en-US" sz="2400" dirty="0"/>
              <a:t>Thomas Jefferson was the premier architect of the day. His best works being his home (Monticello) and the University of Virginia.</a:t>
            </a:r>
          </a:p>
          <a:p>
            <a:endParaRPr lang="en-US" dirty="0"/>
          </a:p>
        </p:txBody>
      </p:sp>
    </p:spTree>
    <p:extLst>
      <p:ext uri="{BB962C8B-B14F-4D97-AF65-F5344CB8AC3E}">
        <p14:creationId xmlns:p14="http://schemas.microsoft.com/office/powerpoint/2010/main" val="12461893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Waste of Time</a:t>
            </a:r>
            <a:endParaRPr lang="en-US" dirty="0"/>
          </a:p>
        </p:txBody>
      </p:sp>
      <p:sp>
        <p:nvSpPr>
          <p:cNvPr id="3" name="Content Placeholder 2"/>
          <p:cNvSpPr>
            <a:spLocks noGrp="1"/>
          </p:cNvSpPr>
          <p:nvPr>
            <p:ph idx="1"/>
          </p:nvPr>
        </p:nvSpPr>
        <p:spPr/>
        <p:txBody>
          <a:bodyPr>
            <a:normAutofit fontScale="85000" lnSpcReduction="10000"/>
          </a:bodyPr>
          <a:lstStyle/>
          <a:p>
            <a:pPr lvl="1"/>
            <a:r>
              <a:rPr lang="en-US" dirty="0"/>
              <a:t>Artists were looked upon as time-wasters. They were either wasting time which they could use to actually </a:t>
            </a:r>
            <a:r>
              <a:rPr lang="en-US" i="1" dirty="0"/>
              <a:t>do</a:t>
            </a:r>
            <a:r>
              <a:rPr lang="en-US" dirty="0"/>
              <a:t> something or they had too much pride and were eager to show off their work. Some painters did come on the scene…</a:t>
            </a:r>
          </a:p>
          <a:p>
            <a:pPr lvl="2"/>
            <a:r>
              <a:rPr lang="en-US" sz="2400" dirty="0"/>
              <a:t>Gilbert Stuart painted many portraits of George Washington.</a:t>
            </a:r>
          </a:p>
          <a:p>
            <a:pPr lvl="2"/>
            <a:r>
              <a:rPr lang="en-US" sz="2400" dirty="0"/>
              <a:t>Charles </a:t>
            </a:r>
            <a:r>
              <a:rPr lang="en-US" sz="2400" dirty="0" err="1"/>
              <a:t>Willson</a:t>
            </a:r>
            <a:r>
              <a:rPr lang="en-US" sz="2400" dirty="0"/>
              <a:t> Peale also painted George Washington.</a:t>
            </a:r>
          </a:p>
          <a:p>
            <a:pPr lvl="2"/>
            <a:r>
              <a:rPr lang="en-US" sz="2400" dirty="0"/>
              <a:t>John Trumbull painted scenes of the Revolutionary War.</a:t>
            </a:r>
          </a:p>
          <a:p>
            <a:pPr lvl="2"/>
            <a:r>
              <a:rPr lang="en-US" sz="2400" dirty="0"/>
              <a:t>These paintings were still done in a "European style." A distinct American flavor would come later.</a:t>
            </a:r>
          </a:p>
          <a:p>
            <a:pPr lvl="1"/>
            <a:r>
              <a:rPr lang="en-US" dirty="0"/>
              <a:t>In music, "darky tunes" were popular. They were nostalgic, rhythmic, and yet stereotypical of African-Americans.</a:t>
            </a:r>
          </a:p>
          <a:p>
            <a:pPr lvl="2"/>
            <a:r>
              <a:rPr lang="en-US" sz="2400" dirty="0"/>
              <a:t>Stephen Foster's songs were the most famous, especially </a:t>
            </a:r>
            <a:r>
              <a:rPr lang="en-US" sz="2400" i="1" dirty="0"/>
              <a:t>Old Folks at Home</a:t>
            </a:r>
            <a:r>
              <a:rPr lang="en-US" sz="2400" dirty="0"/>
              <a:t>, better known as </a:t>
            </a:r>
            <a:r>
              <a:rPr lang="en-US" sz="2400" i="1" dirty="0"/>
              <a:t>Suwanee River</a:t>
            </a:r>
            <a:r>
              <a:rPr lang="en-US" sz="2400" dirty="0"/>
              <a:t>.</a:t>
            </a:r>
          </a:p>
          <a:p>
            <a:endParaRPr lang="en-US" dirty="0"/>
          </a:p>
        </p:txBody>
      </p:sp>
    </p:spTree>
    <p:extLst>
      <p:ext uri="{BB962C8B-B14F-4D97-AF65-F5344CB8AC3E}">
        <p14:creationId xmlns:p14="http://schemas.microsoft.com/office/powerpoint/2010/main" val="989832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Reviving Religion</a:t>
            </a:r>
            <a:endParaRPr lang="en-US" dirty="0"/>
          </a:p>
        </p:txBody>
      </p:sp>
      <p:sp>
        <p:nvSpPr>
          <p:cNvPr id="3" name="Content Placeholder 2"/>
          <p:cNvSpPr>
            <a:spLocks noGrp="1"/>
          </p:cNvSpPr>
          <p:nvPr>
            <p:ph idx="1"/>
          </p:nvPr>
        </p:nvSpPr>
        <p:spPr/>
        <p:txBody>
          <a:bodyPr>
            <a:normAutofit/>
          </a:bodyPr>
          <a:lstStyle/>
          <a:p>
            <a:pPr lvl="1"/>
            <a:r>
              <a:rPr lang="en-US" dirty="0" smtClean="0"/>
              <a:t>By </a:t>
            </a:r>
            <a:r>
              <a:rPr lang="en-US" dirty="0"/>
              <a:t>1850, America was still a mostly church-going country. 75% of Americans attended church regularly.</a:t>
            </a:r>
          </a:p>
          <a:p>
            <a:pPr lvl="1"/>
            <a:r>
              <a:rPr lang="en-US" dirty="0" smtClean="0"/>
              <a:t>New </a:t>
            </a:r>
            <a:r>
              <a:rPr lang="en-US" dirty="0"/>
              <a:t>religions challenged Christianity, however.</a:t>
            </a:r>
          </a:p>
          <a:p>
            <a:pPr lvl="2"/>
            <a:r>
              <a:rPr lang="en-US" sz="2400" dirty="0"/>
              <a:t>Deism sprang out of the Enlightenment (AKA "Age of Reason") and was based on scientific or logical reasoning rather than faith. It had fundamental differences with Christianity…</a:t>
            </a:r>
          </a:p>
          <a:p>
            <a:pPr lvl="3"/>
            <a:r>
              <a:rPr lang="en-US" dirty="0"/>
              <a:t>Faith (belief in what can't be proven) was rejected as silly superstition.</a:t>
            </a:r>
          </a:p>
          <a:p>
            <a:pPr lvl="3"/>
            <a:r>
              <a:rPr lang="en-US" dirty="0"/>
              <a:t>Deism rejected the "divinity of Christ."</a:t>
            </a:r>
          </a:p>
          <a:p>
            <a:pPr marL="137160" indent="0">
              <a:buNone/>
            </a:pPr>
            <a:endParaRPr lang="en-US" dirty="0"/>
          </a:p>
        </p:txBody>
      </p:sp>
    </p:spTree>
    <p:extLst>
      <p:ext uri="{BB962C8B-B14F-4D97-AF65-F5344CB8AC3E}">
        <p14:creationId xmlns:p14="http://schemas.microsoft.com/office/powerpoint/2010/main" val="31782974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Literature</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Up </a:t>
            </a:r>
            <a:r>
              <a:rPr lang="en-US" dirty="0"/>
              <a:t>until this point, American "literature" was either…</a:t>
            </a:r>
          </a:p>
          <a:p>
            <a:pPr lvl="2"/>
            <a:r>
              <a:rPr lang="en-US" sz="2400" dirty="0"/>
              <a:t>Political or practical in nature like </a:t>
            </a:r>
            <a:r>
              <a:rPr lang="en-US" sz="2400" i="1" dirty="0"/>
              <a:t>Common Sense</a:t>
            </a:r>
            <a:r>
              <a:rPr lang="en-US" sz="2400" dirty="0"/>
              <a:t>, </a:t>
            </a:r>
            <a:r>
              <a:rPr lang="en-US" sz="2400" i="1" dirty="0"/>
              <a:t>The Declaration of Independence</a:t>
            </a:r>
            <a:r>
              <a:rPr lang="en-US" sz="2400" dirty="0"/>
              <a:t>, </a:t>
            </a:r>
            <a:r>
              <a:rPr lang="en-US" sz="2400" i="1" dirty="0"/>
              <a:t>The Federalist Papers</a:t>
            </a:r>
            <a:r>
              <a:rPr lang="en-US" sz="2400" dirty="0"/>
              <a:t>, or </a:t>
            </a:r>
            <a:r>
              <a:rPr lang="en-US" sz="2400" i="1" dirty="0"/>
              <a:t>Poor Richard's </a:t>
            </a:r>
            <a:r>
              <a:rPr lang="en-US" sz="2400" i="1" dirty="0" err="1"/>
              <a:t>Almanack</a:t>
            </a:r>
            <a:r>
              <a:rPr lang="en-US" sz="2400" dirty="0"/>
              <a:t>. Or…</a:t>
            </a:r>
          </a:p>
          <a:p>
            <a:pPr lvl="2"/>
            <a:r>
              <a:rPr lang="en-US" sz="2400" dirty="0"/>
              <a:t>Imitative of European writings either in style, subject matter, or both.</a:t>
            </a:r>
          </a:p>
          <a:p>
            <a:pPr lvl="1"/>
            <a:r>
              <a:rPr lang="en-US" dirty="0"/>
              <a:t>By the 1830's or so, American writing truly became American, both in style and in subject matter. Just as politics had revolted against the Old World, culture was now doing so. The old saying is that "art imitates life," and America was thinking of themselves truly as Americans</a:t>
            </a:r>
            <a:r>
              <a:rPr lang="en-US" dirty="0" smtClean="0"/>
              <a:t>.</a:t>
            </a:r>
            <a:endParaRPr lang="en-US" dirty="0"/>
          </a:p>
        </p:txBody>
      </p:sp>
    </p:spTree>
    <p:extLst>
      <p:ext uri="{BB962C8B-B14F-4D97-AF65-F5344CB8AC3E}">
        <p14:creationId xmlns:p14="http://schemas.microsoft.com/office/powerpoint/2010/main" val="32771946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Knickerbocker Group</a:t>
            </a:r>
            <a:endParaRPr lang="en-US" dirty="0"/>
          </a:p>
        </p:txBody>
      </p:sp>
      <p:sp>
        <p:nvSpPr>
          <p:cNvPr id="3" name="Content Placeholder 2"/>
          <p:cNvSpPr>
            <a:spLocks noGrp="1"/>
          </p:cNvSpPr>
          <p:nvPr>
            <p:ph idx="1"/>
          </p:nvPr>
        </p:nvSpPr>
        <p:spPr>
          <a:xfrm>
            <a:off x="-76200" y="1600200"/>
            <a:ext cx="8229600" cy="4709160"/>
          </a:xfrm>
        </p:spPr>
        <p:txBody>
          <a:bodyPr/>
          <a:lstStyle/>
          <a:p>
            <a:pPr lvl="3"/>
            <a:r>
              <a:rPr lang="en-US" dirty="0" smtClean="0"/>
              <a:t>Washington </a:t>
            </a:r>
            <a:r>
              <a:rPr lang="en-US" dirty="0"/>
              <a:t>Irving wrote </a:t>
            </a:r>
            <a:r>
              <a:rPr lang="en-US" i="1" dirty="0"/>
              <a:t>Knickerbocker's History of New York</a:t>
            </a:r>
            <a:r>
              <a:rPr lang="en-US" dirty="0"/>
              <a:t> and </a:t>
            </a:r>
            <a:r>
              <a:rPr lang="en-US" i="1" dirty="0"/>
              <a:t>The Sketch Book</a:t>
            </a:r>
            <a:r>
              <a:rPr lang="en-US" dirty="0"/>
              <a:t> including "Rip Van Winkle" and "The Legend of Sleepy Hollow." The setting was in the U.S.</a:t>
            </a:r>
          </a:p>
          <a:p>
            <a:pPr lvl="3"/>
            <a:r>
              <a:rPr lang="en-US" dirty="0"/>
              <a:t>James </a:t>
            </a:r>
            <a:r>
              <a:rPr lang="en-US" dirty="0" err="1"/>
              <a:t>Fenimore</a:t>
            </a:r>
            <a:r>
              <a:rPr lang="en-US" dirty="0"/>
              <a:t> Cooper wrote what might be considered the first of blockbuster American fiction in </a:t>
            </a:r>
            <a:r>
              <a:rPr lang="en-US" i="1" dirty="0" err="1"/>
              <a:t>Leatherstocking</a:t>
            </a:r>
            <a:r>
              <a:rPr lang="en-US" i="1" dirty="0"/>
              <a:t> Tales</a:t>
            </a:r>
            <a:r>
              <a:rPr lang="en-US" dirty="0"/>
              <a:t>. </a:t>
            </a:r>
            <a:endParaRPr lang="en-US" dirty="0" smtClean="0"/>
          </a:p>
          <a:p>
            <a:pPr lvl="3"/>
            <a:r>
              <a:rPr lang="en-US" dirty="0" smtClean="0"/>
              <a:t>These </a:t>
            </a:r>
            <a:r>
              <a:rPr lang="en-US" dirty="0"/>
              <a:t>stories told of Natty </a:t>
            </a:r>
            <a:r>
              <a:rPr lang="en-US" dirty="0" err="1"/>
              <a:t>Bumppo</a:t>
            </a:r>
            <a:r>
              <a:rPr lang="en-US" dirty="0"/>
              <a:t>, a frontiersman and his adventures, notably in </a:t>
            </a:r>
            <a:r>
              <a:rPr lang="en-US" i="1" dirty="0"/>
              <a:t>The Last of the Mohicans</a:t>
            </a:r>
            <a:r>
              <a:rPr lang="en-US" dirty="0"/>
              <a:t>. The setting was the wilderness of New York.</a:t>
            </a:r>
          </a:p>
          <a:p>
            <a:pPr lvl="3"/>
            <a:r>
              <a:rPr lang="en-US" dirty="0"/>
              <a:t>William Cullen Bryant wrote poetry including "</a:t>
            </a:r>
            <a:r>
              <a:rPr lang="en-US" dirty="0" err="1"/>
              <a:t>Thanatopsis</a:t>
            </a:r>
            <a:r>
              <a:rPr lang="en-US" dirty="0"/>
              <a:t>." Europeans didn't think such quality poetry could be written on "this side of the water."</a:t>
            </a:r>
          </a:p>
          <a:p>
            <a:endParaRPr lang="en-US" dirty="0"/>
          </a:p>
          <a:p>
            <a:endParaRPr lang="en-US" dirty="0"/>
          </a:p>
        </p:txBody>
      </p:sp>
    </p:spTree>
    <p:extLst>
      <p:ext uri="{BB962C8B-B14F-4D97-AF65-F5344CB8AC3E}">
        <p14:creationId xmlns:p14="http://schemas.microsoft.com/office/powerpoint/2010/main" val="34764203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Transcendentialism</a:t>
            </a:r>
            <a:endParaRPr lang="en-US" dirty="0"/>
          </a:p>
        </p:txBody>
      </p:sp>
      <p:sp>
        <p:nvSpPr>
          <p:cNvPr id="3" name="Content Placeholder 2"/>
          <p:cNvSpPr>
            <a:spLocks noGrp="1"/>
          </p:cNvSpPr>
          <p:nvPr>
            <p:ph idx="1"/>
          </p:nvPr>
        </p:nvSpPr>
        <p:spPr/>
        <p:txBody>
          <a:bodyPr>
            <a:normAutofit/>
          </a:bodyPr>
          <a:lstStyle/>
          <a:p>
            <a:pPr lvl="1"/>
            <a:r>
              <a:rPr lang="en-US" dirty="0" smtClean="0"/>
              <a:t>Transcendentalism</a:t>
            </a:r>
            <a:r>
              <a:rPr lang="en-US" dirty="0"/>
              <a:t> was a New England intellectual movement that began to challenge ways of thinking. </a:t>
            </a:r>
            <a:endParaRPr lang="en-US" dirty="0" smtClean="0"/>
          </a:p>
          <a:p>
            <a:pPr lvl="1"/>
            <a:r>
              <a:rPr lang="en-US" dirty="0" smtClean="0"/>
              <a:t>During </a:t>
            </a:r>
            <a:r>
              <a:rPr lang="en-US" dirty="0"/>
              <a:t>the "Age of Reason," knowledge came from experimentation. John Locke had argued that knowledge came solely from the senses. </a:t>
            </a:r>
            <a:endParaRPr lang="en-US" dirty="0" smtClean="0"/>
          </a:p>
          <a:p>
            <a:pPr lvl="1"/>
            <a:r>
              <a:rPr lang="en-US" dirty="0" err="1" smtClean="0"/>
              <a:t>TheTranscendentalists</a:t>
            </a:r>
            <a:r>
              <a:rPr lang="en-US" dirty="0" smtClean="0"/>
              <a:t> </a:t>
            </a:r>
            <a:r>
              <a:rPr lang="en-US" dirty="0"/>
              <a:t>said knowledge rises above (transcends) just the senses. </a:t>
            </a:r>
            <a:endParaRPr lang="en-US" dirty="0" smtClean="0"/>
          </a:p>
          <a:p>
            <a:pPr lvl="1"/>
            <a:r>
              <a:rPr lang="en-US" dirty="0" smtClean="0"/>
              <a:t>People </a:t>
            </a:r>
            <a:r>
              <a:rPr lang="en-US" dirty="0"/>
              <a:t>were thought to reach an inner light and touch the "</a:t>
            </a:r>
            <a:r>
              <a:rPr lang="en-US" dirty="0" err="1"/>
              <a:t>Oversoul</a:t>
            </a:r>
            <a:r>
              <a:rPr lang="en-US" dirty="0"/>
              <a:t>" (something akin to God</a:t>
            </a:r>
            <a:r>
              <a:rPr lang="en-US" dirty="0" smtClean="0"/>
              <a:t>).</a:t>
            </a:r>
            <a:endParaRPr lang="en-US" dirty="0"/>
          </a:p>
        </p:txBody>
      </p:sp>
    </p:spTree>
    <p:extLst>
      <p:ext uri="{BB962C8B-B14F-4D97-AF65-F5344CB8AC3E}">
        <p14:creationId xmlns:p14="http://schemas.microsoft.com/office/powerpoint/2010/main" val="13271319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Famous Examples</a:t>
            </a:r>
            <a:endParaRPr lang="en-US" dirty="0"/>
          </a:p>
        </p:txBody>
      </p:sp>
      <p:sp>
        <p:nvSpPr>
          <p:cNvPr id="3" name="Content Placeholder 2"/>
          <p:cNvSpPr>
            <a:spLocks noGrp="1"/>
          </p:cNvSpPr>
          <p:nvPr>
            <p:ph idx="1"/>
          </p:nvPr>
        </p:nvSpPr>
        <p:spPr/>
        <p:txBody>
          <a:bodyPr>
            <a:normAutofit/>
          </a:bodyPr>
          <a:lstStyle/>
          <a:p>
            <a:pPr lvl="1"/>
            <a:r>
              <a:rPr lang="en-US" dirty="0"/>
              <a:t>Ralph Waldo Emerson was the most famous Transcendentalist.</a:t>
            </a:r>
          </a:p>
          <a:p>
            <a:pPr lvl="2"/>
            <a:r>
              <a:rPr lang="en-US" sz="2400" dirty="0"/>
              <a:t>Emerson was a former Unitarian pastor turned writer and lyceum speaker.</a:t>
            </a:r>
          </a:p>
          <a:p>
            <a:pPr lvl="2"/>
            <a:r>
              <a:rPr lang="en-US" sz="2400" dirty="0"/>
              <a:t>His most famous writing/speech was </a:t>
            </a:r>
            <a:r>
              <a:rPr lang="en-US" sz="2400" i="1" dirty="0"/>
              <a:t>Self Reliance</a:t>
            </a:r>
            <a:r>
              <a:rPr lang="en-US" sz="2400" dirty="0"/>
              <a:t> which stressed individualism. He also urged Americans to declare independence from Europe in terms of art, literature, thinking, etc.</a:t>
            </a:r>
          </a:p>
          <a:p>
            <a:pPr lvl="2"/>
            <a:r>
              <a:rPr lang="en-US" sz="2400" dirty="0"/>
              <a:t>Emerson was the Transcendentalist with the credentials, success, and the "big name."</a:t>
            </a:r>
          </a:p>
          <a:p>
            <a:endParaRPr lang="en-US" dirty="0"/>
          </a:p>
        </p:txBody>
      </p:sp>
    </p:spTree>
    <p:extLst>
      <p:ext uri="{BB962C8B-B14F-4D97-AF65-F5344CB8AC3E}">
        <p14:creationId xmlns:p14="http://schemas.microsoft.com/office/powerpoint/2010/main" val="13436034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Famous Examples</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a:t>Henry David Thoreau was Emerson's friend and neighbor. Whereas Emerson </a:t>
            </a:r>
            <a:r>
              <a:rPr lang="en-US" i="1" dirty="0"/>
              <a:t>talked</a:t>
            </a:r>
            <a:r>
              <a:rPr lang="en-US" dirty="0"/>
              <a:t> about self reliance, Thoreau </a:t>
            </a:r>
            <a:r>
              <a:rPr lang="en-US" i="1" dirty="0"/>
              <a:t>lived</a:t>
            </a:r>
            <a:r>
              <a:rPr lang="en-US" dirty="0"/>
              <a:t> it.</a:t>
            </a:r>
          </a:p>
          <a:p>
            <a:pPr lvl="2"/>
            <a:r>
              <a:rPr lang="en-US" sz="2400" dirty="0"/>
              <a:t>Tired of "modern" society, Thoreau spent two years living in the woods off of nothing but what he could make, grow, or trade for. Then he wrote the classic </a:t>
            </a:r>
            <a:r>
              <a:rPr lang="en-US" sz="2400" i="1" dirty="0"/>
              <a:t>Walden: Or Life in the Woods</a:t>
            </a:r>
            <a:r>
              <a:rPr lang="en-US" sz="2400" dirty="0"/>
              <a:t> describing his simple life there.</a:t>
            </a:r>
          </a:p>
          <a:p>
            <a:pPr lvl="2"/>
            <a:r>
              <a:rPr lang="en-US" sz="2400" dirty="0"/>
              <a:t>He also wrote </a:t>
            </a:r>
            <a:r>
              <a:rPr lang="en-US" sz="2400" i="1" dirty="0"/>
              <a:t>On the Duty of Civil Disobedience</a:t>
            </a:r>
            <a:r>
              <a:rPr lang="en-US" sz="2400" dirty="0"/>
              <a:t> which emphasized peacefully </a:t>
            </a:r>
            <a:r>
              <a:rPr lang="en-US" sz="2400" i="1" dirty="0"/>
              <a:t>not</a:t>
            </a:r>
            <a:r>
              <a:rPr lang="en-US" sz="2400" dirty="0"/>
              <a:t> following unjust laws. This became a strong influence later on Mahatma Gandhi and then Dr. Martin Luther King Jr.</a:t>
            </a:r>
          </a:p>
          <a:p>
            <a:pPr lvl="1"/>
            <a:r>
              <a:rPr lang="en-US" dirty="0"/>
              <a:t>Walt Whitman was a saucy poet who wrote </a:t>
            </a:r>
            <a:r>
              <a:rPr lang="en-US" i="1" dirty="0"/>
              <a:t>Leaves of Grass</a:t>
            </a:r>
            <a:r>
              <a:rPr lang="en-US" dirty="0"/>
              <a:t>. He encouraged people to live their lives to the fullest and holler out a "barbaric yawp."</a:t>
            </a:r>
          </a:p>
          <a:p>
            <a:endParaRPr lang="en-US" dirty="0"/>
          </a:p>
          <a:p>
            <a:endParaRPr lang="en-US" dirty="0"/>
          </a:p>
        </p:txBody>
      </p:sp>
    </p:spTree>
    <p:extLst>
      <p:ext uri="{BB962C8B-B14F-4D97-AF65-F5344CB8AC3E}">
        <p14:creationId xmlns:p14="http://schemas.microsoft.com/office/powerpoint/2010/main" val="14176674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Glowing Literary Lights </a:t>
            </a:r>
            <a:endParaRPr lang="en-US" dirty="0"/>
          </a:p>
        </p:txBody>
      </p:sp>
      <p:sp>
        <p:nvSpPr>
          <p:cNvPr id="3" name="Content Placeholder 2"/>
          <p:cNvSpPr>
            <a:spLocks noGrp="1"/>
          </p:cNvSpPr>
          <p:nvPr>
            <p:ph idx="1"/>
          </p:nvPr>
        </p:nvSpPr>
        <p:spPr/>
        <p:txBody>
          <a:bodyPr>
            <a:normAutofit fontScale="85000" lnSpcReduction="20000"/>
          </a:bodyPr>
          <a:lstStyle/>
          <a:p>
            <a:pPr lvl="1"/>
            <a:r>
              <a:rPr lang="en-US" dirty="0" smtClean="0"/>
              <a:t>Henry </a:t>
            </a:r>
            <a:r>
              <a:rPr lang="en-US" dirty="0"/>
              <a:t>Wadsworth Longfellow was an immensely popular poet with "Evangeline," "The Tales of Hiawatha," and "The Courtship of Miles Standish."</a:t>
            </a:r>
          </a:p>
          <a:p>
            <a:pPr lvl="1"/>
            <a:r>
              <a:rPr lang="en-US" dirty="0"/>
              <a:t>John Greenleaf Whittier wrote poems that barked against social injustice like slavery.</a:t>
            </a:r>
          </a:p>
          <a:p>
            <a:pPr lvl="1"/>
            <a:r>
              <a:rPr lang="en-US" dirty="0"/>
              <a:t>James Russell Lowell similarly wrote satirical poetry that criticized social wrongs, such as </a:t>
            </a:r>
            <a:r>
              <a:rPr lang="en-US" i="1" dirty="0" err="1"/>
              <a:t>Biglow</a:t>
            </a:r>
            <a:r>
              <a:rPr lang="en-US" i="1" dirty="0"/>
              <a:t> Papers</a:t>
            </a:r>
            <a:r>
              <a:rPr lang="en-US" dirty="0"/>
              <a:t>.</a:t>
            </a:r>
          </a:p>
          <a:p>
            <a:pPr lvl="1"/>
            <a:r>
              <a:rPr lang="en-US" dirty="0"/>
              <a:t>Dr. Oliver Wendell Holmes was a poet who wrote "The Last Leaf" to honor the last "white Indian" of the Boston Tea Party.</a:t>
            </a:r>
          </a:p>
          <a:p>
            <a:pPr lvl="1"/>
            <a:r>
              <a:rPr lang="en-US" dirty="0"/>
              <a:t>Women writers also made their mark.</a:t>
            </a:r>
          </a:p>
          <a:p>
            <a:pPr lvl="2"/>
            <a:r>
              <a:rPr lang="en-US" sz="2400" dirty="0"/>
              <a:t>Louisa May Alcott grew up in Transcendentalist Concord, Mass. and wrote </a:t>
            </a:r>
            <a:r>
              <a:rPr lang="en-US" sz="2400" i="1" dirty="0"/>
              <a:t>Little Women</a:t>
            </a:r>
            <a:r>
              <a:rPr lang="en-US" sz="2400" dirty="0"/>
              <a:t>.</a:t>
            </a:r>
          </a:p>
          <a:p>
            <a:pPr lvl="2"/>
            <a:r>
              <a:rPr lang="en-US" sz="2400" dirty="0"/>
              <a:t>Emily Dickinson wrote love poems, also in Massachusetts.</a:t>
            </a:r>
          </a:p>
          <a:p>
            <a:pPr lvl="1"/>
            <a:r>
              <a:rPr lang="en-US" dirty="0"/>
              <a:t>William </a:t>
            </a:r>
            <a:r>
              <a:rPr lang="en-US" dirty="0" err="1"/>
              <a:t>Gillmore</a:t>
            </a:r>
            <a:r>
              <a:rPr lang="en-US" dirty="0"/>
              <a:t> Simms was known as "the Cooper of the South." He wrote of southern life during the American Revolution.</a:t>
            </a:r>
          </a:p>
          <a:p>
            <a:endParaRPr lang="en-US" dirty="0"/>
          </a:p>
        </p:txBody>
      </p:sp>
    </p:spTree>
    <p:extLst>
      <p:ext uri="{BB962C8B-B14F-4D97-AF65-F5344CB8AC3E}">
        <p14:creationId xmlns:p14="http://schemas.microsoft.com/office/powerpoint/2010/main" val="17444378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600" dirty="0"/>
              <a:t>Literary Individualists and Dissenters</a:t>
            </a:r>
            <a:br>
              <a:rPr lang="en-US" sz="3600" dirty="0"/>
            </a:br>
            <a:endParaRPr lang="en-US" sz="3600" dirty="0"/>
          </a:p>
        </p:txBody>
      </p:sp>
      <p:sp>
        <p:nvSpPr>
          <p:cNvPr id="3" name="Content Placeholder 2"/>
          <p:cNvSpPr>
            <a:spLocks noGrp="1"/>
          </p:cNvSpPr>
          <p:nvPr>
            <p:ph idx="1"/>
          </p:nvPr>
        </p:nvSpPr>
        <p:spPr/>
        <p:txBody>
          <a:bodyPr>
            <a:normAutofit fontScale="92500" lnSpcReduction="10000"/>
          </a:bodyPr>
          <a:lstStyle/>
          <a:p>
            <a:pPr lvl="1"/>
            <a:r>
              <a:rPr lang="en-US" dirty="0" smtClean="0"/>
              <a:t>Edgar </a:t>
            </a:r>
            <a:r>
              <a:rPr lang="en-US" dirty="0"/>
              <a:t>Allan Poe is often credited with inventing the "psychological thriller." His poems and stories often dealt with the ghostly and the macabre. Well-known works are "The Raven," "The Fall of the House of Usher," and many others.</a:t>
            </a:r>
          </a:p>
          <a:p>
            <a:pPr lvl="1"/>
            <a:r>
              <a:rPr lang="en-US" dirty="0"/>
              <a:t>The imprint of Calvinist/Puritanical belief in original sin is undeniable in literature at this time.</a:t>
            </a:r>
          </a:p>
          <a:p>
            <a:pPr lvl="2"/>
            <a:r>
              <a:rPr lang="en-US" sz="2400" dirty="0"/>
              <a:t>Nathaniel Hawthorne explored the idea of original sin wit works such as </a:t>
            </a:r>
            <a:r>
              <a:rPr lang="en-US" sz="2400" i="1" dirty="0"/>
              <a:t>The House of Seven Gables</a:t>
            </a:r>
            <a:r>
              <a:rPr lang="en-US" sz="2400" dirty="0"/>
              <a:t> and </a:t>
            </a:r>
            <a:r>
              <a:rPr lang="en-US" sz="2400" i="1" dirty="0"/>
              <a:t>The Scarlet </a:t>
            </a:r>
            <a:r>
              <a:rPr lang="en-US" sz="2400" i="1" dirty="0" err="1"/>
              <a:t>Letter</a:t>
            </a:r>
            <a:r>
              <a:rPr lang="en-US" sz="2400" dirty="0" err="1"/>
              <a:t>where</a:t>
            </a:r>
            <a:r>
              <a:rPr lang="en-US" sz="2400" dirty="0"/>
              <a:t> the heroine is condemned to wear a red "A" on her blouse to show her sin of adultery.</a:t>
            </a:r>
          </a:p>
          <a:p>
            <a:pPr lvl="2"/>
            <a:r>
              <a:rPr lang="en-US" sz="2400" dirty="0"/>
              <a:t>Herman Melville wrote </a:t>
            </a:r>
            <a:r>
              <a:rPr lang="en-US" sz="2400" i="1" dirty="0"/>
              <a:t>Moby Dick</a:t>
            </a:r>
            <a:r>
              <a:rPr lang="en-US" sz="2400" dirty="0"/>
              <a:t>, the allegorical tale of good vs. evil. It follows the mad Captain Ahab's hell-bent quest to kill the white whale, Moby Dick.</a:t>
            </a:r>
          </a:p>
          <a:p>
            <a:endParaRPr lang="en-US" dirty="0"/>
          </a:p>
        </p:txBody>
      </p:sp>
    </p:spTree>
    <p:extLst>
      <p:ext uri="{BB962C8B-B14F-4D97-AF65-F5344CB8AC3E}">
        <p14:creationId xmlns:p14="http://schemas.microsoft.com/office/powerpoint/2010/main" val="3730643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Scientific Revolution</a:t>
            </a:r>
            <a:endParaRPr lang="en-US" dirty="0"/>
          </a:p>
        </p:txBody>
      </p:sp>
      <p:sp>
        <p:nvSpPr>
          <p:cNvPr id="3" name="Content Placeholder 2"/>
          <p:cNvSpPr>
            <a:spLocks noGrp="1"/>
          </p:cNvSpPr>
          <p:nvPr>
            <p:ph idx="1"/>
          </p:nvPr>
        </p:nvSpPr>
        <p:spPr/>
        <p:txBody>
          <a:bodyPr>
            <a:normAutofit/>
          </a:bodyPr>
          <a:lstStyle/>
          <a:p>
            <a:pPr lvl="2"/>
            <a:r>
              <a:rPr lang="en-US" sz="2400" dirty="0"/>
              <a:t>The "Scientific Revolution" also sparked deism. Just as the solar system, mathematics, and physical laws and properties of the universe were being figured out, the principles of scientific inquiry were applied to religion.</a:t>
            </a:r>
          </a:p>
          <a:p>
            <a:pPr lvl="3"/>
            <a:r>
              <a:rPr lang="en-US" dirty="0"/>
              <a:t>Deism believed in a supreme being who'd made the universe, like a great clockmaker. It contained all of its order, put it into motion, then stood back and let the mechanisms run. Man's "job" was to figure it all out.</a:t>
            </a:r>
          </a:p>
          <a:p>
            <a:pPr lvl="3"/>
            <a:r>
              <a:rPr lang="en-US" dirty="0"/>
              <a:t>Well-known deists were Thomas Jefferson and Thomas Paine (who literally wrote </a:t>
            </a:r>
            <a:r>
              <a:rPr lang="en-US" i="1" dirty="0"/>
              <a:t>The Age of Reason</a:t>
            </a:r>
            <a:r>
              <a:rPr lang="en-US" dirty="0"/>
              <a:t> which outlined deism and attacked the Bible</a:t>
            </a:r>
            <a:r>
              <a:rPr lang="en-US" dirty="0" smtClean="0"/>
              <a:t>).</a:t>
            </a:r>
            <a:endParaRPr lang="en-US" dirty="0"/>
          </a:p>
        </p:txBody>
      </p:sp>
    </p:spTree>
    <p:extLst>
      <p:ext uri="{BB962C8B-B14F-4D97-AF65-F5344CB8AC3E}">
        <p14:creationId xmlns:p14="http://schemas.microsoft.com/office/powerpoint/2010/main" val="1958394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Unitarian Religion</a:t>
            </a:r>
            <a:endParaRPr lang="en-US" dirty="0"/>
          </a:p>
        </p:txBody>
      </p:sp>
      <p:sp>
        <p:nvSpPr>
          <p:cNvPr id="3" name="Content Placeholder 2"/>
          <p:cNvSpPr>
            <a:spLocks noGrp="1"/>
          </p:cNvSpPr>
          <p:nvPr>
            <p:ph idx="1"/>
          </p:nvPr>
        </p:nvSpPr>
        <p:spPr/>
        <p:txBody>
          <a:bodyPr/>
          <a:lstStyle/>
          <a:p>
            <a:pPr lvl="2"/>
            <a:r>
              <a:rPr lang="en-US" sz="2400" dirty="0"/>
              <a:t>The Unitarian religion drew followers even farther away from Christianity. Unitarians…</a:t>
            </a:r>
          </a:p>
          <a:p>
            <a:pPr lvl="3"/>
            <a:r>
              <a:rPr lang="en-US" dirty="0"/>
              <a:t>Believed God existed in 1 person ("</a:t>
            </a:r>
            <a:r>
              <a:rPr lang="en-US" dirty="0" err="1"/>
              <a:t>uni</a:t>
            </a:r>
            <a:r>
              <a:rPr lang="en-US" dirty="0"/>
              <a:t>"), but not in the Holy Trinity.</a:t>
            </a:r>
          </a:p>
          <a:p>
            <a:pPr lvl="3"/>
            <a:r>
              <a:rPr lang="en-US" dirty="0"/>
              <a:t>Rejected the divinity of Christ.</a:t>
            </a:r>
          </a:p>
          <a:p>
            <a:pPr lvl="3"/>
            <a:r>
              <a:rPr lang="en-US" dirty="0"/>
              <a:t>Believed people were essentially good at heart, not born under "original sin."</a:t>
            </a:r>
          </a:p>
          <a:p>
            <a:pPr lvl="3"/>
            <a:r>
              <a:rPr lang="en-US" dirty="0"/>
              <a:t>Believed people were saved through "good works", not through faith in Christ.</a:t>
            </a:r>
          </a:p>
          <a:p>
            <a:pPr lvl="3"/>
            <a:r>
              <a:rPr lang="en-US" dirty="0"/>
              <a:t>Attracted intellectual types, notably Ralph Waldo Emerson.</a:t>
            </a:r>
          </a:p>
          <a:p>
            <a:endParaRPr lang="en-US" dirty="0"/>
          </a:p>
          <a:p>
            <a:endParaRPr lang="en-US" dirty="0"/>
          </a:p>
        </p:txBody>
      </p:sp>
    </p:spTree>
    <p:extLst>
      <p:ext uri="{BB962C8B-B14F-4D97-AF65-F5344CB8AC3E}">
        <p14:creationId xmlns:p14="http://schemas.microsoft.com/office/powerpoint/2010/main" val="1953252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r>
              <a:rPr lang="en-US" baseline="30000" dirty="0" smtClean="0"/>
              <a:t>nd</a:t>
            </a:r>
            <a:r>
              <a:rPr lang="en-US" dirty="0" smtClean="0"/>
              <a:t> Great Awakening</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a:p>
          <a:p>
            <a:pPr lvl="1"/>
            <a:r>
              <a:rPr lang="en-US" dirty="0"/>
              <a:t>These perversions of Christianity ignited Christians to “take back their faith” and oppose these new beliefs.</a:t>
            </a:r>
          </a:p>
          <a:p>
            <a:pPr lvl="2"/>
            <a:r>
              <a:rPr lang="en-US" sz="2400" dirty="0"/>
              <a:t>A Christian revival movement began around 1800. It reached full speed as the 2nd Great Awakening in the 1830's.</a:t>
            </a:r>
          </a:p>
          <a:p>
            <a:pPr lvl="2"/>
            <a:r>
              <a:rPr lang="en-US" sz="2400" dirty="0"/>
              <a:t>The 2nd Great Awakening was like the first (which occurred 100 years prior) in that it was a rural movement (taking place in "camp meetings"), it was emotional, appealing to the common classes, and was a national movement.</a:t>
            </a:r>
          </a:p>
          <a:p>
            <a:pPr lvl="2"/>
            <a:r>
              <a:rPr lang="en-US" sz="2400" dirty="0"/>
              <a:t>It was unique in that it spawned a series of </a:t>
            </a:r>
            <a:r>
              <a:rPr lang="en-US" sz="2400" i="1" dirty="0"/>
              <a:t>other</a:t>
            </a:r>
            <a:r>
              <a:rPr lang="en-US" sz="2400" dirty="0"/>
              <a:t> movements: prison reform, temperance (movement to ban alcohol), and abolition of slavery.</a:t>
            </a:r>
          </a:p>
          <a:p>
            <a:pPr lvl="2"/>
            <a:r>
              <a:rPr lang="en-US" sz="2400" dirty="0"/>
              <a:t>Missionaries went westward in attempt to Christianize Native Americans</a:t>
            </a:r>
            <a:r>
              <a:rPr lang="en-US" sz="2400" dirty="0" smtClean="0"/>
              <a:t>.</a:t>
            </a:r>
            <a:endParaRPr lang="en-US" sz="2400" dirty="0"/>
          </a:p>
        </p:txBody>
      </p:sp>
    </p:spTree>
    <p:extLst>
      <p:ext uri="{BB962C8B-B14F-4D97-AF65-F5344CB8AC3E}">
        <p14:creationId xmlns:p14="http://schemas.microsoft.com/office/powerpoint/2010/main" val="1110879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Winners Are….</a:t>
            </a:r>
            <a:endParaRPr lang="en-US" dirty="0"/>
          </a:p>
        </p:txBody>
      </p:sp>
      <p:sp>
        <p:nvSpPr>
          <p:cNvPr id="3" name="Content Placeholder 2"/>
          <p:cNvSpPr>
            <a:spLocks noGrp="1"/>
          </p:cNvSpPr>
          <p:nvPr>
            <p:ph idx="1"/>
          </p:nvPr>
        </p:nvSpPr>
        <p:spPr/>
        <p:txBody>
          <a:bodyPr>
            <a:normAutofit fontScale="92500" lnSpcReduction="10000"/>
          </a:bodyPr>
          <a:lstStyle/>
          <a:p>
            <a:pPr lvl="2"/>
            <a:r>
              <a:rPr lang="en-US" sz="2400" dirty="0"/>
              <a:t>Methodists and Baptists were the big winners in the movement. They each stressed a personal relationship with Christ and the emotional nature of the Awakening thus helped those denominations.</a:t>
            </a:r>
          </a:p>
          <a:p>
            <a:pPr lvl="2"/>
            <a:r>
              <a:rPr lang="en-US" sz="2400" dirty="0"/>
              <a:t>Leading preachers of the 2nd Great Awakening were Peter Cartwright, a Methodist circuit rider traveling from town to town preaching, and Charles </a:t>
            </a:r>
            <a:r>
              <a:rPr lang="en-US" sz="2400" dirty="0" err="1"/>
              <a:t>Grandison</a:t>
            </a:r>
            <a:r>
              <a:rPr lang="en-US" sz="2400" dirty="0"/>
              <a:t> Finney who was the most gifted speaker/preacher and could move the masses.</a:t>
            </a:r>
          </a:p>
          <a:p>
            <a:pPr lvl="2"/>
            <a:r>
              <a:rPr lang="en-US" sz="2400" dirty="0"/>
              <a:t>The 2nd Great Awakening started many reform movements including public education, temperance (not drinking alcohol), women's suffrage (right to vote), prison reform, and better treatment for the mentally handicapped.</a:t>
            </a:r>
          </a:p>
          <a:p>
            <a:endParaRPr lang="en-US" dirty="0"/>
          </a:p>
          <a:p>
            <a:endParaRPr lang="en-US" dirty="0"/>
          </a:p>
        </p:txBody>
      </p:sp>
    </p:spTree>
    <p:extLst>
      <p:ext uri="{BB962C8B-B14F-4D97-AF65-F5344CB8AC3E}">
        <p14:creationId xmlns:p14="http://schemas.microsoft.com/office/powerpoint/2010/main" val="3830915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Denominational Diversity</a:t>
            </a:r>
            <a:endParaRPr lang="en-US" dirty="0"/>
          </a:p>
        </p:txBody>
      </p:sp>
      <p:sp>
        <p:nvSpPr>
          <p:cNvPr id="3" name="Content Placeholder 2"/>
          <p:cNvSpPr>
            <a:spLocks noGrp="1"/>
          </p:cNvSpPr>
          <p:nvPr>
            <p:ph idx="1"/>
          </p:nvPr>
        </p:nvSpPr>
        <p:spPr/>
        <p:txBody>
          <a:bodyPr>
            <a:normAutofit/>
          </a:bodyPr>
          <a:lstStyle/>
          <a:p>
            <a:pPr lvl="1"/>
            <a:r>
              <a:rPr lang="en-US" dirty="0" smtClean="0"/>
              <a:t>Western </a:t>
            </a:r>
            <a:r>
              <a:rPr lang="en-US" dirty="0"/>
              <a:t>New York became known as the "Burned-Over District" due to the hellfire of its revival preaching.</a:t>
            </a:r>
          </a:p>
          <a:p>
            <a:pPr lvl="1"/>
            <a:r>
              <a:rPr lang="en-US" dirty="0"/>
              <a:t>Other religious sects were spawned.</a:t>
            </a:r>
          </a:p>
          <a:p>
            <a:pPr lvl="2"/>
            <a:r>
              <a:rPr lang="en-US" sz="2400" dirty="0"/>
              <a:t>The "</a:t>
            </a:r>
            <a:r>
              <a:rPr lang="en-US" sz="2400" dirty="0" err="1"/>
              <a:t>Millerites</a:t>
            </a:r>
            <a:r>
              <a:rPr lang="en-US" sz="2400" dirty="0"/>
              <a:t>" (AKA Adventists) predicted Christ's return on October 22, 1844. When this prophesy failed to materialize, the movement lost credibility.</a:t>
            </a:r>
          </a:p>
          <a:p>
            <a:pPr lvl="2"/>
            <a:r>
              <a:rPr lang="en-US" sz="2400" dirty="0"/>
              <a:t>The Mormon faith would also begin at this time.</a:t>
            </a:r>
          </a:p>
          <a:p>
            <a:pPr marL="137160" indent="0">
              <a:buNone/>
            </a:pPr>
            <a:endParaRPr lang="en-US" dirty="0"/>
          </a:p>
        </p:txBody>
      </p:sp>
    </p:spTree>
    <p:extLst>
      <p:ext uri="{BB962C8B-B14F-4D97-AF65-F5344CB8AC3E}">
        <p14:creationId xmlns:p14="http://schemas.microsoft.com/office/powerpoint/2010/main" val="4285782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Religion and Social Classes</a:t>
            </a:r>
            <a:endParaRPr lang="en-US" dirty="0"/>
          </a:p>
        </p:txBody>
      </p:sp>
      <p:sp>
        <p:nvSpPr>
          <p:cNvPr id="3" name="Content Placeholder 2"/>
          <p:cNvSpPr>
            <a:spLocks noGrp="1"/>
          </p:cNvSpPr>
          <p:nvPr>
            <p:ph idx="1"/>
          </p:nvPr>
        </p:nvSpPr>
        <p:spPr/>
        <p:txBody>
          <a:bodyPr/>
          <a:lstStyle/>
          <a:p>
            <a:pPr lvl="1"/>
            <a:r>
              <a:rPr lang="en-US" dirty="0"/>
              <a:t>The gap between the classes and regions were widened by the 2nd Great Awakening.</a:t>
            </a:r>
          </a:p>
          <a:p>
            <a:pPr lvl="2"/>
            <a:r>
              <a:rPr lang="en-US" sz="2400" dirty="0"/>
              <a:t>Generally, the poor, rural, less-educated, Southerner or Westerner became a Methodist or Baptist.</a:t>
            </a:r>
          </a:p>
          <a:p>
            <a:pPr lvl="2"/>
            <a:r>
              <a:rPr lang="en-US" sz="2400" dirty="0"/>
              <a:t>Generally, the wealthier, urban, more-educated, Easterner or person on the coastline stayed Episcopalian, Presbyterian, Congregationalist, or became Unitarian.</a:t>
            </a:r>
          </a:p>
          <a:p>
            <a:pPr lvl="2"/>
            <a:r>
              <a:rPr lang="en-US" sz="2400" dirty="0"/>
              <a:t>Slavery was a divisive issue to the churches (the Methodist and Presbyterian churches split over this).</a:t>
            </a:r>
          </a:p>
          <a:p>
            <a:endParaRPr lang="en-US" dirty="0"/>
          </a:p>
        </p:txBody>
      </p:sp>
    </p:spTree>
    <p:extLst>
      <p:ext uri="{BB962C8B-B14F-4D97-AF65-F5344CB8AC3E}">
        <p14:creationId xmlns:p14="http://schemas.microsoft.com/office/powerpoint/2010/main" val="40713586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1352</TotalTime>
  <Words>1338</Words>
  <Application>Microsoft Office PowerPoint</Application>
  <PresentationFormat>On-screen Show (4:3)</PresentationFormat>
  <Paragraphs>187</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Apex</vt:lpstr>
      <vt:lpstr>Chapter 15:  The ferment of reform and culture 1790-1860</vt:lpstr>
      <vt:lpstr>JUMBO QUESTIONS</vt:lpstr>
      <vt:lpstr>Reviving Religion</vt:lpstr>
      <vt:lpstr>The Scientific Revolution</vt:lpstr>
      <vt:lpstr>Unitarian Religion</vt:lpstr>
      <vt:lpstr>2nd Great Awakening</vt:lpstr>
      <vt:lpstr>The Big Winners Are….</vt:lpstr>
      <vt:lpstr>Denominational Diversity</vt:lpstr>
      <vt:lpstr>Religion and Social Classes</vt:lpstr>
      <vt:lpstr>A New Form of Christianity</vt:lpstr>
      <vt:lpstr>Free School (for Free People)</vt:lpstr>
      <vt:lpstr>Training Teachers</vt:lpstr>
      <vt:lpstr>Influence on Education</vt:lpstr>
      <vt:lpstr>Higher Goals</vt:lpstr>
      <vt:lpstr>Women and Education</vt:lpstr>
      <vt:lpstr>An Age of Reform</vt:lpstr>
      <vt:lpstr>More Reforms</vt:lpstr>
      <vt:lpstr>Demon Rum</vt:lpstr>
      <vt:lpstr>War on Alcohol</vt:lpstr>
      <vt:lpstr>Women in Revolt</vt:lpstr>
      <vt:lpstr>Women Leaders</vt:lpstr>
      <vt:lpstr>Seneca Falls</vt:lpstr>
      <vt:lpstr>Wilderness Utopias</vt:lpstr>
      <vt:lpstr>The Oneida Community</vt:lpstr>
      <vt:lpstr>The Shakers</vt:lpstr>
      <vt:lpstr>The Dawn of Scientific Achievement</vt:lpstr>
      <vt:lpstr>Improvements in Medicine??</vt:lpstr>
      <vt:lpstr>Artistic Achievements</vt:lpstr>
      <vt:lpstr>Waste of Time</vt:lpstr>
      <vt:lpstr>National Literature</vt:lpstr>
      <vt:lpstr>The Knickerbocker Group</vt:lpstr>
      <vt:lpstr>Transcendentialism</vt:lpstr>
      <vt:lpstr>Famous Examples</vt:lpstr>
      <vt:lpstr>Famous Examples</vt:lpstr>
      <vt:lpstr>Glowing Literary Lights </vt:lpstr>
      <vt:lpstr>Literary Individualists and Dissenters </vt:lpstr>
    </vt:vector>
  </TitlesOfParts>
  <Company>DeForest Area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  The ferment of reform and culture</dc:title>
  <dc:creator>ckollasch</dc:creator>
  <cp:lastModifiedBy>Windows User</cp:lastModifiedBy>
  <cp:revision>8</cp:revision>
  <dcterms:created xsi:type="dcterms:W3CDTF">2012-11-07T21:54:54Z</dcterms:created>
  <dcterms:modified xsi:type="dcterms:W3CDTF">2016-11-03T16:47:31Z</dcterms:modified>
</cp:coreProperties>
</file>