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5" r:id="rId18"/>
    <p:sldId id="276"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56558-5EC7-41D9-BCE9-77400274D128}" type="datetimeFigureOut">
              <a:rPr lang="en-US" smtClean="0"/>
              <a:pPr/>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E88E9-5D65-495A-9F55-18F39D944684}" type="slidenum">
              <a:rPr lang="en-US" smtClean="0"/>
              <a:pPr/>
              <a:t>‹#›</a:t>
            </a:fld>
            <a:endParaRPr lang="en-US"/>
          </a:p>
        </p:txBody>
      </p:sp>
    </p:spTree>
    <p:extLst>
      <p:ext uri="{BB962C8B-B14F-4D97-AF65-F5344CB8AC3E}">
        <p14:creationId xmlns:p14="http://schemas.microsoft.com/office/powerpoint/2010/main" val="141643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spcBef>
                <a:spcPts val="601"/>
              </a:spcBef>
            </a:pPr>
            <a:r>
              <a:rPr lang="en-US" altLang="en-US" dirty="0" smtClean="0">
                <a:latin typeface="Univers LT Std 45 Light" pitchFamily="34" charset="0"/>
                <a:ea typeface="ＭＳ Ｐゴシック" pitchFamily="34" charset="-128"/>
              </a:rPr>
              <a:t>Check for understanding on the Concept</a:t>
            </a:r>
            <a:r>
              <a:rPr lang="en-US" altLang="en-US" baseline="0" dirty="0" smtClean="0">
                <a:latin typeface="Univers LT Std 45 Light" pitchFamily="34" charset="0"/>
                <a:ea typeface="ＭＳ Ｐゴシック" pitchFamily="34" charset="-128"/>
              </a:rPr>
              <a:t> Outline, 7 Course Themes and Historical Thinking Skills</a:t>
            </a:r>
          </a:p>
          <a:p>
            <a:pPr marL="228626" indent="-228626">
              <a:spcBef>
                <a:spcPts val="601"/>
              </a:spcBef>
              <a:buFont typeface="Wingdings" pitchFamily="2" charset="2"/>
              <a:buChar char="§"/>
            </a:pPr>
            <a:endParaRPr lang="en-US" altLang="en-US" baseline="0" dirty="0" smtClean="0">
              <a:latin typeface="Univers LT Std 45 Light" pitchFamily="34" charset="0"/>
              <a:ea typeface="ＭＳ Ｐゴシック" pitchFamily="34" charset="-128"/>
            </a:endParaRPr>
          </a:p>
          <a:p>
            <a:pPr>
              <a:spcBef>
                <a:spcPts val="601"/>
              </a:spcBef>
            </a:pPr>
            <a:r>
              <a:rPr lang="en-US" altLang="en-US" baseline="0" dirty="0" smtClean="0">
                <a:latin typeface="Univers LT Std 45 Light" pitchFamily="34" charset="0"/>
                <a:ea typeface="ＭＳ Ｐゴシック" pitchFamily="34" charset="-128"/>
              </a:rPr>
              <a:t>Strategies for teaching the redesigned AP US History Course</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Covering Content: Explain to the teachers your ideas for covering the redesigned content on a A/B Block (show examples).</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Introduce the use of Interactive Notebooks Checks and how they help to drive your AP US History course. </a:t>
            </a:r>
          </a:p>
          <a:p>
            <a:pPr marL="228626" indent="-228626">
              <a:spcBef>
                <a:spcPts val="601"/>
              </a:spcBef>
              <a:buFont typeface="Wingdings" pitchFamily="2" charset="2"/>
              <a:buChar char="§"/>
            </a:pPr>
            <a:endParaRPr lang="en-US" altLang="en-US" baseline="0" dirty="0" smtClean="0">
              <a:latin typeface="Univers LT Std 45 Light" pitchFamily="34" charset="0"/>
              <a:ea typeface="ＭＳ Ｐゴシック" pitchFamily="34" charset="-128"/>
            </a:endParaRPr>
          </a:p>
          <a:p>
            <a:pPr marL="228626" indent="-228626">
              <a:spcBef>
                <a:spcPts val="601"/>
              </a:spcBef>
              <a:buFont typeface="Wingdings" pitchFamily="2" charset="2"/>
              <a:buChar char="§"/>
            </a:pPr>
            <a:endParaRPr lang="en-US" altLang="en-US" baseline="0" dirty="0" smtClean="0">
              <a:latin typeface="Univers LT Std 45 Light" pitchFamily="34" charset="0"/>
              <a:ea typeface="ＭＳ Ｐゴシック" pitchFamily="34" charset="-128"/>
            </a:endParaRPr>
          </a:p>
          <a:p>
            <a:pPr>
              <a:spcBef>
                <a:spcPts val="601"/>
              </a:spcBef>
            </a:pPr>
            <a:r>
              <a:rPr lang="en-US" altLang="en-US" baseline="0" dirty="0" smtClean="0">
                <a:latin typeface="Univers LT Std 45 Light" pitchFamily="34" charset="0"/>
                <a:ea typeface="ＭＳ Ｐゴシック" pitchFamily="34" charset="-128"/>
              </a:rPr>
              <a:t>Strategies to prepare students for the redesigned 2015 AP Exam</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Describe in detail how best to approach the Short-Answer questions (10 line questions).</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Introduce how best to attack the Long Essay using the revised Rubric</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Introduce how best to attack the Document Based Question including the 7 bullets that must be present in their DBQ.</a:t>
            </a:r>
          </a:p>
          <a:p>
            <a:pPr>
              <a:spcBef>
                <a:spcPts val="601"/>
              </a:spcBef>
            </a:pPr>
            <a:r>
              <a:rPr lang="en-US" altLang="en-US" baseline="0" dirty="0" smtClean="0">
                <a:latin typeface="Univers LT Std 45 Light" pitchFamily="34" charset="0"/>
                <a:ea typeface="ＭＳ Ｐゴシック" pitchFamily="34" charset="-128"/>
              </a:rPr>
              <a:t>	--State a relevant thesis that directly addresses all parts of the question.</a:t>
            </a:r>
          </a:p>
          <a:p>
            <a:pPr>
              <a:spcBef>
                <a:spcPts val="601"/>
              </a:spcBef>
            </a:pPr>
            <a:r>
              <a:rPr lang="en-US" altLang="en-US" baseline="0" dirty="0" smtClean="0">
                <a:latin typeface="Univers LT Std 45 Light" pitchFamily="34" charset="0"/>
                <a:ea typeface="ＭＳ Ｐゴシック" pitchFamily="34" charset="-128"/>
              </a:rPr>
              <a:t>	--Support the thesis or a relevant argument with evidence from all, or all but one, of the documents.</a:t>
            </a:r>
          </a:p>
          <a:p>
            <a:pPr>
              <a:spcBef>
                <a:spcPts val="601"/>
              </a:spcBef>
            </a:pPr>
            <a:r>
              <a:rPr lang="en-US" altLang="en-US" baseline="0" dirty="0" smtClean="0">
                <a:latin typeface="Univers LT Std 45 Light" pitchFamily="34" charset="0"/>
                <a:ea typeface="ＭＳ Ｐゴシック" pitchFamily="34" charset="-128"/>
              </a:rPr>
              <a:t>	--Incorporate analysis of all, or all but one, of the documents into your argument.</a:t>
            </a:r>
          </a:p>
          <a:p>
            <a:pPr>
              <a:spcBef>
                <a:spcPts val="601"/>
              </a:spcBef>
            </a:pPr>
            <a:r>
              <a:rPr lang="en-US" altLang="en-US" baseline="0" dirty="0" smtClean="0">
                <a:latin typeface="Univers LT Std 45 Light" pitchFamily="34" charset="0"/>
                <a:ea typeface="ＭＳ Ｐゴシック" pitchFamily="34" charset="-128"/>
              </a:rPr>
              <a:t>	--Focus your analysis of each document on at least one of the following: intended audience, purpose, historical context, and/or point of view.</a:t>
            </a:r>
          </a:p>
          <a:p>
            <a:pPr>
              <a:spcBef>
                <a:spcPts val="601"/>
              </a:spcBef>
            </a:pPr>
            <a:r>
              <a:rPr lang="en-US" altLang="en-US" baseline="0" dirty="0" smtClean="0">
                <a:latin typeface="Univers LT Std 45 Light" pitchFamily="34" charset="0"/>
                <a:ea typeface="ＭＳ Ｐゴシック" pitchFamily="34" charset="-128"/>
              </a:rPr>
              <a:t>	--Support your argument with analysis of historical examples outside the documents.</a:t>
            </a:r>
          </a:p>
          <a:p>
            <a:pPr>
              <a:spcBef>
                <a:spcPts val="601"/>
              </a:spcBef>
            </a:pPr>
            <a:r>
              <a:rPr lang="en-US" altLang="en-US" baseline="0" dirty="0" smtClean="0">
                <a:latin typeface="Univers LT Std 45 Light" pitchFamily="34" charset="0"/>
                <a:ea typeface="ＭＳ Ｐゴシック" pitchFamily="34" charset="-128"/>
              </a:rPr>
              <a:t>	--Connect historical phenomena relevant to your argument to broader events or processes.</a:t>
            </a:r>
          </a:p>
          <a:p>
            <a:pPr>
              <a:spcBef>
                <a:spcPts val="601"/>
              </a:spcBef>
            </a:pPr>
            <a:r>
              <a:rPr lang="en-US" altLang="en-US" baseline="0" dirty="0" smtClean="0">
                <a:latin typeface="Univers LT Std 45 Light" pitchFamily="34" charset="0"/>
                <a:ea typeface="ＭＳ Ｐゴシック" pitchFamily="34" charset="-128"/>
              </a:rPr>
              <a:t>	--Synthesize the elements above into a persuasive essay.</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Multiple Choice: Explain how the new multiple choice questions are stem driven and that students must practice these multiple choice questions. Express your concern about the difficulty of the reading level contained in the stems, but explain one solution to this problem is to use 5mins a day reading through a primary source document to expose see reading difficulty (ask student to write down words they don’t know on a sheet of paper or share out) and what is the theme of the document.</a:t>
            </a:r>
          </a:p>
          <a:p>
            <a:pPr>
              <a:spcBef>
                <a:spcPts val="601"/>
              </a:spcBef>
            </a:pPr>
            <a:r>
              <a:rPr lang="en-US" altLang="en-US" baseline="0" dirty="0" smtClean="0">
                <a:latin typeface="Univers LT Std 45 Light" pitchFamily="34" charset="0"/>
                <a:ea typeface="ＭＳ Ｐゴシック" pitchFamily="34" charset="-128"/>
              </a:rPr>
              <a:t>	The teachers will get into groups of three or four and will be assigned a time period from the Concept Outline. Each group will begin to create multiple choice questions using the </a:t>
            </a:r>
            <a:r>
              <a:rPr lang="en-US" altLang="en-US" b="1" u="sng" baseline="0" dirty="0" smtClean="0">
                <a:latin typeface="Univers LT Std 45 Light" pitchFamily="34" charset="0"/>
                <a:ea typeface="ＭＳ Ｐゴシック" pitchFamily="34" charset="-128"/>
              </a:rPr>
              <a:t>Eyewitness and Others</a:t>
            </a:r>
            <a:r>
              <a:rPr lang="en-US" altLang="en-US" b="0" u="none" baseline="0" dirty="0" smtClean="0">
                <a:latin typeface="Univers LT Std 45 Light" pitchFamily="34" charset="0"/>
                <a:ea typeface="ＭＳ Ｐゴシック" pitchFamily="34" charset="-128"/>
              </a:rPr>
              <a:t> </a:t>
            </a:r>
            <a:r>
              <a:rPr lang="en-US" altLang="en-US" baseline="0" dirty="0" smtClean="0">
                <a:solidFill>
                  <a:srgbClr val="0070C0"/>
                </a:solidFill>
                <a:latin typeface="Univers LT Std 45 Light" pitchFamily="34" charset="0"/>
                <a:ea typeface="ＭＳ Ｐゴシック" pitchFamily="34" charset="-128"/>
              </a:rPr>
              <a:t>blue</a:t>
            </a:r>
            <a:r>
              <a:rPr lang="en-US" altLang="en-US" baseline="0" dirty="0" smtClean="0">
                <a:latin typeface="Univers LT Std 45 Light" pitchFamily="34" charset="0"/>
                <a:ea typeface="ＭＳ Ｐゴシック" pitchFamily="34" charset="-128"/>
              </a:rPr>
              <a:t> and </a:t>
            </a:r>
            <a:r>
              <a:rPr lang="en-US" altLang="en-US" baseline="0" dirty="0" smtClean="0">
                <a:solidFill>
                  <a:srgbClr val="FF0000"/>
                </a:solidFill>
                <a:latin typeface="Univers LT Std 45 Light" pitchFamily="34" charset="0"/>
                <a:ea typeface="ＭＳ Ｐゴシック" pitchFamily="34" charset="-128"/>
              </a:rPr>
              <a:t>red </a:t>
            </a:r>
            <a:r>
              <a:rPr lang="en-US" altLang="en-US" baseline="0" dirty="0" smtClean="0">
                <a:latin typeface="Univers LT Std 45 Light" pitchFamily="34" charset="0"/>
                <a:ea typeface="ＭＳ Ｐゴシック" pitchFamily="34" charset="-128"/>
              </a:rPr>
              <a:t>books along with the Avalon project website primary sources. Each group will create 10-20 Multiple Choice Questions for there assigned time period. These will be shared with me and I will post them along with the Reading selection to my website. By the end of the summer I should have a good bank of questions to share with all of my participants with in each time period. </a:t>
            </a:r>
          </a:p>
          <a:p>
            <a:pPr marL="228626" indent="-228626">
              <a:spcBef>
                <a:spcPts val="601"/>
              </a:spcBef>
              <a:buFont typeface="Wingdings" pitchFamily="2" charset="2"/>
              <a:buChar char="§"/>
            </a:pPr>
            <a:r>
              <a:rPr lang="en-US" altLang="en-US" baseline="0" dirty="0" smtClean="0">
                <a:latin typeface="Univers LT Std 45 Light" pitchFamily="34" charset="0"/>
                <a:ea typeface="ＭＳ Ｐゴシック" pitchFamily="34" charset="-128"/>
              </a:rPr>
              <a:t> </a:t>
            </a:r>
          </a:p>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2</a:t>
            </a:fld>
            <a:endParaRPr lang="en-US" altLang="en-US" smtClean="0">
              <a:latin typeface="Trebuchet M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11</a:t>
            </a:fld>
            <a:endParaRPr lang="en-US" altLang="en-US" smtClean="0">
              <a:latin typeface="Trebuchet M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rebuchet MS" pitchFamily="34" charset="0"/>
                <a:ea typeface="ＭＳ Ｐゴシック" pitchFamily="34" charset="-128"/>
              </a:rPr>
              <a:t>Switch to your FRQ – DBQ Power Point presentation</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rebuchet MS" pitchFamily="34" charset="0"/>
                <a:ea typeface="ＭＳ Ｐゴシック" pitchFamily="34" charset="-128"/>
              </a:defRPr>
            </a:lvl1pPr>
            <a:lvl2pPr marL="727868" indent="-279949" eaLnBrk="0" hangingPunct="0">
              <a:spcBef>
                <a:spcPct val="30000"/>
              </a:spcBef>
              <a:defRPr sz="1200">
                <a:solidFill>
                  <a:schemeClr val="tx1"/>
                </a:solidFill>
                <a:latin typeface="Trebuchet MS" pitchFamily="34" charset="0"/>
                <a:ea typeface="ＭＳ Ｐゴシック" pitchFamily="34" charset="-128"/>
              </a:defRPr>
            </a:lvl2pPr>
            <a:lvl3pPr marL="1119797" indent="-223959" eaLnBrk="0" hangingPunct="0">
              <a:spcBef>
                <a:spcPct val="30000"/>
              </a:spcBef>
              <a:defRPr sz="1200">
                <a:solidFill>
                  <a:schemeClr val="tx1"/>
                </a:solidFill>
                <a:latin typeface="Trebuchet MS" pitchFamily="34" charset="0"/>
                <a:ea typeface="ＭＳ Ｐゴシック" pitchFamily="34" charset="-128"/>
              </a:defRPr>
            </a:lvl3pPr>
            <a:lvl4pPr marL="1567716" indent="-223959" eaLnBrk="0" hangingPunct="0">
              <a:spcBef>
                <a:spcPct val="30000"/>
              </a:spcBef>
              <a:defRPr sz="1200">
                <a:solidFill>
                  <a:schemeClr val="tx1"/>
                </a:solidFill>
                <a:latin typeface="Trebuchet MS" pitchFamily="34" charset="0"/>
                <a:ea typeface="ＭＳ Ｐゴシック" pitchFamily="34" charset="-128"/>
              </a:defRPr>
            </a:lvl4pPr>
            <a:lvl5pPr marL="2015635" indent="-223959" eaLnBrk="0" hangingPunct="0">
              <a:spcBef>
                <a:spcPct val="30000"/>
              </a:spcBef>
              <a:defRPr sz="1200">
                <a:solidFill>
                  <a:schemeClr val="tx1"/>
                </a:solidFill>
                <a:latin typeface="Trebuchet MS" pitchFamily="34" charset="0"/>
                <a:ea typeface="ＭＳ Ｐゴシック" pitchFamily="34" charset="-128"/>
              </a:defRPr>
            </a:lvl5pPr>
            <a:lvl6pPr marL="2463554"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6pPr>
            <a:lvl7pPr marL="2911472"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7pPr>
            <a:lvl8pPr marL="3359391"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8pPr>
            <a:lvl9pPr marL="3807310"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9pPr>
          </a:lstStyle>
          <a:p>
            <a:pPr eaLnBrk="1" hangingPunct="1">
              <a:spcBef>
                <a:spcPct val="0"/>
              </a:spcBef>
            </a:pPr>
            <a:fld id="{35761B15-7675-483D-871D-78EEBF1AFC3F}"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rebuchet MS" pitchFamily="34" charset="0"/>
                <a:ea typeface="ＭＳ Ｐゴシック" pitchFamily="34" charset="-128"/>
              </a:rPr>
              <a:t>Switch to your FRQ – DBQ Power Point presentation</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rebuchet MS" pitchFamily="34" charset="0"/>
                <a:ea typeface="ＭＳ Ｐゴシック" pitchFamily="34" charset="-128"/>
              </a:defRPr>
            </a:lvl1pPr>
            <a:lvl2pPr marL="727868" indent="-279949" eaLnBrk="0" hangingPunct="0">
              <a:spcBef>
                <a:spcPct val="30000"/>
              </a:spcBef>
              <a:defRPr sz="1200">
                <a:solidFill>
                  <a:schemeClr val="tx1"/>
                </a:solidFill>
                <a:latin typeface="Trebuchet MS" pitchFamily="34" charset="0"/>
                <a:ea typeface="ＭＳ Ｐゴシック" pitchFamily="34" charset="-128"/>
              </a:defRPr>
            </a:lvl2pPr>
            <a:lvl3pPr marL="1119797" indent="-223959" eaLnBrk="0" hangingPunct="0">
              <a:spcBef>
                <a:spcPct val="30000"/>
              </a:spcBef>
              <a:defRPr sz="1200">
                <a:solidFill>
                  <a:schemeClr val="tx1"/>
                </a:solidFill>
                <a:latin typeface="Trebuchet MS" pitchFamily="34" charset="0"/>
                <a:ea typeface="ＭＳ Ｐゴシック" pitchFamily="34" charset="-128"/>
              </a:defRPr>
            </a:lvl3pPr>
            <a:lvl4pPr marL="1567716" indent="-223959" eaLnBrk="0" hangingPunct="0">
              <a:spcBef>
                <a:spcPct val="30000"/>
              </a:spcBef>
              <a:defRPr sz="1200">
                <a:solidFill>
                  <a:schemeClr val="tx1"/>
                </a:solidFill>
                <a:latin typeface="Trebuchet MS" pitchFamily="34" charset="0"/>
                <a:ea typeface="ＭＳ Ｐゴシック" pitchFamily="34" charset="-128"/>
              </a:defRPr>
            </a:lvl4pPr>
            <a:lvl5pPr marL="2015635" indent="-223959" eaLnBrk="0" hangingPunct="0">
              <a:spcBef>
                <a:spcPct val="30000"/>
              </a:spcBef>
              <a:defRPr sz="1200">
                <a:solidFill>
                  <a:schemeClr val="tx1"/>
                </a:solidFill>
                <a:latin typeface="Trebuchet MS" pitchFamily="34" charset="0"/>
                <a:ea typeface="ＭＳ Ｐゴシック" pitchFamily="34" charset="-128"/>
              </a:defRPr>
            </a:lvl5pPr>
            <a:lvl6pPr marL="2463554"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6pPr>
            <a:lvl7pPr marL="2911472"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7pPr>
            <a:lvl8pPr marL="3359391"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8pPr>
            <a:lvl9pPr marL="3807310" indent="-223959" defTabSz="447919" eaLnBrk="0" fontAlgn="base" hangingPunct="0">
              <a:spcBef>
                <a:spcPct val="30000"/>
              </a:spcBef>
              <a:spcAft>
                <a:spcPct val="0"/>
              </a:spcAft>
              <a:defRPr sz="1200">
                <a:solidFill>
                  <a:schemeClr val="tx1"/>
                </a:solidFill>
                <a:latin typeface="Trebuchet MS" pitchFamily="34" charset="0"/>
                <a:ea typeface="ＭＳ Ｐゴシック" pitchFamily="34" charset="-128"/>
              </a:defRPr>
            </a:lvl9pPr>
          </a:lstStyle>
          <a:p>
            <a:pPr eaLnBrk="1" hangingPunct="1">
              <a:spcBef>
                <a:spcPct val="0"/>
              </a:spcBef>
            </a:pPr>
            <a:fld id="{4C832E11-F050-470E-B901-1D4FD3D991ED}"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3</a:t>
            </a:fld>
            <a:endParaRPr lang="en-US" altLang="en-US" smtClean="0">
              <a:latin typeface="Trebuchet M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4</a:t>
            </a:fld>
            <a:endParaRPr lang="en-US" altLang="en-US" smtClean="0">
              <a:latin typeface="Trebuchet M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5</a:t>
            </a:fld>
            <a:endParaRPr lang="en-US" altLang="en-US" smtClean="0">
              <a:latin typeface="Trebuchet M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6</a:t>
            </a:fld>
            <a:endParaRPr lang="en-US" altLang="en-US" smtClean="0">
              <a:latin typeface="Trebuchet M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7</a:t>
            </a:fld>
            <a:endParaRPr lang="en-US" altLang="en-US" smtClean="0">
              <a:latin typeface="Trebuchet M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8</a:t>
            </a:fld>
            <a:endParaRPr lang="en-US" altLang="en-US" smtClean="0">
              <a:latin typeface="Trebuchet M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9</a:t>
            </a:fld>
            <a:endParaRPr lang="en-US" altLang="en-US" smtClean="0">
              <a:latin typeface="Trebuchet M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26" indent="-228626">
              <a:spcBef>
                <a:spcPts val="601"/>
              </a:spcBef>
              <a:buFont typeface="Wingdings" pitchFamily="2" charset="2"/>
              <a:buChar char="§"/>
            </a:pPr>
            <a:endParaRPr lang="en-US" altLang="en-US" dirty="0" smtClean="0">
              <a:latin typeface="Univers LT Std 45 Light" pitchFamily="34" charset="0"/>
              <a:ea typeface="ＭＳ Ｐゴシック" pitchFamily="34" charset="-128"/>
            </a:endParaRPr>
          </a:p>
        </p:txBody>
      </p:sp>
      <p:sp>
        <p:nvSpPr>
          <p:cNvPr id="69636"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0EC8EA-D84C-40D2-ADB9-5019C1331225}" type="slidenum">
              <a:rPr lang="en-US" altLang="en-US" smtClean="0">
                <a:latin typeface="Trebuchet MS" pitchFamily="34" charset="0"/>
              </a:rPr>
              <a:pPr eaLnBrk="1" hangingPunct="1"/>
              <a:t>10</a:t>
            </a:fld>
            <a:endParaRPr lang="en-US" altLang="en-US" smtClean="0">
              <a:latin typeface="Trebuchet M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1B34B0-EC7A-4B8E-90B9-C41E01963071}" type="datetimeFigureOut">
              <a:rPr lang="en-US" smtClean="0"/>
              <a:pPr/>
              <a:t>3/7/2016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82C00D-8908-4F4A-ABD6-04015C84CE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82C00D-8908-4F4A-ABD6-04015C84CE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82C00D-8908-4F4A-ABD6-04015C84CE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82C00D-8908-4F4A-ABD6-04015C84CE6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82C00D-8908-4F4A-ABD6-04015C84CE6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82C00D-8908-4F4A-ABD6-04015C84CE6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82C00D-8908-4F4A-ABD6-04015C84CE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582C00D-8908-4F4A-ABD6-04015C84CE6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1B34B0-EC7A-4B8E-90B9-C41E01963071}" type="datetimeFigureOut">
              <a:rPr lang="en-US" smtClean="0"/>
              <a:pPr/>
              <a:t>3/7/2016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582C00D-8908-4F4A-ABD6-04015C84CE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1B34B0-EC7A-4B8E-90B9-C41E01963071}" type="datetimeFigureOut">
              <a:rPr lang="en-US" smtClean="0"/>
              <a:pPr/>
              <a:t>3/7/2016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582C00D-8908-4F4A-ABD6-04015C84CE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1B34B0-EC7A-4B8E-90B9-C41E01963071}" type="datetimeFigureOut">
              <a:rPr lang="en-US" smtClean="0"/>
              <a:pPr/>
              <a:t>3/7/2016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82C00D-8908-4F4A-ABD6-04015C84CE6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1B34B0-EC7A-4B8E-90B9-C41E01963071}" type="datetimeFigureOut">
              <a:rPr lang="en-US" smtClean="0"/>
              <a:pPr/>
              <a:t>3/7/2016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82C00D-8908-4F4A-ABD6-04015C84CE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APUSH DBQ</a:t>
            </a:r>
            <a:endParaRPr lang="en-US" dirty="0"/>
          </a:p>
        </p:txBody>
      </p:sp>
      <p:sp>
        <p:nvSpPr>
          <p:cNvPr id="3" name="Subtitle 2"/>
          <p:cNvSpPr>
            <a:spLocks noGrp="1"/>
          </p:cNvSpPr>
          <p:nvPr>
            <p:ph type="subTitle" idx="1"/>
          </p:nvPr>
        </p:nvSpPr>
        <p:spPr/>
        <p:txBody>
          <a:bodyPr/>
          <a:lstStyle/>
          <a:p>
            <a:r>
              <a:rPr lang="en-US" dirty="0" smtClean="0"/>
              <a:t>It’s the Long Essay, with documents </a:t>
            </a:r>
          </a:p>
          <a:p>
            <a:r>
              <a:rPr lang="en-US" dirty="0" smtClean="0"/>
              <a:t>and higher expectations.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5"/>
          <p:cNvSpPr>
            <a:spLocks noGrp="1"/>
          </p:cNvSpPr>
          <p:nvPr>
            <p:ph idx="1"/>
          </p:nvPr>
        </p:nvSpPr>
        <p:spPr>
          <a:xfrm>
            <a:off x="304800" y="838200"/>
            <a:ext cx="9144000" cy="1078172"/>
          </a:xfrm>
        </p:spPr>
        <p:txBody>
          <a:bodyPr>
            <a:normAutofit/>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D. Synthesis: 0 – 1 points</a:t>
            </a:r>
          </a:p>
          <a:p>
            <a:pPr marL="0" indent="0" eaLnBrk="1" hangingPunct="1">
              <a:buNone/>
            </a:pPr>
            <a:r>
              <a:rPr lang="en-US" altLang="en-US" sz="2800" dirty="0" smtClean="0">
                <a:latin typeface="Trebuchet MS" pitchFamily="34" charset="0"/>
                <a:ea typeface="ＭＳ Ｐゴシック" pitchFamily="34" charset="-128"/>
                <a:cs typeface="Trebuchet MS" pitchFamily="34" charset="0"/>
              </a:rPr>
              <a:t>Skills assessed: </a:t>
            </a:r>
            <a:r>
              <a:rPr lang="en-US" altLang="en-US" sz="2800" dirty="0" smtClean="0">
                <a:solidFill>
                  <a:srgbClr val="FF0000"/>
                </a:solidFill>
                <a:latin typeface="Trebuchet MS" pitchFamily="34" charset="0"/>
                <a:ea typeface="ＭＳ Ｐゴシック" pitchFamily="34" charset="-128"/>
                <a:cs typeface="Trebuchet MS" pitchFamily="34" charset="0"/>
              </a:rPr>
              <a:t>Synthesis</a:t>
            </a:r>
          </a:p>
        </p:txBody>
      </p:sp>
      <p:sp>
        <p:nvSpPr>
          <p:cNvPr id="5" name="Content Placeholder 5"/>
          <p:cNvSpPr txBox="1">
            <a:spLocks/>
          </p:cNvSpPr>
          <p:nvPr/>
        </p:nvSpPr>
        <p:spPr bwMode="auto">
          <a:xfrm>
            <a:off x="228600" y="2286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8" name="Content Placeholder 5"/>
          <p:cNvSpPr txBox="1">
            <a:spLocks/>
          </p:cNvSpPr>
          <p:nvPr/>
        </p:nvSpPr>
        <p:spPr bwMode="auto">
          <a:xfrm>
            <a:off x="381000" y="2057400"/>
            <a:ext cx="8382000" cy="2361059"/>
          </a:xfrm>
          <a:prstGeom prst="rect">
            <a:avLst/>
          </a:prstGeom>
          <a:solidFill>
            <a:schemeClr val="bg1">
              <a:lumMod val="85000"/>
            </a:schemeClr>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Response synthesizes the argument, analysis of documents, and context into a coherent and persuasive essay by accomplishing one or more of the following as relevant to the question:</a:t>
            </a:r>
            <a:endParaRPr lang="en-US" altLang="en-US" sz="2800"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4043578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04800" y="1524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 </a:t>
            </a:r>
          </a:p>
        </p:txBody>
      </p:sp>
      <p:sp>
        <p:nvSpPr>
          <p:cNvPr id="6" name="Content Placeholder 5"/>
          <p:cNvSpPr txBox="1">
            <a:spLocks/>
          </p:cNvSpPr>
          <p:nvPr/>
        </p:nvSpPr>
        <p:spPr bwMode="auto">
          <a:xfrm>
            <a:off x="1676400" y="2133600"/>
            <a:ext cx="2169994" cy="449238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dirty="0" smtClean="0">
                <a:latin typeface="Trebuchet MS" pitchFamily="34" charset="0"/>
                <a:ea typeface="ＭＳ Ｐゴシック" pitchFamily="34" charset="-128"/>
                <a:cs typeface="Trebuchet MS" pitchFamily="34" charset="0"/>
              </a:rPr>
              <a:t>Appropriately extends or modifies the stated thesis or argument</a:t>
            </a:r>
          </a:p>
          <a:p>
            <a:pPr marL="0" indent="0" algn="ctr" eaLnBrk="1" hangingPunct="1">
              <a:buFont typeface="Wingdings" pitchFamily="2" charset="2"/>
              <a:buNone/>
            </a:pPr>
            <a:endParaRPr lang="en-US" altLang="en-US"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endParaRPr lang="en-US" altLang="en-US" sz="1100"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endParaRPr lang="en-US" altLang="en-US" sz="1100"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endParaRPr lang="en-US" altLang="en-US" sz="1100"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endParaRPr lang="en-US" altLang="en-US"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endParaRPr lang="en-US" altLang="en-US" sz="700"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r>
              <a:rPr lang="en-US" altLang="en-US" dirty="0" smtClean="0">
                <a:solidFill>
                  <a:srgbClr val="FF0000"/>
                </a:solidFill>
                <a:latin typeface="Trebuchet MS" pitchFamily="34" charset="0"/>
                <a:ea typeface="ＭＳ Ｐゴシック" pitchFamily="34" charset="-128"/>
                <a:cs typeface="Trebuchet MS" pitchFamily="34" charset="0"/>
              </a:rPr>
              <a:t>1 point </a:t>
            </a:r>
            <a:r>
              <a:rPr lang="en-US" altLang="en-US" dirty="0" smtClean="0">
                <a:latin typeface="Trebuchet MS" pitchFamily="34" charset="0"/>
                <a:ea typeface="ＭＳ Ｐゴシック" pitchFamily="34" charset="-128"/>
                <a:cs typeface="Trebuchet MS" pitchFamily="34" charset="0"/>
              </a:rPr>
              <a:t>or</a:t>
            </a:r>
          </a:p>
        </p:txBody>
      </p:sp>
      <p:sp>
        <p:nvSpPr>
          <p:cNvPr id="8" name="Content Placeholder 5"/>
          <p:cNvSpPr>
            <a:spLocks noGrp="1"/>
          </p:cNvSpPr>
          <p:nvPr>
            <p:ph idx="1"/>
          </p:nvPr>
        </p:nvSpPr>
        <p:spPr>
          <a:xfrm>
            <a:off x="381000" y="762000"/>
            <a:ext cx="8458200" cy="1600200"/>
          </a:xfrm>
        </p:spPr>
        <p:txBody>
          <a:bodyPr>
            <a:normAutofit/>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D. Synthesis: 0 – 1 points</a:t>
            </a:r>
          </a:p>
          <a:p>
            <a:pPr marL="0" indent="0" eaLnBrk="1" hangingPunct="1">
              <a:buNone/>
            </a:pPr>
            <a:r>
              <a:rPr lang="en-US" altLang="en-US" sz="2800" dirty="0" smtClean="0">
                <a:latin typeface="Trebuchet MS" pitchFamily="34" charset="0"/>
                <a:ea typeface="ＭＳ Ｐゴシック" pitchFamily="34" charset="-128"/>
                <a:cs typeface="Trebuchet MS" pitchFamily="34" charset="0"/>
              </a:rPr>
              <a:t>Skills assessed: </a:t>
            </a:r>
            <a:r>
              <a:rPr lang="en-US" altLang="en-US" sz="2800" dirty="0" smtClean="0">
                <a:solidFill>
                  <a:srgbClr val="FF0000"/>
                </a:solidFill>
                <a:latin typeface="Trebuchet MS" pitchFamily="34" charset="0"/>
                <a:ea typeface="ＭＳ Ｐゴシック" pitchFamily="34" charset="-128"/>
                <a:cs typeface="Trebuchet MS" pitchFamily="34" charset="0"/>
              </a:rPr>
              <a:t>Synthesis</a:t>
            </a:r>
          </a:p>
          <a:p>
            <a:pPr marL="0" indent="0" eaLnBrk="1" hangingPunct="1">
              <a:buNone/>
            </a:pPr>
            <a:r>
              <a:rPr lang="en-US" altLang="en-US" sz="2000" dirty="0" smtClean="0">
                <a:solidFill>
                  <a:srgbClr val="FF0000"/>
                </a:solidFill>
                <a:latin typeface="Trebuchet MS" pitchFamily="34" charset="0"/>
                <a:ea typeface="ＭＳ Ｐゴシック" pitchFamily="34" charset="-128"/>
                <a:cs typeface="Trebuchet MS" pitchFamily="34" charset="0"/>
              </a:rPr>
              <a:t>*Similar to the Long Essay</a:t>
            </a:r>
          </a:p>
        </p:txBody>
      </p:sp>
      <p:sp>
        <p:nvSpPr>
          <p:cNvPr id="10" name="Content Placeholder 5"/>
          <p:cNvSpPr txBox="1">
            <a:spLocks/>
          </p:cNvSpPr>
          <p:nvPr/>
        </p:nvSpPr>
        <p:spPr bwMode="auto">
          <a:xfrm>
            <a:off x="4038600" y="2133600"/>
            <a:ext cx="2169994" cy="449238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000" dirty="0" smtClean="0">
                <a:latin typeface="Trebuchet MS" pitchFamily="34" charset="0"/>
                <a:ea typeface="ＭＳ Ｐゴシック" pitchFamily="34" charset="-128"/>
                <a:cs typeface="Trebuchet MS" pitchFamily="34" charset="0"/>
              </a:rPr>
              <a:t>Recognizes and effectively accounts for disparate, sometimes </a:t>
            </a:r>
            <a:r>
              <a:rPr lang="en-US" altLang="en-US" sz="2000" u="sng" dirty="0" smtClean="0">
                <a:solidFill>
                  <a:srgbClr val="FF0000"/>
                </a:solidFill>
                <a:latin typeface="Trebuchet MS" pitchFamily="34" charset="0"/>
                <a:ea typeface="ＭＳ Ｐゴシック" pitchFamily="34" charset="-128"/>
                <a:cs typeface="Trebuchet MS" pitchFamily="34" charset="0"/>
              </a:rPr>
              <a:t>contradictory</a:t>
            </a:r>
            <a:r>
              <a:rPr lang="en-US" altLang="en-US" sz="2000" dirty="0" smtClean="0">
                <a:latin typeface="Trebuchet MS" pitchFamily="34" charset="0"/>
                <a:ea typeface="ＭＳ Ｐゴシック" pitchFamily="34" charset="-128"/>
                <a:cs typeface="Trebuchet MS" pitchFamily="34" charset="0"/>
              </a:rPr>
              <a:t> evidence from primary sources and/or secondary works in crafting a coherent argument</a:t>
            </a:r>
          </a:p>
          <a:p>
            <a:pPr marL="0" indent="0" algn="ctr" eaLnBrk="1" hangingPunct="1">
              <a:buFont typeface="Wingdings" pitchFamily="2" charset="2"/>
              <a:buNone/>
            </a:pPr>
            <a:r>
              <a:rPr lang="en-US" altLang="en-US" sz="2000" dirty="0" smtClean="0">
                <a:solidFill>
                  <a:srgbClr val="FF0000"/>
                </a:solidFill>
                <a:latin typeface="Trebuchet MS" pitchFamily="34" charset="0"/>
                <a:ea typeface="ＭＳ Ｐゴシック" pitchFamily="34" charset="-128"/>
                <a:cs typeface="Trebuchet MS" pitchFamily="34" charset="0"/>
              </a:rPr>
              <a:t>1 point </a:t>
            </a:r>
            <a:r>
              <a:rPr lang="en-US" altLang="en-US" sz="2000" dirty="0" smtClean="0">
                <a:latin typeface="Trebuchet MS" pitchFamily="34" charset="0"/>
                <a:ea typeface="ＭＳ Ｐゴシック" pitchFamily="34" charset="-128"/>
                <a:cs typeface="Trebuchet MS" pitchFamily="34" charset="0"/>
              </a:rPr>
              <a:t>or</a:t>
            </a:r>
          </a:p>
        </p:txBody>
      </p:sp>
      <p:sp>
        <p:nvSpPr>
          <p:cNvPr id="11" name="Content Placeholder 5"/>
          <p:cNvSpPr txBox="1">
            <a:spLocks/>
          </p:cNvSpPr>
          <p:nvPr/>
        </p:nvSpPr>
        <p:spPr bwMode="auto">
          <a:xfrm>
            <a:off x="6477000" y="2133600"/>
            <a:ext cx="2169994" cy="449238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dirty="0" smtClean="0">
                <a:latin typeface="Trebuchet MS" pitchFamily="34" charset="0"/>
                <a:ea typeface="ＭＳ Ｐゴシック" pitchFamily="34" charset="-128"/>
                <a:cs typeface="Trebuchet MS" pitchFamily="34" charset="0"/>
              </a:rPr>
              <a:t>Appropriately connects the topic of the question to other historical periods, geographical areas, contexts, or circumstances</a:t>
            </a:r>
            <a:endParaRPr lang="en-US" altLang="en-US" sz="1100" dirty="0" smtClean="0">
              <a:latin typeface="Trebuchet MS" pitchFamily="34" charset="0"/>
              <a:ea typeface="ＭＳ Ｐゴシック" pitchFamily="34" charset="-128"/>
              <a:cs typeface="Trebuchet MS" pitchFamily="34" charset="0"/>
            </a:endParaRPr>
          </a:p>
          <a:p>
            <a:pPr marL="0" indent="0" algn="ctr" eaLnBrk="1" hangingPunct="1">
              <a:buFont typeface="Wingdings" pitchFamily="2" charset="2"/>
              <a:buNone/>
            </a:pPr>
            <a:r>
              <a:rPr lang="en-US" altLang="en-US" sz="2000" dirty="0">
                <a:solidFill>
                  <a:srgbClr val="FF0000"/>
                </a:solidFill>
                <a:latin typeface="Trebuchet MS" pitchFamily="34" charset="0"/>
                <a:ea typeface="ＭＳ Ｐゴシック" pitchFamily="34" charset="-128"/>
                <a:cs typeface="Trebuchet MS" pitchFamily="34" charset="0"/>
              </a:rPr>
              <a:t>1 </a:t>
            </a:r>
            <a:r>
              <a:rPr lang="en-US" altLang="en-US" sz="2000" dirty="0" smtClean="0">
                <a:solidFill>
                  <a:srgbClr val="FF0000"/>
                </a:solidFill>
                <a:latin typeface="Trebuchet MS" pitchFamily="34" charset="0"/>
                <a:ea typeface="ＭＳ Ｐゴシック" pitchFamily="34" charset="-128"/>
                <a:cs typeface="Trebuchet MS" pitchFamily="34" charset="0"/>
              </a:rPr>
              <a:t>point </a:t>
            </a:r>
            <a:endParaRPr lang="en-US" altLang="en-US" sz="2000" dirty="0">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29283783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1"/>
          <p:cNvSpPr>
            <a:spLocks noGrp="1"/>
          </p:cNvSpPr>
          <p:nvPr>
            <p:ph idx="1"/>
          </p:nvPr>
        </p:nvSpPr>
        <p:spPr>
          <a:xfrm>
            <a:off x="0" y="1371600"/>
            <a:ext cx="9143999" cy="4572000"/>
          </a:xfrm>
        </p:spPr>
        <p:txBody>
          <a:bodyPr>
            <a:normAutofit fontScale="85000" lnSpcReduction="20000"/>
          </a:bodyPr>
          <a:lstStyle/>
          <a:p>
            <a:pPr eaLnBrk="1" hangingPunct="1"/>
            <a:r>
              <a:rPr lang="en-US" altLang="en-US" sz="3600" dirty="0" smtClean="0">
                <a:latin typeface="Trebuchet MS" pitchFamily="34" charset="0"/>
                <a:ea typeface="ＭＳ Ｐゴシック" pitchFamily="34" charset="-128"/>
                <a:cs typeface="Trebuchet MS" pitchFamily="34" charset="0"/>
              </a:rPr>
              <a:t>Essays are part of the ‘test’ category and are weighted 60% of the overall grade (with multiple choice, short answer, and long essays)</a:t>
            </a:r>
          </a:p>
          <a:p>
            <a:pPr eaLnBrk="1" hangingPunct="1"/>
            <a:endParaRPr lang="en-US" altLang="en-US" sz="3600" dirty="0" smtClean="0">
              <a:latin typeface="Trebuchet MS" pitchFamily="34" charset="0"/>
              <a:ea typeface="ＭＳ Ｐゴシック" pitchFamily="34" charset="-128"/>
              <a:cs typeface="Trebuchet MS" pitchFamily="34" charset="0"/>
            </a:endParaRPr>
          </a:p>
          <a:p>
            <a:pPr eaLnBrk="1" hangingPunct="1">
              <a:buFont typeface="Wingdings" pitchFamily="2" charset="2"/>
              <a:buNone/>
            </a:pPr>
            <a:r>
              <a:rPr lang="en-US" altLang="en-US" sz="3200" dirty="0" smtClean="0">
                <a:latin typeface="Trebuchet MS" pitchFamily="34" charset="0"/>
                <a:ea typeface="ＭＳ Ｐゴシック" pitchFamily="34" charset="-128"/>
                <a:cs typeface="Trebuchet MS" pitchFamily="34" charset="0"/>
              </a:rPr>
              <a:t>	</a:t>
            </a:r>
            <a:r>
              <a:rPr lang="en-US" altLang="en-US" sz="3200" dirty="0" smtClean="0">
                <a:solidFill>
                  <a:srgbClr val="C00000"/>
                </a:solidFill>
                <a:latin typeface="Trebuchet MS" pitchFamily="34" charset="0"/>
                <a:ea typeface="ＭＳ Ｐゴシック" pitchFamily="34" charset="-128"/>
                <a:cs typeface="Trebuchet MS" pitchFamily="34" charset="0"/>
              </a:rPr>
              <a:t>7 – 100% </a:t>
            </a:r>
            <a:r>
              <a:rPr lang="en-US" altLang="en-US" sz="3200" dirty="0" smtClean="0">
                <a:latin typeface="Trebuchet MS" pitchFamily="34" charset="0"/>
                <a:ea typeface="ＭＳ Ｐゴシック" pitchFamily="34" charset="-128"/>
                <a:cs typeface="Trebuchet MS" pitchFamily="34" charset="0"/>
              </a:rPr>
              <a:t>	</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6 – 94%</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5 – 86%</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4 – 78%</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3 – 70%</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2 – 62%</a:t>
            </a:r>
          </a:p>
          <a:p>
            <a:pPr eaLnBrk="1" hangingPunct="1">
              <a:buFont typeface="Wingdings" pitchFamily="2" charset="2"/>
              <a:buNone/>
            </a:pPr>
            <a:r>
              <a:rPr lang="en-US" altLang="en-US" sz="3200" dirty="0" smtClean="0">
                <a:solidFill>
                  <a:srgbClr val="C00000"/>
                </a:solidFill>
                <a:latin typeface="Trebuchet MS" pitchFamily="34" charset="0"/>
                <a:ea typeface="ＭＳ Ｐゴシック" pitchFamily="34" charset="-128"/>
                <a:cs typeface="Trebuchet MS" pitchFamily="34" charset="0"/>
              </a:rPr>
              <a:t>	1 – 54%</a:t>
            </a:r>
          </a:p>
        </p:txBody>
      </p:sp>
      <p:sp>
        <p:nvSpPr>
          <p:cNvPr id="58370" name="Title 1"/>
          <p:cNvSpPr>
            <a:spLocks noGrp="1"/>
          </p:cNvSpPr>
          <p:nvPr>
            <p:ph type="title"/>
          </p:nvPr>
        </p:nvSpPr>
        <p:spPr>
          <a:xfrm>
            <a:off x="533400" y="152400"/>
            <a:ext cx="8202613" cy="1143000"/>
          </a:xfrm>
        </p:spPr>
        <p:txBody>
          <a:bodyPr>
            <a:normAutofit fontScale="90000"/>
          </a:bodyPr>
          <a:lstStyle/>
          <a:p>
            <a:pPr algn="ctr" eaLnBrk="1" hangingPunct="1"/>
            <a:r>
              <a:rPr lang="en-US" altLang="en-US" sz="4400" dirty="0" smtClean="0">
                <a:solidFill>
                  <a:srgbClr val="C00000"/>
                </a:solidFill>
                <a:latin typeface="Trebuchet MS" pitchFamily="34" charset="0"/>
                <a:ea typeface="ＭＳ Ｐゴシック" pitchFamily="34" charset="-128"/>
                <a:cs typeface="Trebuchet MS" pitchFamily="34" charset="0"/>
              </a:rPr>
              <a:t>AP US History </a:t>
            </a:r>
            <a:br>
              <a:rPr lang="en-US" altLang="en-US" sz="4400" dirty="0" smtClean="0">
                <a:solidFill>
                  <a:srgbClr val="C00000"/>
                </a:solidFill>
                <a:latin typeface="Trebuchet MS" pitchFamily="34" charset="0"/>
                <a:ea typeface="ＭＳ Ｐゴシック" pitchFamily="34" charset="-128"/>
                <a:cs typeface="Trebuchet MS" pitchFamily="34" charset="0"/>
              </a:rPr>
            </a:br>
            <a:r>
              <a:rPr lang="en-US" altLang="en-US" dirty="0" smtClean="0">
                <a:solidFill>
                  <a:srgbClr val="C00000"/>
                </a:solidFill>
                <a:latin typeface="Trebuchet MS" pitchFamily="34" charset="0"/>
                <a:ea typeface="ＭＳ Ｐゴシック" pitchFamily="34" charset="-128"/>
                <a:cs typeface="Trebuchet MS" pitchFamily="34" charset="0"/>
              </a:rPr>
              <a:t>Grading Scale for DBQs</a:t>
            </a:r>
          </a:p>
        </p:txBody>
      </p:sp>
      <p:pic>
        <p:nvPicPr>
          <p:cNvPr id="58372" name="Picture 2" descr="C:\Users\michael_hjort\AppData\Local\Microsoft\Windows\Temporary Internet Files\Content.IE5\AM94970D\MP9004312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5162" y="3467101"/>
            <a:ext cx="3888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456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3" end="3"/>
                                            </p:txEl>
                                          </p:spTgt>
                                        </p:tgtEl>
                                        <p:attrNameLst>
                                          <p:attrName>style.visibility</p:attrName>
                                        </p:attrNameLst>
                                      </p:cBhvr>
                                      <p:to>
                                        <p:strVal val="visible"/>
                                      </p:to>
                                    </p:set>
                                    <p:animEffect transition="in" filter="fade">
                                      <p:cBhvr>
                                        <p:cTn id="12" dur="500"/>
                                        <p:tgtEl>
                                          <p:spTgt spid="48131">
                                            <p:txEl>
                                              <p:pRg st="3" end="3"/>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48131">
                                            <p:txEl>
                                              <p:pRg st="4" end="4"/>
                                            </p:txEl>
                                          </p:spTgt>
                                        </p:tgtEl>
                                        <p:attrNameLst>
                                          <p:attrName>style.visibility</p:attrName>
                                        </p:attrNameLst>
                                      </p:cBhvr>
                                      <p:to>
                                        <p:strVal val="visible"/>
                                      </p:to>
                                    </p:set>
                                    <p:animEffect transition="in" filter="fade">
                                      <p:cBhvr>
                                        <p:cTn id="16" dur="500"/>
                                        <p:tgtEl>
                                          <p:spTgt spid="48131">
                                            <p:txEl>
                                              <p:pRg st="4" end="4"/>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48131">
                                            <p:txEl>
                                              <p:pRg st="5" end="5"/>
                                            </p:txEl>
                                          </p:spTgt>
                                        </p:tgtEl>
                                        <p:attrNameLst>
                                          <p:attrName>style.visibility</p:attrName>
                                        </p:attrNameLst>
                                      </p:cBhvr>
                                      <p:to>
                                        <p:strVal val="visible"/>
                                      </p:to>
                                    </p:set>
                                    <p:animEffect transition="in" filter="fade">
                                      <p:cBhvr>
                                        <p:cTn id="20" dur="500"/>
                                        <p:tgtEl>
                                          <p:spTgt spid="48131">
                                            <p:txEl>
                                              <p:pRg st="5" end="5"/>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48131">
                                            <p:txEl>
                                              <p:pRg st="6" end="6"/>
                                            </p:txEl>
                                          </p:spTgt>
                                        </p:tgtEl>
                                        <p:attrNameLst>
                                          <p:attrName>style.visibility</p:attrName>
                                        </p:attrNameLst>
                                      </p:cBhvr>
                                      <p:to>
                                        <p:strVal val="visible"/>
                                      </p:to>
                                    </p:set>
                                    <p:animEffect transition="in" filter="fade">
                                      <p:cBhvr>
                                        <p:cTn id="24" dur="500"/>
                                        <p:tgtEl>
                                          <p:spTgt spid="48131">
                                            <p:txEl>
                                              <p:pRg st="6" end="6"/>
                                            </p:txEl>
                                          </p:spTgt>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48131">
                                            <p:txEl>
                                              <p:pRg st="7" end="7"/>
                                            </p:txEl>
                                          </p:spTgt>
                                        </p:tgtEl>
                                        <p:attrNameLst>
                                          <p:attrName>style.visibility</p:attrName>
                                        </p:attrNameLst>
                                      </p:cBhvr>
                                      <p:to>
                                        <p:strVal val="visible"/>
                                      </p:to>
                                    </p:set>
                                    <p:animEffect transition="in" filter="fade">
                                      <p:cBhvr>
                                        <p:cTn id="28" dur="500"/>
                                        <p:tgtEl>
                                          <p:spTgt spid="48131">
                                            <p:txEl>
                                              <p:pRg st="7" end="7"/>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8131">
                                            <p:txEl>
                                              <p:pRg st="8" end="8"/>
                                            </p:txEl>
                                          </p:spTgt>
                                        </p:tgtEl>
                                        <p:attrNameLst>
                                          <p:attrName>style.visibility</p:attrName>
                                        </p:attrNameLst>
                                      </p:cBhvr>
                                      <p:to>
                                        <p:strVal val="visible"/>
                                      </p:to>
                                    </p:set>
                                    <p:animEffect transition="in" filter="fade">
                                      <p:cBhvr>
                                        <p:cTn id="32" dur="500"/>
                                        <p:tgtEl>
                                          <p:spTgt spid="48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1"/>
          <p:cNvSpPr>
            <a:spLocks noGrp="1"/>
          </p:cNvSpPr>
          <p:nvPr>
            <p:ph idx="1"/>
          </p:nvPr>
        </p:nvSpPr>
        <p:spPr>
          <a:xfrm>
            <a:off x="0" y="1210591"/>
            <a:ext cx="9144000" cy="5647409"/>
          </a:xfrm>
        </p:spPr>
        <p:txBody>
          <a:bodyPr/>
          <a:lstStyle/>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State a relevant thesis that directly addresses </a:t>
            </a:r>
            <a:r>
              <a:rPr lang="en-US" altLang="en-US" sz="2000" b="1" dirty="0" smtClean="0">
                <a:solidFill>
                  <a:srgbClr val="C00000"/>
                </a:solidFill>
                <a:latin typeface="Trebuchet MS" pitchFamily="34" charset="0"/>
                <a:ea typeface="ＭＳ Ｐゴシック" pitchFamily="34" charset="-128"/>
                <a:cs typeface="Trebuchet MS" pitchFamily="34" charset="0"/>
              </a:rPr>
              <a:t>all parts </a:t>
            </a:r>
            <a:r>
              <a:rPr lang="en-US" altLang="en-US" sz="2000" dirty="0" smtClean="0">
                <a:latin typeface="Trebuchet MS" pitchFamily="34" charset="0"/>
                <a:ea typeface="ＭＳ Ｐゴシック" pitchFamily="34" charset="-128"/>
                <a:cs typeface="Trebuchet MS" pitchFamily="34" charset="0"/>
              </a:rPr>
              <a:t>of the question.</a:t>
            </a:r>
          </a:p>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Support the thesis or a relevant argument </a:t>
            </a:r>
            <a:r>
              <a:rPr lang="en-US" altLang="en-US" sz="2000" b="1" dirty="0" smtClean="0">
                <a:solidFill>
                  <a:srgbClr val="C00000"/>
                </a:solidFill>
                <a:latin typeface="Trebuchet MS" pitchFamily="34" charset="0"/>
                <a:ea typeface="ＭＳ Ｐゴシック" pitchFamily="34" charset="-128"/>
                <a:cs typeface="Trebuchet MS" pitchFamily="34" charset="0"/>
              </a:rPr>
              <a:t>with evidence from all, or all but one</a:t>
            </a:r>
            <a:r>
              <a:rPr lang="en-US" altLang="en-US" sz="2000" dirty="0" smtClean="0">
                <a:latin typeface="Trebuchet MS" pitchFamily="34" charset="0"/>
                <a:ea typeface="ＭＳ Ｐゴシック" pitchFamily="34" charset="-128"/>
                <a:cs typeface="Trebuchet MS" pitchFamily="34" charset="0"/>
              </a:rPr>
              <a:t>, of the documents.</a:t>
            </a:r>
          </a:p>
          <a:p>
            <a:pPr marL="514350" indent="-514350" eaLnBrk="1" hangingPunct="1">
              <a:buFont typeface="+mj-lt"/>
              <a:buAutoNum type="arabicPeriod"/>
            </a:pPr>
            <a:r>
              <a:rPr lang="en-US" altLang="en-US" sz="2000" b="1" dirty="0" smtClean="0">
                <a:solidFill>
                  <a:srgbClr val="C00000"/>
                </a:solidFill>
                <a:latin typeface="Trebuchet MS" pitchFamily="34" charset="0"/>
                <a:ea typeface="ＭＳ Ｐゴシック" pitchFamily="34" charset="-128"/>
                <a:cs typeface="Trebuchet MS" pitchFamily="34" charset="0"/>
              </a:rPr>
              <a:t>Incorporate analysis of all, or all but one</a:t>
            </a:r>
            <a:r>
              <a:rPr lang="en-US" altLang="en-US" sz="2000" dirty="0" smtClean="0">
                <a:latin typeface="Trebuchet MS" pitchFamily="34" charset="0"/>
                <a:ea typeface="ＭＳ Ｐゴシック" pitchFamily="34" charset="-128"/>
                <a:cs typeface="Trebuchet MS" pitchFamily="34" charset="0"/>
              </a:rPr>
              <a:t>, of the documents into your argument.</a:t>
            </a:r>
          </a:p>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Focus your analysis of </a:t>
            </a:r>
            <a:r>
              <a:rPr lang="en-US" altLang="en-US" sz="2000" b="1" dirty="0" smtClean="0">
                <a:solidFill>
                  <a:srgbClr val="C00000"/>
                </a:solidFill>
                <a:latin typeface="Trebuchet MS" pitchFamily="34" charset="0"/>
                <a:ea typeface="ＭＳ Ｐゴシック" pitchFamily="34" charset="-128"/>
                <a:cs typeface="Trebuchet MS" pitchFamily="34" charset="0"/>
              </a:rPr>
              <a:t>each document </a:t>
            </a:r>
            <a:r>
              <a:rPr lang="en-US" altLang="en-US" sz="2000" dirty="0" smtClean="0">
                <a:latin typeface="Trebuchet MS" pitchFamily="34" charset="0"/>
                <a:ea typeface="ＭＳ Ｐゴシック" pitchFamily="34" charset="-128"/>
                <a:cs typeface="Trebuchet MS" pitchFamily="34" charset="0"/>
              </a:rPr>
              <a:t>on at least one of the following: </a:t>
            </a:r>
            <a:r>
              <a:rPr lang="en-US" altLang="en-US" sz="2000" b="1" dirty="0">
                <a:solidFill>
                  <a:srgbClr val="C00000"/>
                </a:solidFill>
                <a:latin typeface="Trebuchet MS" pitchFamily="34" charset="0"/>
                <a:ea typeface="ＭＳ Ｐゴシック" pitchFamily="34" charset="-128"/>
                <a:cs typeface="Trebuchet MS" pitchFamily="34" charset="0"/>
              </a:rPr>
              <a:t>intended audience</a:t>
            </a:r>
            <a:r>
              <a:rPr lang="en-US" altLang="en-US" sz="2000" dirty="0" smtClean="0">
                <a:latin typeface="Trebuchet MS" pitchFamily="34" charset="0"/>
                <a:ea typeface="ＭＳ Ｐゴシック" pitchFamily="34" charset="-128"/>
                <a:cs typeface="Trebuchet MS" pitchFamily="34" charset="0"/>
              </a:rPr>
              <a:t>, </a:t>
            </a:r>
            <a:r>
              <a:rPr lang="en-US" altLang="en-US" sz="2000" b="1" dirty="0">
                <a:solidFill>
                  <a:srgbClr val="C00000"/>
                </a:solidFill>
                <a:latin typeface="Trebuchet MS" pitchFamily="34" charset="0"/>
                <a:ea typeface="ＭＳ Ｐゴシック" pitchFamily="34" charset="-128"/>
                <a:cs typeface="Trebuchet MS" pitchFamily="34" charset="0"/>
              </a:rPr>
              <a:t>purpose historical context</a:t>
            </a:r>
            <a:r>
              <a:rPr lang="en-US" altLang="en-US" sz="2000" dirty="0" smtClean="0">
                <a:latin typeface="Trebuchet MS" pitchFamily="34" charset="0"/>
                <a:ea typeface="ＭＳ Ｐゴシック" pitchFamily="34" charset="-128"/>
                <a:cs typeface="Trebuchet MS" pitchFamily="34" charset="0"/>
              </a:rPr>
              <a:t>, and/or </a:t>
            </a:r>
            <a:r>
              <a:rPr lang="en-US" altLang="en-US" sz="2000" b="1" dirty="0">
                <a:solidFill>
                  <a:srgbClr val="C00000"/>
                </a:solidFill>
                <a:latin typeface="Trebuchet MS" pitchFamily="34" charset="0"/>
                <a:ea typeface="ＭＳ Ｐゴシック" pitchFamily="34" charset="-128"/>
                <a:cs typeface="Trebuchet MS" pitchFamily="34" charset="0"/>
              </a:rPr>
              <a:t>point of view</a:t>
            </a:r>
            <a:r>
              <a:rPr lang="en-US" altLang="en-US" sz="2000" dirty="0" smtClean="0">
                <a:latin typeface="Trebuchet MS" pitchFamily="34" charset="0"/>
                <a:ea typeface="ＭＳ Ｐゴシック" pitchFamily="34" charset="-128"/>
                <a:cs typeface="Trebuchet MS" pitchFamily="34" charset="0"/>
              </a:rPr>
              <a:t>.</a:t>
            </a:r>
          </a:p>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Support your argument with analysis of historical examples </a:t>
            </a:r>
            <a:r>
              <a:rPr lang="en-US" altLang="en-US" sz="2000" b="1" dirty="0">
                <a:solidFill>
                  <a:srgbClr val="C00000"/>
                </a:solidFill>
                <a:latin typeface="Trebuchet MS" pitchFamily="34" charset="0"/>
                <a:ea typeface="ＭＳ Ｐゴシック" pitchFamily="34" charset="-128"/>
                <a:cs typeface="Trebuchet MS" pitchFamily="34" charset="0"/>
              </a:rPr>
              <a:t>outside</a:t>
            </a:r>
            <a:r>
              <a:rPr lang="en-US" altLang="en-US" sz="2000" dirty="0" smtClean="0">
                <a:latin typeface="Trebuchet MS" pitchFamily="34" charset="0"/>
                <a:ea typeface="ＭＳ Ｐゴシック" pitchFamily="34" charset="-128"/>
                <a:cs typeface="Trebuchet MS" pitchFamily="34" charset="0"/>
              </a:rPr>
              <a:t> the documents.</a:t>
            </a:r>
          </a:p>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Connect historical phenomena relevant to your argument to </a:t>
            </a:r>
            <a:r>
              <a:rPr lang="en-US" altLang="en-US" sz="2000" b="1" dirty="0">
                <a:solidFill>
                  <a:srgbClr val="C00000"/>
                </a:solidFill>
                <a:latin typeface="Trebuchet MS" pitchFamily="34" charset="0"/>
                <a:ea typeface="ＭＳ Ｐゴシック" pitchFamily="34" charset="-128"/>
                <a:cs typeface="Trebuchet MS" pitchFamily="34" charset="0"/>
              </a:rPr>
              <a:t>broader</a:t>
            </a:r>
            <a:r>
              <a:rPr lang="en-US" altLang="en-US" sz="2000" dirty="0" smtClean="0">
                <a:latin typeface="Trebuchet MS" pitchFamily="34" charset="0"/>
                <a:ea typeface="ＭＳ Ｐゴシック" pitchFamily="34" charset="-128"/>
                <a:cs typeface="Trebuchet MS" pitchFamily="34" charset="0"/>
              </a:rPr>
              <a:t> </a:t>
            </a:r>
            <a:r>
              <a:rPr lang="en-US" altLang="en-US" sz="2000" b="1" dirty="0">
                <a:solidFill>
                  <a:srgbClr val="C00000"/>
                </a:solidFill>
                <a:latin typeface="Trebuchet MS" pitchFamily="34" charset="0"/>
                <a:ea typeface="ＭＳ Ｐゴシック" pitchFamily="34" charset="-128"/>
                <a:cs typeface="Trebuchet MS" pitchFamily="34" charset="0"/>
              </a:rPr>
              <a:t>events</a:t>
            </a:r>
            <a:r>
              <a:rPr lang="en-US" altLang="en-US" sz="2000" dirty="0" smtClean="0">
                <a:latin typeface="Trebuchet MS" pitchFamily="34" charset="0"/>
                <a:ea typeface="ＭＳ Ｐゴシック" pitchFamily="34" charset="-128"/>
                <a:cs typeface="Trebuchet MS" pitchFamily="34" charset="0"/>
              </a:rPr>
              <a:t> or </a:t>
            </a:r>
            <a:r>
              <a:rPr lang="en-US" altLang="en-US" sz="2000" b="1" dirty="0">
                <a:solidFill>
                  <a:srgbClr val="C00000"/>
                </a:solidFill>
                <a:latin typeface="Trebuchet MS" pitchFamily="34" charset="0"/>
                <a:ea typeface="ＭＳ Ｐゴシック" pitchFamily="34" charset="-128"/>
                <a:cs typeface="Trebuchet MS" pitchFamily="34" charset="0"/>
              </a:rPr>
              <a:t>processes</a:t>
            </a:r>
            <a:r>
              <a:rPr lang="en-US" altLang="en-US" sz="2000" dirty="0" smtClean="0">
                <a:latin typeface="Trebuchet MS" pitchFamily="34" charset="0"/>
                <a:ea typeface="ＭＳ Ｐゴシック" pitchFamily="34" charset="-128"/>
                <a:cs typeface="Trebuchet MS" pitchFamily="34" charset="0"/>
              </a:rPr>
              <a:t>.</a:t>
            </a:r>
          </a:p>
          <a:p>
            <a:pPr marL="514350" indent="-514350" eaLnBrk="1" hangingPunct="1">
              <a:buFont typeface="+mj-lt"/>
              <a:buAutoNum type="arabicPeriod"/>
            </a:pPr>
            <a:r>
              <a:rPr lang="en-US" altLang="en-US" sz="2000" dirty="0" smtClean="0">
                <a:latin typeface="Trebuchet MS" pitchFamily="34" charset="0"/>
                <a:ea typeface="ＭＳ Ｐゴシック" pitchFamily="34" charset="-128"/>
                <a:cs typeface="Trebuchet MS" pitchFamily="34" charset="0"/>
              </a:rPr>
              <a:t>Synthesize the elements above into a persuasive essay that </a:t>
            </a:r>
            <a:r>
              <a:rPr lang="en-US" altLang="en-US" sz="2000" b="1" dirty="0">
                <a:solidFill>
                  <a:srgbClr val="C00000"/>
                </a:solidFill>
                <a:latin typeface="Trebuchet MS" pitchFamily="34" charset="0"/>
                <a:ea typeface="ＭＳ Ｐゴシック" pitchFamily="34" charset="-128"/>
                <a:cs typeface="Trebuchet MS" pitchFamily="34" charset="0"/>
              </a:rPr>
              <a:t>extends your argument</a:t>
            </a:r>
            <a:r>
              <a:rPr lang="en-US" altLang="en-US" sz="2000" dirty="0" smtClean="0">
                <a:latin typeface="Trebuchet MS" pitchFamily="34" charset="0"/>
                <a:ea typeface="ＭＳ Ｐゴシック" pitchFamily="34" charset="-128"/>
                <a:cs typeface="Trebuchet MS" pitchFamily="34" charset="0"/>
              </a:rPr>
              <a:t>, </a:t>
            </a:r>
            <a:r>
              <a:rPr lang="en-US" altLang="en-US" sz="2000" b="1" dirty="0">
                <a:solidFill>
                  <a:srgbClr val="C00000"/>
                </a:solidFill>
                <a:latin typeface="Trebuchet MS" pitchFamily="34" charset="0"/>
                <a:ea typeface="ＭＳ Ｐゴシック" pitchFamily="34" charset="-128"/>
                <a:cs typeface="Trebuchet MS" pitchFamily="34" charset="0"/>
              </a:rPr>
              <a:t>connects it to a different historical context</a:t>
            </a:r>
            <a:r>
              <a:rPr lang="en-US" altLang="en-US" sz="2000" dirty="0" smtClean="0">
                <a:latin typeface="Trebuchet MS" pitchFamily="34" charset="0"/>
                <a:ea typeface="ＭＳ Ｐゴシック" pitchFamily="34" charset="-128"/>
                <a:cs typeface="Trebuchet MS" pitchFamily="34" charset="0"/>
              </a:rPr>
              <a:t>, or </a:t>
            </a:r>
            <a:r>
              <a:rPr lang="en-US" altLang="en-US" sz="2000" b="1" dirty="0">
                <a:solidFill>
                  <a:srgbClr val="C00000"/>
                </a:solidFill>
                <a:latin typeface="Trebuchet MS" pitchFamily="34" charset="0"/>
                <a:ea typeface="ＭＳ Ｐゴシック" pitchFamily="34" charset="-128"/>
                <a:cs typeface="Trebuchet MS" pitchFamily="34" charset="0"/>
              </a:rPr>
              <a:t>accounts for contradictory evidence on the topic</a:t>
            </a:r>
            <a:r>
              <a:rPr lang="en-US" altLang="en-US" sz="2000" dirty="0" smtClean="0">
                <a:latin typeface="Trebuchet MS" pitchFamily="34" charset="0"/>
                <a:ea typeface="ＭＳ Ｐゴシック" pitchFamily="34" charset="-128"/>
                <a:cs typeface="Trebuchet MS" pitchFamily="34" charset="0"/>
              </a:rPr>
              <a:t>.</a:t>
            </a:r>
          </a:p>
          <a:p>
            <a:pPr marL="514350" indent="-514350" algn="ctr" eaLnBrk="1" hangingPunct="1">
              <a:buFont typeface="+mj-lt"/>
              <a:buAutoNum type="arabicPeriod"/>
            </a:pPr>
            <a:r>
              <a:rPr lang="en-US" altLang="en-US" sz="2800" dirty="0" smtClean="0">
                <a:latin typeface="Trebuchet MS" pitchFamily="34" charset="0"/>
                <a:ea typeface="ＭＳ Ｐゴシック" pitchFamily="34" charset="-128"/>
                <a:cs typeface="Trebuchet MS" pitchFamily="34" charset="0"/>
              </a:rPr>
              <a:t>7 RULES = 7 POINTS!</a:t>
            </a:r>
            <a:endParaRPr lang="en-US" altLang="en-US" sz="2800" dirty="0">
              <a:latin typeface="Trebuchet MS" pitchFamily="34" charset="0"/>
              <a:ea typeface="ＭＳ Ｐゴシック" pitchFamily="34" charset="-128"/>
              <a:cs typeface="Trebuchet MS" pitchFamily="34" charset="0"/>
            </a:endParaRPr>
          </a:p>
          <a:p>
            <a:pPr marL="514350" indent="-514350" eaLnBrk="1" hangingPunct="1">
              <a:buFont typeface="+mj-lt"/>
              <a:buAutoNum type="arabicPeriod"/>
            </a:pPr>
            <a:endParaRPr lang="en-US" altLang="en-US" sz="2000" dirty="0" smtClean="0">
              <a:latin typeface="Trebuchet MS" pitchFamily="34" charset="0"/>
              <a:ea typeface="ＭＳ Ｐゴシック" pitchFamily="34" charset="-128"/>
              <a:cs typeface="Trebuchet MS" pitchFamily="34" charset="0"/>
            </a:endParaRPr>
          </a:p>
        </p:txBody>
      </p:sp>
      <p:sp>
        <p:nvSpPr>
          <p:cNvPr id="50178" name="Title 1"/>
          <p:cNvSpPr>
            <a:spLocks noGrp="1"/>
          </p:cNvSpPr>
          <p:nvPr>
            <p:ph type="title"/>
          </p:nvPr>
        </p:nvSpPr>
        <p:spPr>
          <a:xfrm>
            <a:off x="0" y="503873"/>
            <a:ext cx="7467600" cy="658177"/>
          </a:xfrm>
        </p:spPr>
        <p:txBody>
          <a:bodyPr>
            <a:normAutofit fontScale="90000"/>
          </a:bodyPr>
          <a:lstStyle/>
          <a:p>
            <a:pPr eaLnBrk="1" hangingPunct="1"/>
            <a:r>
              <a:rPr lang="en-US" altLang="en-US" sz="4400" dirty="0" smtClean="0">
                <a:solidFill>
                  <a:srgbClr val="C00000"/>
                </a:solidFill>
                <a:latin typeface="Trebuchet MS" pitchFamily="34" charset="0"/>
                <a:ea typeface="ＭＳ Ｐゴシック" pitchFamily="34" charset="-128"/>
                <a:cs typeface="Trebuchet MS" pitchFamily="34" charset="0"/>
              </a:rPr>
              <a:t>DBQ – 7 Simple Rules</a:t>
            </a:r>
          </a:p>
        </p:txBody>
      </p:sp>
    </p:spTree>
    <p:extLst>
      <p:ext uri="{BB962C8B-B14F-4D97-AF65-F5344CB8AC3E}">
        <p14:creationId xmlns:p14="http://schemas.microsoft.com/office/powerpoint/2010/main" val="27225244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fade">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fade">
                                      <p:cBhvr>
                                        <p:cTn id="27" dur="500"/>
                                        <p:tgtEl>
                                          <p:spTgt spid="50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fade">
                                      <p:cBhvr>
                                        <p:cTn id="32" dur="500"/>
                                        <p:tgtEl>
                                          <p:spTgt spid="50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fade">
                                      <p:cBhvr>
                                        <p:cTn id="37" dur="500"/>
                                        <p:tgtEl>
                                          <p:spTgt spid="50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Effect transition="in" filter="fade">
                                      <p:cBhvr>
                                        <p:cTn id="42"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DBQ Approach</a:t>
            </a:r>
            <a:endParaRPr lang="en-US" dirty="0"/>
          </a:p>
        </p:txBody>
      </p:sp>
      <p:sp>
        <p:nvSpPr>
          <p:cNvPr id="3" name="Rectangle 2"/>
          <p:cNvSpPr/>
          <p:nvPr/>
        </p:nvSpPr>
        <p:spPr>
          <a:xfrm>
            <a:off x="685800" y="1524000"/>
            <a:ext cx="8001000" cy="4524315"/>
          </a:xfrm>
          <a:prstGeom prst="rect">
            <a:avLst/>
          </a:prstGeom>
        </p:spPr>
        <p:txBody>
          <a:bodyPr wrap="square">
            <a:spAutoFit/>
          </a:bodyPr>
          <a:lstStyle/>
          <a:p>
            <a:r>
              <a:rPr lang="en-US" sz="2400" b="1" dirty="0" smtClean="0"/>
              <a:t>Do </a:t>
            </a:r>
            <a:r>
              <a:rPr lang="en-US" sz="2400" b="1" i="1" u="sng" dirty="0" smtClean="0"/>
              <a:t>not</a:t>
            </a:r>
            <a:r>
              <a:rPr lang="en-US" sz="2400" b="1" i="1" dirty="0" smtClean="0"/>
              <a:t> </a:t>
            </a:r>
            <a:r>
              <a:rPr lang="en-US" sz="2400" b="1" dirty="0" smtClean="0"/>
              <a:t>immediately turn to the documents. Try to plan your response as if you do not have any documents to assist you– like the Long Essay.</a:t>
            </a:r>
          </a:p>
          <a:p>
            <a:endParaRPr lang="en-US" sz="2400" b="1" dirty="0" smtClean="0"/>
          </a:p>
          <a:p>
            <a:r>
              <a:rPr lang="en-US" sz="2400" b="1" dirty="0" smtClean="0"/>
              <a:t>Brainstorm a list of all the possible outside (non-document-based) information you might use in answering the question.  Do this in a graphic organizer that helps to facilitate your thinking with what the prompt is asking.</a:t>
            </a:r>
          </a:p>
          <a:p>
            <a:endParaRPr lang="en-US" sz="2400" b="1" dirty="0" smtClean="0"/>
          </a:p>
          <a:p>
            <a:r>
              <a:rPr lang="en-US" sz="2400" b="1" dirty="0" smtClean="0"/>
              <a:t>Try to formulate a tentative thesis statement </a:t>
            </a:r>
            <a:r>
              <a:rPr lang="en-US" sz="2400" b="1" i="1" u="sng" dirty="0" smtClean="0"/>
              <a:t>before</a:t>
            </a:r>
            <a:r>
              <a:rPr lang="en-US" sz="2400" b="1" i="1" dirty="0" smtClean="0"/>
              <a:t> </a:t>
            </a:r>
            <a:r>
              <a:rPr lang="en-US" sz="2400" b="1" dirty="0" smtClean="0"/>
              <a:t>you read the documents.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Use </a:t>
            </a:r>
            <a:r>
              <a:rPr lang="en-US" u="sng" dirty="0" smtClean="0"/>
              <a:t>In</a:t>
            </a:r>
            <a:r>
              <a:rPr lang="en-US" dirty="0" smtClean="0"/>
              <a:t> the Essay</a:t>
            </a:r>
            <a:endParaRPr lang="en-US" dirty="0"/>
          </a:p>
        </p:txBody>
      </p:sp>
      <p:sp>
        <p:nvSpPr>
          <p:cNvPr id="3" name="Rectangle 2"/>
          <p:cNvSpPr/>
          <p:nvPr/>
        </p:nvSpPr>
        <p:spPr>
          <a:xfrm>
            <a:off x="457200" y="1219200"/>
            <a:ext cx="8305800" cy="5262979"/>
          </a:xfrm>
          <a:prstGeom prst="rect">
            <a:avLst/>
          </a:prstGeom>
        </p:spPr>
        <p:txBody>
          <a:bodyPr wrap="square">
            <a:spAutoFit/>
          </a:bodyPr>
          <a:lstStyle/>
          <a:p>
            <a:r>
              <a:rPr lang="en-US" sz="2400" b="1" dirty="0" smtClean="0"/>
              <a:t>When you have used the document, you may write (1) or (Doc 1) at the end of the reference to the document.  </a:t>
            </a:r>
            <a:r>
              <a:rPr lang="en-US" sz="2400" b="1" dirty="0" smtClean="0">
                <a:solidFill>
                  <a:schemeClr val="accent1">
                    <a:lumMod val="60000"/>
                    <a:lumOff val="40000"/>
                  </a:schemeClr>
                </a:solidFill>
              </a:rPr>
              <a:t>Never</a:t>
            </a:r>
            <a:r>
              <a:rPr lang="en-US" sz="2400" b="1" dirty="0" smtClean="0"/>
              <a:t> begin a sentence with “Document 1 says . . .” or “In document 1 . . .”</a:t>
            </a:r>
          </a:p>
          <a:p>
            <a:endParaRPr lang="en-US" sz="2400" b="1" dirty="0" smtClean="0"/>
          </a:p>
          <a:p>
            <a:r>
              <a:rPr lang="en-US" sz="2400" b="1" dirty="0" smtClean="0"/>
              <a:t>Remember that your score on the DBQ will be based on how well you used the document to support the argument, integrate </a:t>
            </a:r>
            <a:r>
              <a:rPr lang="en-US" sz="2400" b="1" i="1" u="sng" dirty="0" smtClean="0"/>
              <a:t>outside information</a:t>
            </a:r>
            <a:r>
              <a:rPr lang="en-US" sz="2400" b="1" dirty="0" smtClean="0"/>
              <a:t>, and the use of HIPPO info that accompanies the document/argument. </a:t>
            </a:r>
          </a:p>
          <a:p>
            <a:endParaRPr lang="en-US" sz="2400" b="1" dirty="0" smtClean="0"/>
          </a:p>
          <a:p>
            <a:r>
              <a:rPr lang="en-US" sz="2400" b="1" dirty="0" smtClean="0"/>
              <a:t>You may use your own interpretive commentary to analyze both outside information and the documents, clearly showing how and why they support your ideas.</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Documents</a:t>
            </a:r>
            <a:endParaRPr lang="en-US" dirty="0"/>
          </a:p>
        </p:txBody>
      </p:sp>
      <p:sp>
        <p:nvSpPr>
          <p:cNvPr id="3" name="Rectangle 2"/>
          <p:cNvSpPr/>
          <p:nvPr/>
        </p:nvSpPr>
        <p:spPr>
          <a:xfrm>
            <a:off x="609600" y="1371600"/>
            <a:ext cx="7924800" cy="4093428"/>
          </a:xfrm>
          <a:prstGeom prst="rect">
            <a:avLst/>
          </a:prstGeom>
        </p:spPr>
        <p:txBody>
          <a:bodyPr wrap="square">
            <a:spAutoFit/>
          </a:bodyPr>
          <a:lstStyle/>
          <a:p>
            <a:r>
              <a:rPr lang="en-US" sz="2400" b="1" dirty="0" smtClean="0"/>
              <a:t>DON’T QUOTE THE DOCUMENTS (THE READER ALREADY KNOWS WHAT THEY SAY…)</a:t>
            </a:r>
          </a:p>
          <a:p>
            <a:pPr>
              <a:buFont typeface="Arial" pitchFamily="34" charset="0"/>
              <a:buChar char="•"/>
            </a:pPr>
            <a:endParaRPr lang="en-US" sz="1100" b="1" dirty="0" smtClean="0"/>
          </a:p>
          <a:p>
            <a:r>
              <a:rPr lang="en-US" sz="2400" b="1" dirty="0" smtClean="0"/>
              <a:t>SAY WHAT YOU NEED TO SAY, THEN </a:t>
            </a:r>
            <a:r>
              <a:rPr lang="en-US" sz="2400" b="1" i="1" dirty="0" smtClean="0"/>
              <a:t>(Doc 1)</a:t>
            </a:r>
          </a:p>
          <a:p>
            <a:pPr>
              <a:buFont typeface="Arial" pitchFamily="34" charset="0"/>
              <a:buChar char="•"/>
            </a:pPr>
            <a:endParaRPr lang="en-US" sz="1100" b="1" dirty="0" smtClean="0"/>
          </a:p>
          <a:p>
            <a:r>
              <a:rPr lang="en-US" sz="2400" b="1" dirty="0" smtClean="0"/>
              <a:t>DON’T SAY </a:t>
            </a:r>
            <a:r>
              <a:rPr lang="en-US" sz="2400" b="1" i="1" dirty="0" smtClean="0"/>
              <a:t>“ACCORDING TO DOCUMENT 1…”</a:t>
            </a:r>
          </a:p>
          <a:p>
            <a:pPr>
              <a:buFont typeface="Arial" pitchFamily="34" charset="0"/>
              <a:buChar char="•"/>
            </a:pPr>
            <a:endParaRPr lang="en-US" sz="1100" b="1" dirty="0" smtClean="0">
              <a:solidFill>
                <a:srgbClr val="FFFF00"/>
              </a:solidFill>
            </a:endParaRPr>
          </a:p>
          <a:p>
            <a:r>
              <a:rPr lang="en-US" sz="2400" b="1" dirty="0" smtClean="0">
                <a:solidFill>
                  <a:srgbClr val="FFFF00"/>
                </a:solidFill>
              </a:rPr>
              <a:t>NEVER USE DOCUMENTS IN THE THESIS STATEMENT</a:t>
            </a:r>
          </a:p>
          <a:p>
            <a:pPr>
              <a:buFont typeface="Arial" pitchFamily="34" charset="0"/>
              <a:buChar char="•"/>
            </a:pPr>
            <a:endParaRPr lang="en-US" sz="1100" b="1" dirty="0" smtClean="0">
              <a:solidFill>
                <a:srgbClr val="FFFF00"/>
              </a:solidFill>
            </a:endParaRPr>
          </a:p>
          <a:p>
            <a:r>
              <a:rPr lang="en-US" sz="2400" b="1" dirty="0" smtClean="0"/>
              <a:t>DON’T “BUNCH UP” THE DOCUMENTS, USE DOCUMENTS THROUGHOUT THE ESSAY TO SUPPORT THE DIFFERENT ASPECTS OF THE ARGUMENT</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lstStyle/>
          <a:p>
            <a:r>
              <a:rPr lang="en-US" dirty="0" smtClean="0"/>
              <a:t>In Winthrop’s sermon, City Upon A Hill, he highlights the purpose of Puritan settlement as God’s people doing God’s work. They viewed themselves as the second wave of the Israelites and were to be an example to the world. (Doc 1)  Thus, the Puritans’ actions were guided by their beliefs system which was reflected in both their political and social structures.</a:t>
            </a:r>
            <a:endParaRPr lang="en-US" dirty="0"/>
          </a:p>
        </p:txBody>
      </p:sp>
      <p:sp>
        <p:nvSpPr>
          <p:cNvPr id="3" name="Title 2"/>
          <p:cNvSpPr>
            <a:spLocks noGrp="1"/>
          </p:cNvSpPr>
          <p:nvPr>
            <p:ph type="title"/>
          </p:nvPr>
        </p:nvSpPr>
        <p:spPr>
          <a:xfrm>
            <a:off x="457200" y="274638"/>
            <a:ext cx="8229600" cy="1858962"/>
          </a:xfrm>
        </p:spPr>
        <p:txBody>
          <a:bodyPr>
            <a:normAutofit fontScale="90000"/>
          </a:bodyPr>
          <a:lstStyle/>
          <a:p>
            <a:r>
              <a:rPr lang="en-US" dirty="0" smtClean="0"/>
              <a:t>An example of how to use a document: paraphrase &amp; analyze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Document 1, John Winthrop states, “wee shall see much more of his </a:t>
            </a:r>
            <a:r>
              <a:rPr lang="en-US" dirty="0" err="1" smtClean="0"/>
              <a:t>wisdome</a:t>
            </a:r>
            <a:r>
              <a:rPr lang="en-US" dirty="0" smtClean="0"/>
              <a:t> power </a:t>
            </a:r>
            <a:r>
              <a:rPr lang="en-US" dirty="0" err="1" smtClean="0"/>
              <a:t>goodnes</a:t>
            </a:r>
            <a:r>
              <a:rPr lang="en-US" dirty="0" smtClean="0"/>
              <a:t> and </a:t>
            </a:r>
            <a:r>
              <a:rPr lang="en-US" dirty="0" err="1" smtClean="0"/>
              <a:t>truthe</a:t>
            </a:r>
            <a:r>
              <a:rPr lang="en-US" dirty="0" smtClean="0"/>
              <a:t> then formerly wee have </a:t>
            </a:r>
            <a:r>
              <a:rPr lang="en-US" dirty="0" err="1" smtClean="0"/>
              <a:t>beene</a:t>
            </a:r>
            <a:r>
              <a:rPr lang="en-US" dirty="0" smtClean="0"/>
              <a:t> acquainted with, wee shall </a:t>
            </a:r>
            <a:r>
              <a:rPr lang="en-US" dirty="0" err="1" smtClean="0"/>
              <a:t>finde</a:t>
            </a:r>
            <a:r>
              <a:rPr lang="en-US" dirty="0" smtClean="0"/>
              <a:t> that the God of </a:t>
            </a:r>
            <a:r>
              <a:rPr lang="en-US" dirty="0" err="1" smtClean="0"/>
              <a:t>Israell</a:t>
            </a:r>
            <a:r>
              <a:rPr lang="en-US" dirty="0" smtClean="0"/>
              <a:t> is among us”. This shows that the Puritans were Gods people and were going to succeed as a colony.</a:t>
            </a:r>
          </a:p>
          <a:p>
            <a:endParaRPr lang="en-US" dirty="0" smtClean="0"/>
          </a:p>
        </p:txBody>
      </p:sp>
      <p:sp>
        <p:nvSpPr>
          <p:cNvPr id="3" name="Title 2"/>
          <p:cNvSpPr>
            <a:spLocks noGrp="1"/>
          </p:cNvSpPr>
          <p:nvPr>
            <p:ph type="title"/>
          </p:nvPr>
        </p:nvSpPr>
        <p:spPr/>
        <p:txBody>
          <a:bodyPr>
            <a:normAutofit fontScale="90000"/>
          </a:bodyPr>
          <a:lstStyle/>
          <a:p>
            <a:r>
              <a:rPr lang="en-US" dirty="0" smtClean="0"/>
              <a:t>How NOT to use a document:</a:t>
            </a:r>
            <a:br>
              <a:rPr lang="en-US" dirty="0" smtClean="0"/>
            </a:br>
            <a:r>
              <a:rPr lang="en-US" dirty="0" smtClean="0"/>
              <a:t>Don’t Quote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274320"/>
            <a:ext cx="8534400" cy="4572000"/>
          </a:xfrm>
        </p:spPr>
        <p:txBody>
          <a:bodyPr/>
          <a:lstStyle/>
          <a:p>
            <a:r>
              <a:rPr lang="en-US" sz="2400" dirty="0" smtClean="0"/>
              <a:t>Your turn: An example from the Seven Years War</a:t>
            </a:r>
          </a:p>
          <a:p>
            <a:pPr algn="ctr">
              <a:buNone/>
            </a:pPr>
            <a:r>
              <a:rPr lang="en-US" dirty="0" smtClean="0"/>
              <a:t>Document 1</a:t>
            </a:r>
            <a:endParaRPr lang="en-US" dirty="0"/>
          </a:p>
        </p:txBody>
      </p:sp>
      <p:pic>
        <p:nvPicPr>
          <p:cNvPr id="1026" name="Picture 2" descr="http://upload.wikimedia.org/wikipedia/commons/thumb/9/9c/French_and_indian_war_map.svg/1280px-French_and_indian_war_map.svg.png"/>
          <p:cNvPicPr>
            <a:picLocks noChangeAspect="1" noChangeArrowheads="1"/>
          </p:cNvPicPr>
          <p:nvPr/>
        </p:nvPicPr>
        <p:blipFill>
          <a:blip r:embed="rId2" cstate="print"/>
          <a:srcRect/>
          <a:stretch>
            <a:fillRect/>
          </a:stretch>
        </p:blipFill>
        <p:spPr bwMode="auto">
          <a:xfrm>
            <a:off x="762000" y="1143000"/>
            <a:ext cx="7620000" cy="54530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5"/>
          <p:cNvSpPr>
            <a:spLocks noGrp="1"/>
          </p:cNvSpPr>
          <p:nvPr>
            <p:ph idx="1"/>
          </p:nvPr>
        </p:nvSpPr>
        <p:spPr>
          <a:xfrm>
            <a:off x="0" y="1828801"/>
            <a:ext cx="9144000" cy="5029200"/>
          </a:xfrm>
        </p:spPr>
        <p:txBody>
          <a:bodyPr/>
          <a:lstStyle/>
          <a:p>
            <a:pPr eaLnBrk="1" hangingPunct="1"/>
            <a:r>
              <a:rPr lang="en-US" altLang="en-US" sz="2800" dirty="0" smtClean="0">
                <a:latin typeface="Trebuchet MS" pitchFamily="34" charset="0"/>
                <a:ea typeface="ＭＳ Ｐゴシック" pitchFamily="34" charset="-128"/>
                <a:cs typeface="Trebuchet MS" pitchFamily="34" charset="0"/>
              </a:rPr>
              <a:t>Scoring: Moving from 9pt scale (from WHAP) to a </a:t>
            </a:r>
            <a:r>
              <a:rPr lang="en-US" altLang="en-US" sz="2800" b="1" u="sng" dirty="0" smtClean="0">
                <a:solidFill>
                  <a:srgbClr val="FF0000"/>
                </a:solidFill>
                <a:latin typeface="Trebuchet MS" pitchFamily="34" charset="0"/>
                <a:ea typeface="ＭＳ Ｐゴシック" pitchFamily="34" charset="-128"/>
                <a:cs typeface="Trebuchet MS" pitchFamily="34" charset="0"/>
              </a:rPr>
              <a:t>7pt</a:t>
            </a:r>
            <a:r>
              <a:rPr lang="en-US" altLang="en-US" sz="2800" dirty="0" smtClean="0">
                <a:latin typeface="Trebuchet MS" pitchFamily="34" charset="0"/>
                <a:ea typeface="ＭＳ Ｐゴシック" pitchFamily="34" charset="-128"/>
                <a:cs typeface="Trebuchet MS" pitchFamily="34" charset="0"/>
              </a:rPr>
              <a:t> scale in APUSH</a:t>
            </a:r>
          </a:p>
          <a:p>
            <a:pPr eaLnBrk="1" hangingPunct="1"/>
            <a:r>
              <a:rPr lang="en-US" altLang="en-US" sz="2800" dirty="0" smtClean="0">
                <a:latin typeface="Trebuchet MS" pitchFamily="34" charset="0"/>
                <a:ea typeface="ＭＳ Ｐゴシック" pitchFamily="34" charset="-128"/>
                <a:cs typeface="Trebuchet MS" pitchFamily="34" charset="0"/>
              </a:rPr>
              <a:t>Designed around Historical Thinking Skills, the 7 Themes and Concept Outline </a:t>
            </a:r>
          </a:p>
          <a:p>
            <a:pPr lvl="1"/>
            <a:r>
              <a:rPr lang="en-US" altLang="en-US" sz="2400" dirty="0" smtClean="0">
                <a:latin typeface="Trebuchet MS" pitchFamily="34" charset="0"/>
                <a:ea typeface="ＭＳ Ｐゴシック" pitchFamily="34" charset="-128"/>
                <a:cs typeface="Trebuchet MS" pitchFamily="34" charset="0"/>
              </a:rPr>
              <a:t>This essay </a:t>
            </a:r>
            <a:r>
              <a:rPr lang="en-US" altLang="en-US" sz="2400" i="1" dirty="0" smtClean="0">
                <a:latin typeface="Trebuchet MS" pitchFamily="34" charset="0"/>
                <a:ea typeface="ＭＳ Ｐゴシック" pitchFamily="34" charset="-128"/>
                <a:cs typeface="Trebuchet MS" pitchFamily="34" charset="0"/>
              </a:rPr>
              <a:t>may</a:t>
            </a:r>
            <a:r>
              <a:rPr lang="en-US" altLang="en-US" sz="2400" dirty="0" smtClean="0">
                <a:latin typeface="Trebuchet MS" pitchFamily="34" charset="0"/>
                <a:ea typeface="ＭＳ Ｐゴシック" pitchFamily="34" charset="-128"/>
                <a:cs typeface="Trebuchet MS" pitchFamily="34" charset="0"/>
              </a:rPr>
              <a:t> have larger time periods than the long essay</a:t>
            </a:r>
          </a:p>
          <a:p>
            <a:pPr eaLnBrk="1" hangingPunct="1"/>
            <a:r>
              <a:rPr lang="en-US" altLang="en-US" sz="2800" dirty="0" smtClean="0">
                <a:latin typeface="Trebuchet MS" pitchFamily="34" charset="0"/>
                <a:ea typeface="ＭＳ Ｐゴシック" pitchFamily="34" charset="-128"/>
                <a:cs typeface="Trebuchet MS" pitchFamily="34" charset="0"/>
              </a:rPr>
              <a:t>Periods 1 and 9 will </a:t>
            </a:r>
            <a:r>
              <a:rPr lang="en-US" altLang="en-US" sz="2800" dirty="0" smtClean="0">
                <a:solidFill>
                  <a:srgbClr val="FF0000"/>
                </a:solidFill>
                <a:latin typeface="Trebuchet MS" pitchFamily="34" charset="0"/>
                <a:ea typeface="ＭＳ Ｐゴシック" pitchFamily="34" charset="-128"/>
                <a:cs typeface="Trebuchet MS" pitchFamily="34" charset="0"/>
              </a:rPr>
              <a:t>ALWAYS</a:t>
            </a:r>
            <a:r>
              <a:rPr lang="en-US" altLang="en-US" sz="2800" dirty="0" smtClean="0">
                <a:latin typeface="Trebuchet MS" pitchFamily="34" charset="0"/>
                <a:ea typeface="ＭＳ Ｐゴシック" pitchFamily="34" charset="-128"/>
                <a:cs typeface="Trebuchet MS" pitchFamily="34" charset="0"/>
              </a:rPr>
              <a:t> be paired with another time period.</a:t>
            </a:r>
          </a:p>
          <a:p>
            <a:pPr eaLnBrk="1" hangingPunct="1"/>
            <a:r>
              <a:rPr lang="en-US" altLang="en-US" sz="2800" dirty="0" smtClean="0">
                <a:latin typeface="Trebuchet MS" pitchFamily="34" charset="0"/>
                <a:ea typeface="ＭＳ Ｐゴシック" pitchFamily="34" charset="-128"/>
                <a:cs typeface="Trebuchet MS" pitchFamily="34" charset="0"/>
              </a:rPr>
              <a:t>DBQ will have approximately 6-7 documents</a:t>
            </a:r>
          </a:p>
          <a:p>
            <a:pPr eaLnBrk="1" hangingPunct="1"/>
            <a:r>
              <a:rPr lang="en-US" altLang="en-US" sz="2800" dirty="0" smtClean="0">
                <a:latin typeface="Trebuchet MS" pitchFamily="34" charset="0"/>
                <a:ea typeface="ＭＳ Ｐゴシック" pitchFamily="34" charset="-128"/>
                <a:cs typeface="Trebuchet MS" pitchFamily="34" charset="0"/>
              </a:rPr>
              <a:t>More </a:t>
            </a:r>
            <a:r>
              <a:rPr lang="en-US" altLang="en-US" sz="2800" i="1" dirty="0" smtClean="0">
                <a:latin typeface="Trebuchet MS" pitchFamily="34" charset="0"/>
                <a:ea typeface="ＭＳ Ｐゴシック" pitchFamily="34" charset="-128"/>
                <a:cs typeface="Trebuchet MS" pitchFamily="34" charset="0"/>
              </a:rPr>
              <a:t>objective</a:t>
            </a:r>
            <a:r>
              <a:rPr lang="en-US" altLang="en-US" sz="2800" dirty="0" smtClean="0">
                <a:latin typeface="Trebuchet MS" pitchFamily="34" charset="0"/>
                <a:ea typeface="ＭＳ Ｐゴシック" pitchFamily="34" charset="-128"/>
                <a:cs typeface="Trebuchet MS" pitchFamily="34" charset="0"/>
              </a:rPr>
              <a:t> than </a:t>
            </a:r>
            <a:r>
              <a:rPr lang="en-US" altLang="en-US" sz="2800" i="1" dirty="0" smtClean="0">
                <a:latin typeface="Trebuchet MS" pitchFamily="34" charset="0"/>
                <a:ea typeface="ＭＳ Ｐゴシック" pitchFamily="34" charset="-128"/>
                <a:cs typeface="Trebuchet MS" pitchFamily="34" charset="0"/>
              </a:rPr>
              <a:t>subjective</a:t>
            </a:r>
            <a:r>
              <a:rPr lang="en-US" altLang="en-US" sz="2800" dirty="0" smtClean="0">
                <a:latin typeface="Trebuchet MS" pitchFamily="34" charset="0"/>
                <a:ea typeface="ＭＳ Ｐゴシック" pitchFamily="34" charset="-128"/>
                <a:cs typeface="Trebuchet MS" pitchFamily="34" charset="0"/>
              </a:rPr>
              <a:t> grading. </a:t>
            </a:r>
          </a:p>
        </p:txBody>
      </p:sp>
      <p:sp>
        <p:nvSpPr>
          <p:cNvPr id="5" name="Content Placeholder 5"/>
          <p:cNvSpPr txBox="1">
            <a:spLocks/>
          </p:cNvSpPr>
          <p:nvPr/>
        </p:nvSpPr>
        <p:spPr bwMode="auto">
          <a:xfrm>
            <a:off x="381000" y="152401"/>
            <a:ext cx="8763000" cy="10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Essay </a:t>
            </a:r>
          </a:p>
          <a:p>
            <a:pPr marL="0" indent="0" eaLnBrk="1" hangingPunct="1">
              <a:buNone/>
            </a:pPr>
            <a:r>
              <a:rPr lang="en-US" altLang="en-US" sz="2800" b="1" dirty="0" smtClean="0">
                <a:solidFill>
                  <a:srgbClr val="C00000"/>
                </a:solidFill>
                <a:latin typeface="Trebuchet MS" pitchFamily="34" charset="0"/>
                <a:ea typeface="ＭＳ Ｐゴシック" pitchFamily="34" charset="-128"/>
                <a:cs typeface="Trebuchet MS" pitchFamily="34" charset="0"/>
              </a:rPr>
              <a:t>15 minutes reading &amp; planning</a:t>
            </a:r>
          </a:p>
          <a:p>
            <a:pPr marL="0" indent="0" eaLnBrk="1" hangingPunct="1">
              <a:buNone/>
            </a:pPr>
            <a:r>
              <a:rPr lang="en-US" altLang="en-US" sz="2800" b="1" dirty="0" smtClean="0">
                <a:solidFill>
                  <a:srgbClr val="C00000"/>
                </a:solidFill>
                <a:latin typeface="Trebuchet MS" pitchFamily="34" charset="0"/>
                <a:ea typeface="ＭＳ Ｐゴシック" pitchFamily="34" charset="-128"/>
                <a:cs typeface="Trebuchet MS" pitchFamily="34" charset="0"/>
              </a:rPr>
              <a:t>45 minutes writing</a:t>
            </a:r>
          </a:p>
        </p:txBody>
      </p:sp>
    </p:spTree>
    <p:extLst>
      <p:ext uri="{BB962C8B-B14F-4D97-AF65-F5344CB8AC3E}">
        <p14:creationId xmlns:p14="http://schemas.microsoft.com/office/powerpoint/2010/main" val="1061635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animEffect transition="in" filter="fade">
                                      <p:cBhvr>
                                        <p:cTn id="11" dur="500"/>
                                        <p:tgtEl>
                                          <p:spTgt spid="1843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436">
                                            <p:txEl>
                                              <p:pRg st="2" end="2"/>
                                            </p:txEl>
                                          </p:spTgt>
                                        </p:tgtEl>
                                        <p:attrNameLst>
                                          <p:attrName>style.visibility</p:attrName>
                                        </p:attrNameLst>
                                      </p:cBhvr>
                                      <p:to>
                                        <p:strVal val="visible"/>
                                      </p:to>
                                    </p:set>
                                    <p:animEffect transition="in" filter="fade">
                                      <p:cBhvr>
                                        <p:cTn id="15" dur="500"/>
                                        <p:tgtEl>
                                          <p:spTgt spid="1843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436">
                                            <p:txEl>
                                              <p:pRg st="3" end="3"/>
                                            </p:txEl>
                                          </p:spTgt>
                                        </p:tgtEl>
                                        <p:attrNameLst>
                                          <p:attrName>style.visibility</p:attrName>
                                        </p:attrNameLst>
                                      </p:cBhvr>
                                      <p:to>
                                        <p:strVal val="visible"/>
                                      </p:to>
                                    </p:set>
                                    <p:animEffect transition="in" filter="fade">
                                      <p:cBhvr>
                                        <p:cTn id="19" dur="500"/>
                                        <p:tgtEl>
                                          <p:spTgt spid="1843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436">
                                            <p:txEl>
                                              <p:pRg st="4" end="4"/>
                                            </p:txEl>
                                          </p:spTgt>
                                        </p:tgtEl>
                                        <p:attrNameLst>
                                          <p:attrName>style.visibility</p:attrName>
                                        </p:attrNameLst>
                                      </p:cBhvr>
                                      <p:to>
                                        <p:strVal val="visible"/>
                                      </p:to>
                                    </p:set>
                                    <p:animEffect transition="in" filter="fade">
                                      <p:cBhvr>
                                        <p:cTn id="23" dur="500"/>
                                        <p:tgtEl>
                                          <p:spTgt spid="1843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436">
                                            <p:txEl>
                                              <p:pRg st="5" end="5"/>
                                            </p:txEl>
                                          </p:spTgt>
                                        </p:tgtEl>
                                        <p:attrNameLst>
                                          <p:attrName>style.visibility</p:attrName>
                                        </p:attrNameLst>
                                      </p:cBhvr>
                                      <p:to>
                                        <p:strVal val="visible"/>
                                      </p:to>
                                    </p:set>
                                    <p:animEffect transition="in" filter="fade">
                                      <p:cBhvr>
                                        <p:cTn id="27" dur="500"/>
                                        <p:tgtEl>
                                          <p:spTgt spid="18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H</a:t>
            </a:r>
          </a:p>
          <a:p>
            <a:r>
              <a:rPr lang="en-US" dirty="0" smtClean="0"/>
              <a:t>I</a:t>
            </a:r>
          </a:p>
          <a:p>
            <a:r>
              <a:rPr lang="en-US" dirty="0" smtClean="0"/>
              <a:t>P</a:t>
            </a:r>
          </a:p>
          <a:p>
            <a:r>
              <a:rPr lang="en-US" dirty="0" smtClean="0"/>
              <a:t>P</a:t>
            </a:r>
          </a:p>
          <a:p>
            <a:r>
              <a:rPr lang="en-US" dirty="0" smtClean="0"/>
              <a:t>O</a:t>
            </a:r>
          </a:p>
          <a:p>
            <a:endParaRPr lang="en-US" dirty="0" smtClean="0"/>
          </a:p>
          <a:p>
            <a:r>
              <a:rPr lang="en-US" dirty="0" smtClean="0"/>
              <a:t>What information can taken away from this document?</a:t>
            </a:r>
            <a:endParaRPr lang="en-US" dirty="0"/>
          </a:p>
        </p:txBody>
      </p:sp>
      <p:sp>
        <p:nvSpPr>
          <p:cNvPr id="4" name="Title 3"/>
          <p:cNvSpPr>
            <a:spLocks noGrp="1"/>
          </p:cNvSpPr>
          <p:nvPr>
            <p:ph type="title"/>
          </p:nvPr>
        </p:nvSpPr>
        <p:spPr/>
        <p:txBody>
          <a:bodyPr>
            <a:normAutofit/>
          </a:bodyPr>
          <a:lstStyle/>
          <a:p>
            <a:r>
              <a:rPr lang="en-US" dirty="0" smtClean="0"/>
              <a:t>What information is known?</a:t>
            </a:r>
            <a:endParaRPr lang="en-US" dirty="0"/>
          </a:p>
        </p:txBody>
      </p:sp>
      <p:pic>
        <p:nvPicPr>
          <p:cNvPr id="6" name="Picture 2" descr="http://upload.wikimedia.org/wikipedia/commons/thumb/9/9c/French_and_indian_war_map.svg/1280px-French_and_indian_war_map.svg.png"/>
          <p:cNvPicPr>
            <a:picLocks noChangeAspect="1" noChangeArrowheads="1"/>
          </p:cNvPicPr>
          <p:nvPr/>
        </p:nvPicPr>
        <p:blipFill>
          <a:blip r:embed="rId2" cstate="print"/>
          <a:srcRect/>
          <a:stretch>
            <a:fillRect/>
          </a:stretch>
        </p:blipFill>
        <p:spPr bwMode="auto">
          <a:xfrm>
            <a:off x="4648200" y="1143000"/>
            <a:ext cx="4259213"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 British victories along the St. Lawrence River</a:t>
            </a:r>
          </a:p>
          <a:p>
            <a:r>
              <a:rPr lang="en-US" dirty="0" smtClean="0"/>
              <a:t>Most battles were fought in territory that was disputed (both the French and British claimed the land)</a:t>
            </a:r>
          </a:p>
          <a:p>
            <a:r>
              <a:rPr lang="en-US" dirty="0" smtClean="0"/>
              <a:t>The British were able to advance and gain land and military momentum</a:t>
            </a:r>
          </a:p>
          <a:p>
            <a:endParaRPr lang="en-US" dirty="0" smtClean="0"/>
          </a:p>
          <a:p>
            <a:r>
              <a:rPr lang="en-US" dirty="0" smtClean="0"/>
              <a:t>So, how could that be used in an essay?</a:t>
            </a:r>
            <a:endParaRPr lang="en-US" dirty="0"/>
          </a:p>
        </p:txBody>
      </p:sp>
      <p:sp>
        <p:nvSpPr>
          <p:cNvPr id="3" name="Title 2"/>
          <p:cNvSpPr>
            <a:spLocks noGrp="1"/>
          </p:cNvSpPr>
          <p:nvPr>
            <p:ph type="title"/>
          </p:nvPr>
        </p:nvSpPr>
        <p:spPr/>
        <p:txBody>
          <a:bodyPr>
            <a:normAutofit fontScale="90000"/>
          </a:bodyPr>
          <a:lstStyle/>
          <a:p>
            <a:r>
              <a:rPr lang="en-US" dirty="0" smtClean="0"/>
              <a:t>Document 1 </a:t>
            </a:r>
            <a:r>
              <a:rPr lang="en-US" u="sng" dirty="0" smtClean="0"/>
              <a:t>O</a:t>
            </a:r>
            <a:r>
              <a:rPr lang="en-US" dirty="0" smtClean="0"/>
              <a:t>utside Information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5"/>
          <p:cNvSpPr>
            <a:spLocks noGrp="1"/>
          </p:cNvSpPr>
          <p:nvPr>
            <p:ph idx="1"/>
          </p:nvPr>
        </p:nvSpPr>
        <p:spPr>
          <a:xfrm>
            <a:off x="457200" y="1473960"/>
            <a:ext cx="8686800" cy="1078172"/>
          </a:xfrm>
        </p:spPr>
        <p:txBody>
          <a:bodyPr>
            <a:normAutofit/>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A. Thesis 0 – 1 Point</a:t>
            </a:r>
          </a:p>
          <a:p>
            <a:pPr marL="0" indent="0" eaLnBrk="1" hangingPunct="1">
              <a:buNone/>
            </a:pPr>
            <a:r>
              <a:rPr lang="en-US" altLang="en-US" sz="2800" dirty="0" smtClean="0">
                <a:latin typeface="Trebuchet MS" pitchFamily="34" charset="0"/>
                <a:ea typeface="ＭＳ Ｐゴシック" pitchFamily="34" charset="-128"/>
                <a:cs typeface="Trebuchet MS" pitchFamily="34" charset="0"/>
              </a:rPr>
              <a:t>Skills assessed: </a:t>
            </a:r>
            <a:r>
              <a:rPr lang="en-US" altLang="en-US" sz="2800" dirty="0" smtClean="0">
                <a:solidFill>
                  <a:srgbClr val="FF0000"/>
                </a:solidFill>
                <a:latin typeface="Trebuchet MS" pitchFamily="34" charset="0"/>
                <a:ea typeface="ＭＳ Ｐゴシック" pitchFamily="34" charset="-128"/>
                <a:cs typeface="Trebuchet MS" pitchFamily="34" charset="0"/>
              </a:rPr>
              <a:t>Argumentation + targeted skill</a:t>
            </a:r>
          </a:p>
        </p:txBody>
      </p:sp>
      <p:sp>
        <p:nvSpPr>
          <p:cNvPr id="5" name="Content Placeholder 5"/>
          <p:cNvSpPr txBox="1">
            <a:spLocks/>
          </p:cNvSpPr>
          <p:nvPr/>
        </p:nvSpPr>
        <p:spPr bwMode="auto">
          <a:xfrm>
            <a:off x="304800" y="152400"/>
            <a:ext cx="86106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6" name="Content Placeholder 5"/>
          <p:cNvSpPr txBox="1">
            <a:spLocks/>
          </p:cNvSpPr>
          <p:nvPr/>
        </p:nvSpPr>
        <p:spPr bwMode="auto">
          <a:xfrm>
            <a:off x="533400" y="2697708"/>
            <a:ext cx="8610600" cy="2560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States a thesis that directly addresses all parts of the question. The thesis must do more than </a:t>
            </a:r>
            <a:r>
              <a:rPr lang="en-US" altLang="en-US" sz="2800" dirty="0" smtClean="0">
                <a:solidFill>
                  <a:srgbClr val="FF0000"/>
                </a:solidFill>
                <a:latin typeface="Trebuchet MS" pitchFamily="34" charset="0"/>
                <a:ea typeface="ＭＳ Ｐゴシック" pitchFamily="34" charset="-128"/>
                <a:cs typeface="Trebuchet MS" pitchFamily="34" charset="0"/>
              </a:rPr>
              <a:t>restate the question</a:t>
            </a:r>
            <a:r>
              <a:rPr lang="en-US" altLang="en-US" sz="2800" dirty="0" smtClean="0">
                <a:latin typeface="Trebuchet MS" pitchFamily="34" charset="0"/>
                <a:ea typeface="ＭＳ Ｐゴシック" pitchFamily="34" charset="-128"/>
                <a:cs typeface="Trebuchet MS" pitchFamily="34" charset="0"/>
              </a:rPr>
              <a:t>.</a:t>
            </a:r>
          </a:p>
          <a:p>
            <a:pPr marL="287338" lvl="1" indent="0" eaLnBrk="1" hangingPunct="1"/>
            <a:r>
              <a:rPr lang="en-US" altLang="en-US" dirty="0" smtClean="0">
                <a:latin typeface="Trebuchet MS" pitchFamily="34" charset="0"/>
                <a:ea typeface="ＭＳ Ｐゴシック" pitchFamily="34" charset="-128"/>
                <a:cs typeface="Trebuchet MS" pitchFamily="34" charset="0"/>
              </a:rPr>
              <a:t>This is the same as in the Long Essay</a:t>
            </a:r>
          </a:p>
        </p:txBody>
      </p:sp>
    </p:spTree>
    <p:extLst>
      <p:ext uri="{BB962C8B-B14F-4D97-AF65-F5344CB8AC3E}">
        <p14:creationId xmlns:p14="http://schemas.microsoft.com/office/powerpoint/2010/main" val="2017455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fade">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533400" y="625845"/>
            <a:ext cx="86106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8" name="Content Placeholder 5"/>
          <p:cNvSpPr>
            <a:spLocks noGrp="1"/>
          </p:cNvSpPr>
          <p:nvPr>
            <p:ph idx="1"/>
          </p:nvPr>
        </p:nvSpPr>
        <p:spPr>
          <a:xfrm>
            <a:off x="609600" y="1524000"/>
            <a:ext cx="8229600" cy="3505200"/>
          </a:xfrm>
        </p:spPr>
        <p:txBody>
          <a:bodyPr>
            <a:normAutofit lnSpcReduction="10000"/>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B. Analysis of historical evidence AND support of argument: 0 – 4 points</a:t>
            </a:r>
          </a:p>
          <a:p>
            <a:pPr marL="0" indent="0" eaLnBrk="1" hangingPunct="1">
              <a:buNone/>
            </a:pPr>
            <a:r>
              <a:rPr lang="en-US" altLang="en-US" sz="2800" dirty="0" smtClean="0">
                <a:latin typeface="Trebuchet MS" pitchFamily="34" charset="0"/>
                <a:ea typeface="ＭＳ Ｐゴシック" pitchFamily="34" charset="-128"/>
                <a:cs typeface="Trebuchet MS" pitchFamily="34" charset="0"/>
              </a:rPr>
              <a:t>Skills assessed: </a:t>
            </a:r>
            <a:r>
              <a:rPr lang="en-US" altLang="en-US" sz="2800" dirty="0" smtClean="0">
                <a:solidFill>
                  <a:srgbClr val="FF0000"/>
                </a:solidFill>
                <a:latin typeface="Trebuchet MS" pitchFamily="34" charset="0"/>
                <a:ea typeface="ＭＳ Ｐゴシック" pitchFamily="34" charset="-128"/>
                <a:cs typeface="Trebuchet MS" pitchFamily="34" charset="0"/>
              </a:rPr>
              <a:t>Use of Evidence, Argumentation, + targeted skill (e.g., Comparison)</a:t>
            </a:r>
          </a:p>
          <a:p>
            <a:pPr marL="0" indent="0" eaLnBrk="1" hangingPunct="1">
              <a:buNone/>
            </a:pPr>
            <a:endParaRPr lang="en-US" altLang="en-US" sz="2800" dirty="0" smtClean="0">
              <a:solidFill>
                <a:srgbClr val="FF0000"/>
              </a:solidFill>
              <a:latin typeface="Trebuchet MS" pitchFamily="34" charset="0"/>
              <a:ea typeface="ＭＳ Ｐゴシック" pitchFamily="34" charset="-128"/>
              <a:cs typeface="Trebuchet MS" pitchFamily="34" charset="0"/>
            </a:endParaRPr>
          </a:p>
          <a:p>
            <a:pPr marL="0" indent="0"/>
            <a:r>
              <a:rPr lang="en-US" altLang="en-US" sz="2800" dirty="0" smtClean="0">
                <a:latin typeface="Trebuchet MS" pitchFamily="34" charset="0"/>
                <a:ea typeface="ＭＳ Ｐゴシック" pitchFamily="34" charset="-128"/>
                <a:cs typeface="Trebuchet MS" pitchFamily="34" charset="0"/>
              </a:rPr>
              <a:t>You NEED to do both: provide the evidence AND use it to support the argument</a:t>
            </a:r>
          </a:p>
          <a:p>
            <a:pPr marL="0" indent="0"/>
            <a:r>
              <a:rPr lang="en-US" altLang="en-US" sz="2800" dirty="0" smtClean="0">
                <a:latin typeface="Trebuchet MS" pitchFamily="34" charset="0"/>
                <a:ea typeface="ＭＳ Ｐゴシック" pitchFamily="34" charset="-128"/>
                <a:cs typeface="Trebuchet MS" pitchFamily="34" charset="0"/>
              </a:rPr>
              <a:t>The point rubrics follow:</a:t>
            </a:r>
          </a:p>
        </p:txBody>
      </p:sp>
    </p:spTree>
    <p:extLst>
      <p:ext uri="{BB962C8B-B14F-4D97-AF65-F5344CB8AC3E}">
        <p14:creationId xmlns:p14="http://schemas.microsoft.com/office/powerpoint/2010/main" val="106962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81000" y="2286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6" name="Content Placeholder 5"/>
          <p:cNvSpPr txBox="1">
            <a:spLocks/>
          </p:cNvSpPr>
          <p:nvPr/>
        </p:nvSpPr>
        <p:spPr bwMode="auto">
          <a:xfrm>
            <a:off x="609600" y="2756848"/>
            <a:ext cx="8229600" cy="349155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3600" dirty="0" smtClean="0">
                <a:latin typeface="Trebuchet MS" pitchFamily="34" charset="0"/>
                <a:ea typeface="ＭＳ Ｐゴシック" pitchFamily="34" charset="-128"/>
                <a:cs typeface="Trebuchet MS" pitchFamily="34" charset="0"/>
              </a:rPr>
              <a:t>Offers plausible (logical) analysis of the content of a </a:t>
            </a:r>
            <a:r>
              <a:rPr lang="en-US" altLang="en-US" sz="3600" u="sng" dirty="0" smtClean="0">
                <a:solidFill>
                  <a:srgbClr val="FF0000"/>
                </a:solidFill>
                <a:latin typeface="Trebuchet MS" pitchFamily="34" charset="0"/>
                <a:ea typeface="ＭＳ Ｐゴシック" pitchFamily="34" charset="-128"/>
                <a:cs typeface="Trebuchet MS" pitchFamily="34" charset="0"/>
              </a:rPr>
              <a:t>majority</a:t>
            </a:r>
            <a:r>
              <a:rPr lang="en-US" altLang="en-US" sz="3600" dirty="0" smtClean="0">
                <a:latin typeface="Trebuchet MS" pitchFamily="34" charset="0"/>
                <a:ea typeface="ＭＳ Ｐゴシック" pitchFamily="34" charset="-128"/>
                <a:cs typeface="Trebuchet MS" pitchFamily="34" charset="0"/>
              </a:rPr>
              <a:t> of the documents, explicitly to support the stated thesis or a relevant argument.</a:t>
            </a:r>
          </a:p>
          <a:p>
            <a:pPr marL="0" indent="0" algn="ctr" eaLnBrk="1" hangingPunct="1">
              <a:buFont typeface="Wingdings" pitchFamily="2" charset="2"/>
              <a:buNone/>
            </a:pPr>
            <a:endParaRPr lang="en-US" altLang="en-US" sz="1600" dirty="0" smtClean="0">
              <a:latin typeface="Trebuchet MS" pitchFamily="34" charset="0"/>
              <a:ea typeface="ＭＳ Ｐゴシック" pitchFamily="34" charset="-128"/>
              <a:cs typeface="Trebuchet MS" pitchFamily="34" charset="0"/>
            </a:endParaRPr>
          </a:p>
        </p:txBody>
      </p:sp>
      <p:sp>
        <p:nvSpPr>
          <p:cNvPr id="8" name="Content Placeholder 5"/>
          <p:cNvSpPr>
            <a:spLocks noGrp="1"/>
          </p:cNvSpPr>
          <p:nvPr>
            <p:ph idx="1"/>
          </p:nvPr>
        </p:nvSpPr>
        <p:spPr>
          <a:xfrm>
            <a:off x="609600" y="1216712"/>
            <a:ext cx="8534400" cy="1078172"/>
          </a:xfrm>
        </p:spPr>
        <p:txBody>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B. Analysis of historical evidence and support of </a:t>
            </a:r>
            <a:r>
              <a:rPr lang="en-US" altLang="en-US" sz="3200" b="1" dirty="0" smtClean="0">
                <a:latin typeface="Trebuchet MS" pitchFamily="34" charset="0"/>
                <a:ea typeface="ＭＳ Ｐゴシック" pitchFamily="34" charset="-128"/>
                <a:cs typeface="Trebuchet MS" pitchFamily="34" charset="0"/>
              </a:rPr>
              <a:t>argument: </a:t>
            </a:r>
            <a:r>
              <a:rPr lang="en-US" altLang="en-US" sz="3200" b="1" dirty="0" smtClean="0">
                <a:solidFill>
                  <a:srgbClr val="FF0000"/>
                </a:solidFill>
                <a:latin typeface="Trebuchet MS" pitchFamily="34" charset="0"/>
                <a:ea typeface="ＭＳ Ｐゴシック" pitchFamily="34" charset="-128"/>
                <a:cs typeface="Trebuchet MS" pitchFamily="34" charset="0"/>
              </a:rPr>
              <a:t>FOR 1 point</a:t>
            </a:r>
            <a:endParaRPr lang="en-US" altLang="en-US" sz="2800"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219497253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457200" y="1524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 (45mins)</a:t>
            </a:r>
          </a:p>
        </p:txBody>
      </p:sp>
      <p:sp>
        <p:nvSpPr>
          <p:cNvPr id="6" name="Content Placeholder 5"/>
          <p:cNvSpPr txBox="1">
            <a:spLocks/>
          </p:cNvSpPr>
          <p:nvPr/>
        </p:nvSpPr>
        <p:spPr bwMode="auto">
          <a:xfrm>
            <a:off x="381000" y="1752600"/>
            <a:ext cx="8534400" cy="4953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dirty="0">
                <a:latin typeface="Trebuchet MS" pitchFamily="34" charset="0"/>
                <a:ea typeface="ＭＳ Ｐゴシック" pitchFamily="34" charset="-128"/>
                <a:cs typeface="Trebuchet MS" pitchFamily="34" charset="0"/>
              </a:rPr>
              <a:t>Offers plausible analysis or </a:t>
            </a:r>
            <a:r>
              <a:rPr lang="en-US" altLang="en-US" u="sng" dirty="0">
                <a:latin typeface="Trebuchet MS" pitchFamily="34" charset="0"/>
                <a:ea typeface="ＭＳ Ｐゴシック" pitchFamily="34" charset="-128"/>
                <a:cs typeface="Trebuchet MS" pitchFamily="34" charset="0"/>
              </a:rPr>
              <a:t>BOTH</a:t>
            </a:r>
            <a:r>
              <a:rPr lang="en-US" altLang="en-US" dirty="0">
                <a:latin typeface="Trebuchet MS" pitchFamily="34" charset="0"/>
                <a:ea typeface="ＭＳ Ｐゴシック" pitchFamily="34" charset="-128"/>
                <a:cs typeface="Trebuchet MS" pitchFamily="34" charset="0"/>
              </a:rPr>
              <a:t> the content of a </a:t>
            </a:r>
            <a:r>
              <a:rPr lang="en-US" altLang="en-US" u="sng" dirty="0">
                <a:solidFill>
                  <a:srgbClr val="FF0000"/>
                </a:solidFill>
                <a:latin typeface="Trebuchet MS" pitchFamily="34" charset="0"/>
                <a:ea typeface="ＭＳ Ｐゴシック" pitchFamily="34" charset="-128"/>
                <a:cs typeface="Trebuchet MS" pitchFamily="34" charset="0"/>
              </a:rPr>
              <a:t>majority</a:t>
            </a:r>
            <a:r>
              <a:rPr lang="en-US" altLang="en-US" dirty="0">
                <a:latin typeface="Trebuchet MS" pitchFamily="34" charset="0"/>
                <a:ea typeface="ＭＳ Ｐゴシック" pitchFamily="34" charset="-128"/>
                <a:cs typeface="Trebuchet MS" pitchFamily="34" charset="0"/>
              </a:rPr>
              <a:t> of the documents, </a:t>
            </a:r>
            <a:r>
              <a:rPr lang="en-US" altLang="en-US" dirty="0" smtClean="0">
                <a:latin typeface="Trebuchet MS" pitchFamily="34" charset="0"/>
                <a:ea typeface="ＭＳ Ｐゴシック" pitchFamily="34" charset="-128"/>
                <a:cs typeface="Trebuchet MS" pitchFamily="34" charset="0"/>
              </a:rPr>
              <a:t>explicitly </a:t>
            </a:r>
            <a:r>
              <a:rPr lang="en-US" altLang="en-US" dirty="0">
                <a:latin typeface="Trebuchet MS" pitchFamily="34" charset="0"/>
                <a:ea typeface="ＭＳ Ｐゴシック" pitchFamily="34" charset="-128"/>
                <a:cs typeface="Trebuchet MS" pitchFamily="34" charset="0"/>
              </a:rPr>
              <a:t>using this analysis to support the stated thesis or a relevant argument; </a:t>
            </a:r>
            <a:r>
              <a:rPr lang="en-US" altLang="en-US" dirty="0" smtClean="0">
                <a:latin typeface="Trebuchet MS" pitchFamily="34" charset="0"/>
                <a:ea typeface="ＭＳ Ｐゴシック" pitchFamily="34" charset="-128"/>
                <a:cs typeface="Trebuchet MS" pitchFamily="34" charset="0"/>
              </a:rPr>
              <a:t>AND</a:t>
            </a:r>
          </a:p>
          <a:p>
            <a:pPr marL="0" indent="0" eaLnBrk="1" hangingPunct="1">
              <a:buNone/>
            </a:pPr>
            <a:r>
              <a:rPr lang="en-US" altLang="en-US" dirty="0" smtClean="0">
                <a:latin typeface="Trebuchet MS" pitchFamily="34" charset="0"/>
                <a:ea typeface="ＭＳ Ｐゴシック" pitchFamily="34" charset="-128"/>
                <a:cs typeface="Trebuchet MS" pitchFamily="34" charset="0"/>
              </a:rPr>
              <a:t>At least one of the following for the </a:t>
            </a:r>
            <a:r>
              <a:rPr lang="en-US" altLang="en-US" u="sng" dirty="0" smtClean="0">
                <a:solidFill>
                  <a:srgbClr val="FF0000"/>
                </a:solidFill>
                <a:latin typeface="Trebuchet MS" pitchFamily="34" charset="0"/>
                <a:ea typeface="ＭＳ Ｐゴシック" pitchFamily="34" charset="-128"/>
                <a:cs typeface="Trebuchet MS" pitchFamily="34" charset="0"/>
              </a:rPr>
              <a:t>majority</a:t>
            </a:r>
            <a:r>
              <a:rPr lang="en-US" altLang="en-US" dirty="0" smtClean="0">
                <a:latin typeface="Trebuchet MS" pitchFamily="34" charset="0"/>
                <a:ea typeface="ＭＳ Ｐゴシック" pitchFamily="34" charset="-128"/>
                <a:cs typeface="Trebuchet MS" pitchFamily="34" charset="0"/>
              </a:rPr>
              <a:t> of the documents:</a:t>
            </a:r>
          </a:p>
          <a:p>
            <a:pPr eaLnBrk="1" hangingPunct="1"/>
            <a:r>
              <a:rPr lang="en-US" altLang="en-US" b="1" u="sng" dirty="0" smtClean="0">
                <a:latin typeface="Trebuchet MS" pitchFamily="34" charset="0"/>
                <a:ea typeface="ＭＳ Ｐゴシック" pitchFamily="34" charset="-128"/>
                <a:cs typeface="Trebuchet MS" pitchFamily="34" charset="0"/>
              </a:rPr>
              <a:t>H</a:t>
            </a:r>
            <a:r>
              <a:rPr lang="en-US" altLang="en-US" dirty="0" smtClean="0">
                <a:latin typeface="Trebuchet MS" pitchFamily="34" charset="0"/>
                <a:ea typeface="ＭＳ Ｐゴシック" pitchFamily="34" charset="-128"/>
                <a:cs typeface="Trebuchet MS" pitchFamily="34" charset="0"/>
              </a:rPr>
              <a:t>istorical context, </a:t>
            </a:r>
          </a:p>
          <a:p>
            <a:pPr eaLnBrk="1" hangingPunct="1"/>
            <a:r>
              <a:rPr lang="en-US" altLang="en-US" b="1" u="sng" dirty="0" smtClean="0">
                <a:latin typeface="Trebuchet MS" pitchFamily="34" charset="0"/>
                <a:ea typeface="ＭＳ Ｐゴシック" pitchFamily="34" charset="-128"/>
                <a:cs typeface="Trebuchet MS" pitchFamily="34" charset="0"/>
              </a:rPr>
              <a:t>I</a:t>
            </a:r>
            <a:r>
              <a:rPr lang="en-US" altLang="en-US" dirty="0" smtClean="0">
                <a:latin typeface="Trebuchet MS" pitchFamily="34" charset="0"/>
                <a:ea typeface="ＭＳ Ｐゴシック" pitchFamily="34" charset="-128"/>
                <a:cs typeface="Trebuchet MS" pitchFamily="34" charset="0"/>
              </a:rPr>
              <a:t>ntended audience,</a:t>
            </a:r>
          </a:p>
          <a:p>
            <a:pPr eaLnBrk="1" hangingPunct="1"/>
            <a:r>
              <a:rPr lang="en-US" altLang="en-US" b="1" u="sng" dirty="0" smtClean="0">
                <a:latin typeface="Trebuchet MS" pitchFamily="34" charset="0"/>
                <a:ea typeface="ＭＳ Ｐゴシック" pitchFamily="34" charset="-128"/>
                <a:cs typeface="Trebuchet MS" pitchFamily="34" charset="0"/>
              </a:rPr>
              <a:t>P</a:t>
            </a:r>
            <a:r>
              <a:rPr lang="en-US" altLang="en-US" dirty="0" smtClean="0">
                <a:latin typeface="Trebuchet MS" pitchFamily="34" charset="0"/>
                <a:ea typeface="ＭＳ Ｐゴシック" pitchFamily="34" charset="-128"/>
                <a:cs typeface="Trebuchet MS" pitchFamily="34" charset="0"/>
              </a:rPr>
              <a:t>urpose, and/or</a:t>
            </a:r>
          </a:p>
          <a:p>
            <a:pPr eaLnBrk="1" hangingPunct="1"/>
            <a:r>
              <a:rPr lang="en-US" altLang="en-US" dirty="0" smtClean="0">
                <a:latin typeface="Trebuchet MS" pitchFamily="34" charset="0"/>
                <a:ea typeface="ＭＳ Ｐゴシック" pitchFamily="34" charset="-128"/>
                <a:cs typeface="Trebuchet MS" pitchFamily="34" charset="0"/>
              </a:rPr>
              <a:t>The author’s </a:t>
            </a:r>
            <a:r>
              <a:rPr lang="en-US" altLang="en-US" b="1" u="sng" dirty="0" smtClean="0">
                <a:latin typeface="Trebuchet MS" pitchFamily="34" charset="0"/>
                <a:ea typeface="ＭＳ Ｐゴシック" pitchFamily="34" charset="-128"/>
                <a:cs typeface="Trebuchet MS" pitchFamily="34" charset="0"/>
              </a:rPr>
              <a:t>P</a:t>
            </a:r>
            <a:r>
              <a:rPr lang="en-US" altLang="en-US" dirty="0" smtClean="0">
                <a:latin typeface="Trebuchet MS" pitchFamily="34" charset="0"/>
                <a:ea typeface="ＭＳ Ｐゴシック" pitchFamily="34" charset="-128"/>
                <a:cs typeface="Trebuchet MS" pitchFamily="34" charset="0"/>
              </a:rPr>
              <a:t>oint of view</a:t>
            </a:r>
          </a:p>
          <a:p>
            <a:pPr algn="ctr" eaLnBrk="1" hangingPunct="1">
              <a:buNone/>
            </a:pPr>
            <a:r>
              <a:rPr lang="en-US" altLang="en-US" b="1" dirty="0" smtClean="0">
                <a:latin typeface="Trebuchet MS" pitchFamily="34" charset="0"/>
                <a:ea typeface="ＭＳ Ｐゴシック" pitchFamily="34" charset="-128"/>
                <a:cs typeface="Trebuchet MS" pitchFamily="34" charset="0"/>
              </a:rPr>
              <a:t>Use ANY of the concepts above, but use what is </a:t>
            </a:r>
          </a:p>
          <a:p>
            <a:pPr algn="ctr" eaLnBrk="1" hangingPunct="1">
              <a:buNone/>
            </a:pPr>
            <a:r>
              <a:rPr lang="en-US" altLang="en-US" b="1" dirty="0" smtClean="0">
                <a:latin typeface="Trebuchet MS" pitchFamily="34" charset="0"/>
                <a:ea typeface="ＭＳ Ｐゴシック" pitchFamily="34" charset="-128"/>
                <a:cs typeface="Trebuchet MS" pitchFamily="34" charset="0"/>
              </a:rPr>
              <a:t>MOST RELEVANT TO THE ARGUMENT BEING MADE!</a:t>
            </a:r>
          </a:p>
          <a:p>
            <a:pPr eaLnBrk="1" hangingPunct="1">
              <a:buNone/>
            </a:pPr>
            <a:endParaRPr lang="en-US" altLang="en-US" dirty="0" smtClean="0">
              <a:latin typeface="Trebuchet MS" pitchFamily="34" charset="0"/>
              <a:ea typeface="ＭＳ Ｐゴシック" pitchFamily="34" charset="-128"/>
              <a:cs typeface="Trebuchet MS" pitchFamily="34" charset="0"/>
            </a:endParaRPr>
          </a:p>
        </p:txBody>
      </p:sp>
      <p:sp>
        <p:nvSpPr>
          <p:cNvPr id="8" name="Content Placeholder 5"/>
          <p:cNvSpPr>
            <a:spLocks noGrp="1"/>
          </p:cNvSpPr>
          <p:nvPr>
            <p:ph idx="1"/>
          </p:nvPr>
        </p:nvSpPr>
        <p:spPr>
          <a:xfrm>
            <a:off x="381000" y="685800"/>
            <a:ext cx="8763000" cy="1078172"/>
          </a:xfrm>
        </p:spPr>
        <p:txBody>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B. Analysis of historical evidence and support of argument:</a:t>
            </a:r>
            <a:r>
              <a:rPr lang="en-US" altLang="en-US" sz="3200" b="1" dirty="0" smtClean="0">
                <a:latin typeface="Trebuchet MS" pitchFamily="34" charset="0"/>
                <a:ea typeface="ＭＳ Ｐゴシック" pitchFamily="34" charset="-128"/>
                <a:cs typeface="Trebuchet MS" pitchFamily="34" charset="0"/>
              </a:rPr>
              <a:t>  </a:t>
            </a:r>
            <a:r>
              <a:rPr lang="en-US" altLang="en-US" sz="3200" b="1" dirty="0" smtClean="0">
                <a:solidFill>
                  <a:srgbClr val="FF0000"/>
                </a:solidFill>
                <a:latin typeface="Trebuchet MS" pitchFamily="34" charset="0"/>
                <a:ea typeface="ＭＳ Ｐゴシック" pitchFamily="34" charset="-128"/>
                <a:cs typeface="Trebuchet MS" pitchFamily="34" charset="0"/>
              </a:rPr>
              <a:t>FOR 2 points</a:t>
            </a:r>
            <a:endParaRPr lang="en-US" altLang="en-US" sz="2800"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909104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228600" y="2286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6" name="Content Placeholder 5"/>
          <p:cNvSpPr txBox="1">
            <a:spLocks/>
          </p:cNvSpPr>
          <p:nvPr/>
        </p:nvSpPr>
        <p:spPr bwMode="auto">
          <a:xfrm>
            <a:off x="228600" y="2133600"/>
            <a:ext cx="8763000" cy="42683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dirty="0">
                <a:latin typeface="Trebuchet MS" pitchFamily="34" charset="0"/>
                <a:ea typeface="ＭＳ Ｐゴシック" pitchFamily="34" charset="-128"/>
                <a:cs typeface="Trebuchet MS" pitchFamily="34" charset="0"/>
              </a:rPr>
              <a:t>Offers plausible analysis or BOTH the content of </a:t>
            </a:r>
            <a:r>
              <a:rPr lang="en-US" altLang="en-US" u="sng" dirty="0" smtClean="0">
                <a:solidFill>
                  <a:srgbClr val="FF0000"/>
                </a:solidFill>
                <a:latin typeface="Trebuchet MS" pitchFamily="34" charset="0"/>
                <a:ea typeface="ＭＳ Ｐゴシック" pitchFamily="34" charset="-128"/>
                <a:cs typeface="Trebuchet MS" pitchFamily="34" charset="0"/>
              </a:rPr>
              <a:t>all</a:t>
            </a:r>
            <a:r>
              <a:rPr lang="en-US" altLang="en-US" dirty="0" smtClean="0">
                <a:solidFill>
                  <a:srgbClr val="FF0000"/>
                </a:solidFill>
                <a:latin typeface="Trebuchet MS" pitchFamily="34" charset="0"/>
                <a:ea typeface="ＭＳ Ｐゴシック" pitchFamily="34" charset="-128"/>
                <a:cs typeface="Trebuchet MS" pitchFamily="34" charset="0"/>
              </a:rPr>
              <a:t> </a:t>
            </a:r>
            <a:r>
              <a:rPr lang="en-US" altLang="en-US" dirty="0" smtClean="0">
                <a:latin typeface="Trebuchet MS" pitchFamily="34" charset="0"/>
                <a:ea typeface="ＭＳ Ｐゴシック" pitchFamily="34" charset="-128"/>
                <a:cs typeface="Trebuchet MS" pitchFamily="34" charset="0"/>
              </a:rPr>
              <a:t>or </a:t>
            </a:r>
            <a:r>
              <a:rPr lang="en-US" altLang="en-US" u="sng" dirty="0" smtClean="0">
                <a:solidFill>
                  <a:srgbClr val="FF0000"/>
                </a:solidFill>
                <a:latin typeface="Trebuchet MS" pitchFamily="34" charset="0"/>
                <a:ea typeface="ＭＳ Ｐゴシック" pitchFamily="34" charset="-128"/>
                <a:cs typeface="Trebuchet MS" pitchFamily="34" charset="0"/>
              </a:rPr>
              <a:t>all but one</a:t>
            </a:r>
            <a:r>
              <a:rPr lang="en-US" altLang="en-US" dirty="0" smtClean="0">
                <a:latin typeface="Trebuchet MS" pitchFamily="34" charset="0"/>
                <a:ea typeface="ＭＳ Ｐゴシック" pitchFamily="34" charset="-128"/>
                <a:cs typeface="Trebuchet MS" pitchFamily="34" charset="0"/>
              </a:rPr>
              <a:t> </a:t>
            </a:r>
            <a:r>
              <a:rPr lang="en-US" altLang="en-US" dirty="0">
                <a:latin typeface="Trebuchet MS" pitchFamily="34" charset="0"/>
                <a:ea typeface="ＭＳ Ｐゴシック" pitchFamily="34" charset="-128"/>
                <a:cs typeface="Trebuchet MS" pitchFamily="34" charset="0"/>
              </a:rPr>
              <a:t>of the documents, </a:t>
            </a:r>
            <a:r>
              <a:rPr lang="en-US" altLang="en-US" dirty="0" smtClean="0">
                <a:latin typeface="Trebuchet MS" pitchFamily="34" charset="0"/>
                <a:ea typeface="ＭＳ Ｐゴシック" pitchFamily="34" charset="-128"/>
                <a:cs typeface="Trebuchet MS" pitchFamily="34" charset="0"/>
              </a:rPr>
              <a:t>explicitly </a:t>
            </a:r>
            <a:r>
              <a:rPr lang="en-US" altLang="en-US" dirty="0">
                <a:latin typeface="Trebuchet MS" pitchFamily="34" charset="0"/>
                <a:ea typeface="ＭＳ Ｐゴシック" pitchFamily="34" charset="-128"/>
                <a:cs typeface="Trebuchet MS" pitchFamily="34" charset="0"/>
              </a:rPr>
              <a:t>using this analysis to support the stated thesis or a relevant argument; </a:t>
            </a:r>
            <a:r>
              <a:rPr lang="en-US" altLang="en-US" dirty="0" smtClean="0">
                <a:latin typeface="Trebuchet MS" pitchFamily="34" charset="0"/>
                <a:ea typeface="ＭＳ Ｐゴシック" pitchFamily="34" charset="-128"/>
                <a:cs typeface="Trebuchet MS" pitchFamily="34" charset="0"/>
              </a:rPr>
              <a:t>AND</a:t>
            </a:r>
          </a:p>
          <a:p>
            <a:pPr marL="0" indent="0" eaLnBrk="1" hangingPunct="1">
              <a:buNone/>
            </a:pPr>
            <a:r>
              <a:rPr lang="en-US" altLang="en-US" u="sng" dirty="0" smtClean="0">
                <a:latin typeface="Trebuchet MS" pitchFamily="34" charset="0"/>
                <a:ea typeface="ＭＳ Ｐゴシック" pitchFamily="34" charset="-128"/>
                <a:cs typeface="Trebuchet MS" pitchFamily="34" charset="0"/>
              </a:rPr>
              <a:t>At least one of the following for </a:t>
            </a:r>
            <a:r>
              <a:rPr lang="en-US" altLang="en-US" u="sng" dirty="0" smtClean="0">
                <a:solidFill>
                  <a:srgbClr val="FF0000"/>
                </a:solidFill>
                <a:latin typeface="Trebuchet MS" pitchFamily="34" charset="0"/>
                <a:ea typeface="ＭＳ Ｐゴシック" pitchFamily="34" charset="-128"/>
                <a:cs typeface="Trebuchet MS" pitchFamily="34" charset="0"/>
              </a:rPr>
              <a:t>all </a:t>
            </a:r>
            <a:r>
              <a:rPr lang="en-US" altLang="en-US" u="sng" dirty="0" smtClean="0">
                <a:latin typeface="Trebuchet MS" pitchFamily="34" charset="0"/>
                <a:ea typeface="ＭＳ Ｐゴシック" pitchFamily="34" charset="-128"/>
                <a:cs typeface="Trebuchet MS" pitchFamily="34" charset="0"/>
              </a:rPr>
              <a:t>of the documents</a:t>
            </a:r>
            <a:r>
              <a:rPr lang="en-US" altLang="en-US" dirty="0" smtClean="0">
                <a:latin typeface="Trebuchet MS" pitchFamily="34" charset="0"/>
                <a:ea typeface="ＭＳ Ｐゴシック" pitchFamily="34" charset="-128"/>
                <a:cs typeface="Trebuchet MS" pitchFamily="34" charset="0"/>
              </a:rPr>
              <a:t>:</a:t>
            </a:r>
          </a:p>
          <a:p>
            <a:pPr eaLnBrk="1" hangingPunct="1"/>
            <a:r>
              <a:rPr lang="en-US" altLang="en-US" b="1" u="sng" dirty="0" smtClean="0">
                <a:latin typeface="Trebuchet MS" pitchFamily="34" charset="0"/>
                <a:ea typeface="ＭＳ Ｐゴシック" pitchFamily="34" charset="-128"/>
                <a:cs typeface="Trebuchet MS" pitchFamily="34" charset="0"/>
              </a:rPr>
              <a:t>H</a:t>
            </a:r>
            <a:r>
              <a:rPr lang="en-US" altLang="en-US" dirty="0" smtClean="0">
                <a:latin typeface="Trebuchet MS" pitchFamily="34" charset="0"/>
                <a:ea typeface="ＭＳ Ｐゴシック" pitchFamily="34" charset="-128"/>
                <a:cs typeface="Trebuchet MS" pitchFamily="34" charset="0"/>
              </a:rPr>
              <a:t>istorical context,</a:t>
            </a:r>
          </a:p>
          <a:p>
            <a:pPr eaLnBrk="1" hangingPunct="1"/>
            <a:r>
              <a:rPr lang="en-US" altLang="en-US" b="1" u="sng" dirty="0" smtClean="0">
                <a:latin typeface="Trebuchet MS" pitchFamily="34" charset="0"/>
                <a:ea typeface="ＭＳ Ｐゴシック" pitchFamily="34" charset="-128"/>
                <a:cs typeface="Trebuchet MS" pitchFamily="34" charset="0"/>
              </a:rPr>
              <a:t>I</a:t>
            </a:r>
            <a:r>
              <a:rPr lang="en-US" altLang="en-US" dirty="0" smtClean="0">
                <a:latin typeface="Trebuchet MS" pitchFamily="34" charset="0"/>
                <a:ea typeface="ＭＳ Ｐゴシック" pitchFamily="34" charset="-128"/>
                <a:cs typeface="Trebuchet MS" pitchFamily="34" charset="0"/>
              </a:rPr>
              <a:t>ntended audience,</a:t>
            </a:r>
          </a:p>
          <a:p>
            <a:pPr eaLnBrk="1" hangingPunct="1"/>
            <a:r>
              <a:rPr lang="en-US" altLang="en-US" b="1" u="sng" dirty="0" smtClean="0">
                <a:latin typeface="Trebuchet MS" pitchFamily="34" charset="0"/>
                <a:ea typeface="ＭＳ Ｐゴシック" pitchFamily="34" charset="-128"/>
                <a:cs typeface="Trebuchet MS" pitchFamily="34" charset="0"/>
              </a:rPr>
              <a:t>P</a:t>
            </a:r>
            <a:r>
              <a:rPr lang="en-US" altLang="en-US" dirty="0" smtClean="0">
                <a:latin typeface="Trebuchet MS" pitchFamily="34" charset="0"/>
                <a:ea typeface="ＭＳ Ｐゴシック" pitchFamily="34" charset="-128"/>
                <a:cs typeface="Trebuchet MS" pitchFamily="34" charset="0"/>
              </a:rPr>
              <a:t>urpose, and/or</a:t>
            </a:r>
          </a:p>
          <a:p>
            <a:pPr eaLnBrk="1" hangingPunct="1"/>
            <a:r>
              <a:rPr lang="en-US" altLang="en-US" dirty="0" smtClean="0">
                <a:latin typeface="Trebuchet MS" pitchFamily="34" charset="0"/>
                <a:ea typeface="ＭＳ Ｐゴシック" pitchFamily="34" charset="-128"/>
                <a:cs typeface="Trebuchet MS" pitchFamily="34" charset="0"/>
              </a:rPr>
              <a:t>The author’s </a:t>
            </a:r>
            <a:r>
              <a:rPr lang="en-US" altLang="en-US" b="1" u="sng" dirty="0" smtClean="0">
                <a:latin typeface="Trebuchet MS" pitchFamily="34" charset="0"/>
                <a:ea typeface="ＭＳ Ｐゴシック" pitchFamily="34" charset="-128"/>
                <a:cs typeface="Trebuchet MS" pitchFamily="34" charset="0"/>
              </a:rPr>
              <a:t>P</a:t>
            </a:r>
            <a:r>
              <a:rPr lang="en-US" altLang="en-US" dirty="0" smtClean="0">
                <a:latin typeface="Trebuchet MS" pitchFamily="34" charset="0"/>
                <a:ea typeface="ＭＳ Ｐゴシック" pitchFamily="34" charset="-128"/>
                <a:cs typeface="Trebuchet MS" pitchFamily="34" charset="0"/>
              </a:rPr>
              <a:t>oint of view</a:t>
            </a:r>
            <a:endParaRPr lang="en-US" altLang="en-US" sz="1100" dirty="0" smtClean="0">
              <a:latin typeface="Trebuchet MS" pitchFamily="34" charset="0"/>
              <a:ea typeface="ＭＳ Ｐゴシック" pitchFamily="34" charset="-128"/>
              <a:cs typeface="Trebuchet MS" pitchFamily="34" charset="0"/>
            </a:endParaRPr>
          </a:p>
        </p:txBody>
      </p:sp>
      <p:sp>
        <p:nvSpPr>
          <p:cNvPr id="8" name="Content Placeholder 5"/>
          <p:cNvSpPr>
            <a:spLocks noGrp="1"/>
          </p:cNvSpPr>
          <p:nvPr>
            <p:ph idx="1"/>
          </p:nvPr>
        </p:nvSpPr>
        <p:spPr>
          <a:xfrm>
            <a:off x="304800" y="990600"/>
            <a:ext cx="8610600" cy="1078172"/>
          </a:xfrm>
        </p:spPr>
        <p:txBody>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B. Analysis of historical evidence and support of argument</a:t>
            </a:r>
            <a:r>
              <a:rPr lang="en-US" altLang="en-US" sz="3200" b="1" dirty="0" smtClean="0">
                <a:latin typeface="Trebuchet MS" pitchFamily="34" charset="0"/>
                <a:ea typeface="ＭＳ Ｐゴシック" pitchFamily="34" charset="-128"/>
                <a:cs typeface="Trebuchet MS" pitchFamily="34" charset="0"/>
              </a:rPr>
              <a:t>:  </a:t>
            </a:r>
            <a:r>
              <a:rPr lang="en-US" altLang="en-US" sz="3200" b="1" dirty="0" smtClean="0">
                <a:solidFill>
                  <a:srgbClr val="FF0000"/>
                </a:solidFill>
                <a:latin typeface="Trebuchet MS" pitchFamily="34" charset="0"/>
                <a:ea typeface="ＭＳ Ｐゴシック" pitchFamily="34" charset="-128"/>
                <a:cs typeface="Trebuchet MS" pitchFamily="34" charset="0"/>
              </a:rPr>
              <a:t>FOR 3 points</a:t>
            </a:r>
            <a:endParaRPr lang="en-US" altLang="en-US" sz="2800" b="1"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34296157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228600" y="304800"/>
            <a:ext cx="86868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a:t>
            </a:r>
          </a:p>
        </p:txBody>
      </p:sp>
      <p:sp>
        <p:nvSpPr>
          <p:cNvPr id="6" name="Content Placeholder 5"/>
          <p:cNvSpPr txBox="1">
            <a:spLocks/>
          </p:cNvSpPr>
          <p:nvPr/>
        </p:nvSpPr>
        <p:spPr bwMode="auto">
          <a:xfrm>
            <a:off x="609600" y="3276600"/>
            <a:ext cx="8229600"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Earns all 3 points (from previous slide) AND</a:t>
            </a:r>
          </a:p>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Offers plausible analysis of historical examples beyond/outside the documents to support the stated thesis or a relevant argument</a:t>
            </a:r>
          </a:p>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-YOU have brought a lot of quality outside information</a:t>
            </a:r>
          </a:p>
          <a:p>
            <a:pPr marL="0" indent="0" eaLnBrk="1" hangingPunct="1">
              <a:buFont typeface="Wingdings" pitchFamily="2" charset="2"/>
              <a:buNone/>
            </a:pPr>
            <a:endParaRPr lang="en-US" altLang="en-US" sz="2800" dirty="0">
              <a:latin typeface="Trebuchet MS" pitchFamily="34" charset="0"/>
              <a:ea typeface="ＭＳ Ｐゴシック" pitchFamily="34" charset="-128"/>
              <a:cs typeface="Trebuchet MS" pitchFamily="34" charset="0"/>
            </a:endParaRPr>
          </a:p>
        </p:txBody>
      </p:sp>
      <p:sp>
        <p:nvSpPr>
          <p:cNvPr id="8" name="Content Placeholder 5"/>
          <p:cNvSpPr>
            <a:spLocks noGrp="1"/>
          </p:cNvSpPr>
          <p:nvPr>
            <p:ph idx="1"/>
          </p:nvPr>
        </p:nvSpPr>
        <p:spPr>
          <a:xfrm>
            <a:off x="304800" y="990600"/>
            <a:ext cx="8686800" cy="1078172"/>
          </a:xfrm>
        </p:spPr>
        <p:txBody>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B. Analysis of historical evidence and support of argument: AND</a:t>
            </a:r>
            <a:r>
              <a:rPr lang="en-US" altLang="en-US" sz="3200" b="1" dirty="0" smtClean="0">
                <a:latin typeface="Trebuchet MS" pitchFamily="34" charset="0"/>
                <a:ea typeface="ＭＳ Ｐゴシック" pitchFamily="34" charset="-128"/>
                <a:cs typeface="Trebuchet MS" pitchFamily="34" charset="0"/>
              </a:rPr>
              <a:t>	</a:t>
            </a:r>
            <a:r>
              <a:rPr lang="en-US" altLang="en-US" sz="3200" b="1" dirty="0" smtClean="0">
                <a:solidFill>
                  <a:srgbClr val="FF0000"/>
                </a:solidFill>
                <a:latin typeface="Trebuchet MS" pitchFamily="34" charset="0"/>
                <a:ea typeface="ＭＳ Ｐゴシック" pitchFamily="34" charset="-128"/>
                <a:cs typeface="Trebuchet MS" pitchFamily="34" charset="0"/>
              </a:rPr>
              <a:t>FOR 4 POINTS</a:t>
            </a:r>
            <a:endParaRPr lang="en-US" altLang="en-US" sz="2800" dirty="0" smtClean="0">
              <a:solidFill>
                <a:srgbClr val="FF0000"/>
              </a:solidFill>
              <a:latin typeface="Trebuchet MS" pitchFamily="34" charset="0"/>
              <a:ea typeface="ＭＳ Ｐゴシック" pitchFamily="34" charset="-128"/>
              <a:cs typeface="Trebuchet MS" pitchFamily="34" charset="0"/>
            </a:endParaRPr>
          </a:p>
        </p:txBody>
      </p:sp>
      <p:sp>
        <p:nvSpPr>
          <p:cNvPr id="9" name="Content Placeholder 5"/>
          <p:cNvSpPr txBox="1">
            <a:spLocks/>
          </p:cNvSpPr>
          <p:nvPr/>
        </p:nvSpPr>
        <p:spPr bwMode="auto">
          <a:xfrm>
            <a:off x="685800" y="2133600"/>
            <a:ext cx="8153400" cy="1078172"/>
          </a:xfrm>
          <a:prstGeom prst="rect">
            <a:avLst/>
          </a:prstGeom>
          <a:solidFill>
            <a:schemeClr val="bg2"/>
          </a:solidFill>
          <a:ln>
            <a:noFill/>
          </a:ln>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Analysis of outside examples to support thesis/argument (0 – 1 point)</a:t>
            </a:r>
            <a:endParaRPr lang="en-US" altLang="en-US"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2758581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bwMode="auto">
          <a:xfrm>
            <a:off x="381000" y="381000"/>
            <a:ext cx="9144000" cy="59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pPr>
            <a:r>
              <a:rPr lang="en-US" altLang="en-US" sz="3600" b="1" u="sng" dirty="0" smtClean="0">
                <a:solidFill>
                  <a:srgbClr val="C00000"/>
                </a:solidFill>
                <a:latin typeface="Trebuchet MS" pitchFamily="34" charset="0"/>
                <a:ea typeface="ＭＳ Ｐゴシック" pitchFamily="34" charset="-128"/>
                <a:cs typeface="Trebuchet MS" pitchFamily="34" charset="0"/>
              </a:rPr>
              <a:t>DBQ Rubric </a:t>
            </a:r>
          </a:p>
        </p:txBody>
      </p:sp>
      <p:sp>
        <p:nvSpPr>
          <p:cNvPr id="6" name="Content Placeholder 5"/>
          <p:cNvSpPr txBox="1">
            <a:spLocks/>
          </p:cNvSpPr>
          <p:nvPr/>
        </p:nvSpPr>
        <p:spPr bwMode="auto">
          <a:xfrm>
            <a:off x="457200" y="2141563"/>
            <a:ext cx="8001000" cy="44878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1000"/>
              </a:spcBef>
              <a:spcAft>
                <a:spcPct val="0"/>
              </a:spcAft>
              <a:buClr>
                <a:srgbClr val="105580"/>
              </a:buClr>
              <a:buFont typeface="Wingdings" pitchFamily="2" charset="2"/>
              <a:buChar char="§"/>
              <a:defRPr sz="2400" kern="1200">
                <a:solidFill>
                  <a:schemeClr val="tx1"/>
                </a:solidFill>
                <a:latin typeface="Trebuchet MS"/>
                <a:ea typeface="ＭＳ Ｐゴシック" charset="0"/>
                <a:cs typeface="Trebuchet MS"/>
              </a:defRPr>
            </a:lvl1pPr>
            <a:lvl2pPr marL="515938" indent="-2873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Trebuchet MS" pitchFamily="34" charset="0"/>
                <a:cs typeface="Trebuchet MS"/>
              </a:defRPr>
            </a:lvl2pPr>
            <a:lvl3pPr marL="7445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3pPr>
            <a:lvl4pPr marL="9731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4pPr>
            <a:lvl5pPr marL="1201738" indent="-228600" algn="l" defTabSz="457200" rtl="0" eaLnBrk="0" fontAlgn="base" hangingPunct="0">
              <a:spcBef>
                <a:spcPct val="20000"/>
              </a:spcBef>
              <a:spcAft>
                <a:spcPct val="0"/>
              </a:spcAft>
              <a:buFont typeface="Arial" pitchFamily="34" charset="0"/>
              <a:buChar char="»"/>
              <a:defRPr kern="1200">
                <a:solidFill>
                  <a:schemeClr val="tx1"/>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Accurately and explicitly connects historical phenomena relevant to the argument to broader historical events and/or processes.</a:t>
            </a:r>
          </a:p>
          <a:p>
            <a:pPr marL="0" indent="0" eaLnBrk="1" hangingPunct="1">
              <a:buFont typeface="Wingdings" pitchFamily="2" charset="2"/>
              <a:buNone/>
            </a:pPr>
            <a:endParaRPr lang="en-US" altLang="en-US" sz="2800" dirty="0" smtClean="0">
              <a:latin typeface="Trebuchet MS" pitchFamily="34" charset="0"/>
              <a:ea typeface="ＭＳ Ｐゴシック" pitchFamily="34" charset="-128"/>
              <a:cs typeface="Trebuchet MS" pitchFamily="34" charset="0"/>
            </a:endParaRPr>
          </a:p>
          <a:p>
            <a:pPr marL="0" indent="0" eaLnBrk="1" hangingPunct="1">
              <a:buFont typeface="Wingdings" pitchFamily="2" charset="2"/>
              <a:buNone/>
            </a:pPr>
            <a:r>
              <a:rPr lang="en-US" altLang="en-US" sz="2800" dirty="0" smtClean="0">
                <a:latin typeface="Trebuchet MS" pitchFamily="34" charset="0"/>
                <a:ea typeface="ＭＳ Ｐゴシック" pitchFamily="34" charset="-128"/>
                <a:cs typeface="Trebuchet MS" pitchFamily="34" charset="0"/>
              </a:rPr>
              <a:t>**This is the contextualization for the topic of the essay.  It is bigger than the contextualization for each document that you might do.</a:t>
            </a:r>
          </a:p>
          <a:p>
            <a:pPr marL="0" indent="0" eaLnBrk="1" hangingPunct="1"/>
            <a:r>
              <a:rPr lang="en-US" altLang="en-US" sz="2800" dirty="0" smtClean="0">
                <a:latin typeface="Trebuchet MS" pitchFamily="34" charset="0"/>
                <a:ea typeface="ＭＳ Ｐゴシック" pitchFamily="34" charset="-128"/>
                <a:cs typeface="Trebuchet MS" pitchFamily="34" charset="0"/>
              </a:rPr>
              <a:t>This is very easy to place in the intro paragraph or the conclusion (based on the essay topic)</a:t>
            </a:r>
          </a:p>
          <a:p>
            <a:pPr marL="0" indent="0" eaLnBrk="1" hangingPunct="1">
              <a:buFont typeface="Wingdings" pitchFamily="2" charset="2"/>
              <a:buNone/>
            </a:pPr>
            <a:endParaRPr lang="en-US" altLang="en-US" sz="2800" dirty="0">
              <a:latin typeface="Trebuchet MS" pitchFamily="34" charset="0"/>
              <a:ea typeface="ＭＳ Ｐゴシック" pitchFamily="34" charset="-128"/>
              <a:cs typeface="Trebuchet MS" pitchFamily="34" charset="0"/>
            </a:endParaRPr>
          </a:p>
        </p:txBody>
      </p:sp>
      <p:sp>
        <p:nvSpPr>
          <p:cNvPr id="8" name="Content Placeholder 5"/>
          <p:cNvSpPr>
            <a:spLocks noGrp="1"/>
          </p:cNvSpPr>
          <p:nvPr>
            <p:ph idx="1"/>
          </p:nvPr>
        </p:nvSpPr>
        <p:spPr>
          <a:xfrm>
            <a:off x="457200" y="1216712"/>
            <a:ext cx="8686800" cy="1078172"/>
          </a:xfrm>
        </p:spPr>
        <p:txBody>
          <a:bodyPr/>
          <a:lstStyle/>
          <a:p>
            <a:pPr marL="0" indent="0" eaLnBrk="1" hangingPunct="1">
              <a:buNone/>
            </a:pPr>
            <a:r>
              <a:rPr lang="en-US" altLang="en-US" sz="3200" b="1" u="sng" dirty="0" smtClean="0">
                <a:latin typeface="Trebuchet MS" pitchFamily="34" charset="0"/>
                <a:ea typeface="ＭＳ Ｐゴシック" pitchFamily="34" charset="-128"/>
                <a:cs typeface="Trebuchet MS" pitchFamily="34" charset="0"/>
              </a:rPr>
              <a:t>C. Contextualization: 0 - 1</a:t>
            </a:r>
            <a:endParaRPr lang="en-US" altLang="en-US" sz="2800" dirty="0" smtClean="0">
              <a:solidFill>
                <a:srgbClr val="FF0000"/>
              </a:solidFill>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1807868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581</TotalTime>
  <Words>1487</Words>
  <Application>Microsoft Office PowerPoint</Application>
  <PresentationFormat>On-screen Show (4:3)</PresentationFormat>
  <Paragraphs>172</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The APUSH DBQ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US History  Grading Scale for DBQs</vt:lpstr>
      <vt:lpstr>DBQ – 7 Simple Rules</vt:lpstr>
      <vt:lpstr>The DBQ Approach</vt:lpstr>
      <vt:lpstr>Document Use In the Essay</vt:lpstr>
      <vt:lpstr>Using the Documents</vt:lpstr>
      <vt:lpstr>An example of how to use a document: paraphrase &amp; analyze</vt:lpstr>
      <vt:lpstr>How NOT to use a document: Don’t Quote</vt:lpstr>
      <vt:lpstr>PowerPoint Presentation</vt:lpstr>
      <vt:lpstr>What information is known?</vt:lpstr>
      <vt:lpstr>Document 1 Outside Information</vt:lpstr>
    </vt:vector>
  </TitlesOfParts>
  <Company>RRISD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APUSH DBQ</dc:title>
  <dc:creator>e122265</dc:creator>
  <cp:lastModifiedBy>Windows User</cp:lastModifiedBy>
  <cp:revision>66</cp:revision>
  <dcterms:created xsi:type="dcterms:W3CDTF">2014-09-18T18:53:31Z</dcterms:created>
  <dcterms:modified xsi:type="dcterms:W3CDTF">2016-03-07T18:10:37Z</dcterms:modified>
</cp:coreProperties>
</file>