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69" r:id="rId31"/>
    <p:sldId id="287" r:id="rId32"/>
    <p:sldId id="288" r:id="rId33"/>
    <p:sldId id="289" r:id="rId34"/>
    <p:sldId id="290" r:id="rId35"/>
    <p:sldId id="291" r:id="rId36"/>
    <p:sldId id="298" r:id="rId37"/>
    <p:sldId id="299" r:id="rId38"/>
    <p:sldId id="300" r:id="rId39"/>
    <p:sldId id="301" r:id="rId40"/>
    <p:sldId id="302" r:id="rId41"/>
    <p:sldId id="303" r:id="rId42"/>
    <p:sldId id="304" r:id="rId43"/>
    <p:sldId id="305" r:id="rId44"/>
    <p:sldId id="292" r:id="rId45"/>
    <p:sldId id="293" r:id="rId46"/>
    <p:sldId id="294" r:id="rId47"/>
    <p:sldId id="295" r:id="rId48"/>
    <p:sldId id="296" r:id="rId49"/>
    <p:sldId id="297" r:id="rId50"/>
    <p:sldId id="270" r:id="rId51"/>
    <p:sldId id="306" r:id="rId52"/>
    <p:sldId id="307" r:id="rId53"/>
    <p:sldId id="308" r:id="rId54"/>
    <p:sldId id="309" r:id="rId55"/>
    <p:sldId id="310"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138E19F-B569-405C-976C-97E9F0EBE9EC}" type="datetimeFigureOut">
              <a:rPr lang="en-US" smtClean="0"/>
              <a:t>10/28/2016</a:t>
            </a:fld>
            <a:endParaRPr lang="en-US"/>
          </a:p>
        </p:txBody>
      </p:sp>
      <p:sp>
        <p:nvSpPr>
          <p:cNvPr id="16" name="Slide Number Placeholder 15"/>
          <p:cNvSpPr>
            <a:spLocks noGrp="1"/>
          </p:cNvSpPr>
          <p:nvPr>
            <p:ph type="sldNum" sz="quarter" idx="11"/>
          </p:nvPr>
        </p:nvSpPr>
        <p:spPr/>
        <p:txBody>
          <a:bodyPr/>
          <a:lstStyle/>
          <a:p>
            <a:fld id="{3BB3A209-86B4-49C4-9A90-D5151C599F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8E19F-B569-405C-976C-97E9F0EBE9E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3A209-86B4-49C4-9A90-D5151C599F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38E19F-B569-405C-976C-97E9F0EBE9E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3A209-86B4-49C4-9A90-D5151C599F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138E19F-B569-405C-976C-97E9F0EBE9EC}" type="datetimeFigureOut">
              <a:rPr lang="en-US" smtClean="0"/>
              <a:t>10/28/2016</a:t>
            </a:fld>
            <a:endParaRPr lang="en-US"/>
          </a:p>
        </p:txBody>
      </p:sp>
      <p:sp>
        <p:nvSpPr>
          <p:cNvPr id="15" name="Slide Number Placeholder 14"/>
          <p:cNvSpPr>
            <a:spLocks noGrp="1"/>
          </p:cNvSpPr>
          <p:nvPr>
            <p:ph type="sldNum" sz="quarter" idx="15"/>
          </p:nvPr>
        </p:nvSpPr>
        <p:spPr/>
        <p:txBody>
          <a:bodyPr/>
          <a:lstStyle>
            <a:lvl1pPr algn="ctr">
              <a:defRPr/>
            </a:lvl1pPr>
          </a:lstStyle>
          <a:p>
            <a:fld id="{3BB3A209-86B4-49C4-9A90-D5151C599F6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38E19F-B569-405C-976C-97E9F0EBE9E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3A209-86B4-49C4-9A90-D5151C599F6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38E19F-B569-405C-976C-97E9F0EBE9EC}"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3A209-86B4-49C4-9A90-D5151C599F6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BB3A209-86B4-49C4-9A90-D5151C599F6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138E19F-B569-405C-976C-97E9F0EBE9EC}" type="datetimeFigureOut">
              <a:rPr lang="en-US" smtClean="0"/>
              <a:t>10/28/2016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8E19F-B569-405C-976C-97E9F0EBE9EC}"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3A209-86B4-49C4-9A90-D5151C599F6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8E19F-B569-405C-976C-97E9F0EBE9EC}"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3A209-86B4-49C4-9A90-D5151C599F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138E19F-B569-405C-976C-97E9F0EBE9EC}" type="datetimeFigureOut">
              <a:rPr lang="en-US" smtClean="0"/>
              <a:t>10/28/2016</a:t>
            </a:fld>
            <a:endParaRPr lang="en-US"/>
          </a:p>
        </p:txBody>
      </p:sp>
      <p:sp>
        <p:nvSpPr>
          <p:cNvPr id="9" name="Slide Number Placeholder 8"/>
          <p:cNvSpPr>
            <a:spLocks noGrp="1"/>
          </p:cNvSpPr>
          <p:nvPr>
            <p:ph type="sldNum" sz="quarter" idx="15"/>
          </p:nvPr>
        </p:nvSpPr>
        <p:spPr/>
        <p:txBody>
          <a:bodyPr/>
          <a:lstStyle/>
          <a:p>
            <a:fld id="{3BB3A209-86B4-49C4-9A90-D5151C599F6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138E19F-B569-405C-976C-97E9F0EBE9EC}" type="datetimeFigureOut">
              <a:rPr lang="en-US" smtClean="0"/>
              <a:t>10/28/2016</a:t>
            </a:fld>
            <a:endParaRPr lang="en-US"/>
          </a:p>
        </p:txBody>
      </p:sp>
      <p:sp>
        <p:nvSpPr>
          <p:cNvPr id="9" name="Slide Number Placeholder 8"/>
          <p:cNvSpPr>
            <a:spLocks noGrp="1"/>
          </p:cNvSpPr>
          <p:nvPr>
            <p:ph type="sldNum" sz="quarter" idx="11"/>
          </p:nvPr>
        </p:nvSpPr>
        <p:spPr/>
        <p:txBody>
          <a:bodyPr/>
          <a:lstStyle/>
          <a:p>
            <a:fld id="{3BB3A209-86B4-49C4-9A90-D5151C599F6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138E19F-B569-405C-976C-97E9F0EBE9EC}" type="datetimeFigureOut">
              <a:rPr lang="en-US" smtClean="0"/>
              <a:t>10/28/2016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BB3A209-86B4-49C4-9A90-D5151C599F6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Chapter 13:  The Rise of Mass Democracy, 1824-1840</a:t>
            </a:r>
            <a:endParaRPr lang="en-US" dirty="0"/>
          </a:p>
        </p:txBody>
      </p:sp>
    </p:spTree>
    <p:extLst>
      <p:ext uri="{BB962C8B-B14F-4D97-AF65-F5344CB8AC3E}">
        <p14:creationId xmlns:p14="http://schemas.microsoft.com/office/powerpoint/2010/main" val="4021230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1"/>
            <a:r>
              <a:rPr lang="en-US" dirty="0" smtClean="0"/>
              <a:t>Old </a:t>
            </a:r>
            <a:r>
              <a:rPr lang="en-US" dirty="0"/>
              <a:t>Hickory personified the rising "New Democracy."</a:t>
            </a:r>
            <a:endParaRPr lang="en-US" sz="3200" dirty="0"/>
          </a:p>
          <a:p>
            <a:pPr lvl="2"/>
            <a:r>
              <a:rPr lang="en-US" sz="2400" dirty="0"/>
              <a:t>He was a westerner, tough, battle-scarred, rough-around-the-edges, half-educated and half-self taught, tall and lean.</a:t>
            </a:r>
            <a:endParaRPr lang="en-US" sz="3200" dirty="0"/>
          </a:p>
          <a:p>
            <a:pPr lvl="2"/>
            <a:r>
              <a:rPr lang="en-US" sz="2400" dirty="0"/>
              <a:t>He was America's first rags-to-riches story. He'd been born in a cabin in the Carolinas (we’re not even sure if it was North or South Carolina, and both states still claim to be his home). His family moved to Tennessee and through hard work and strength of character, Jackson rose to own a plantation, and became a judge, congressman, general and a war hero.</a:t>
            </a:r>
            <a:endParaRPr lang="en-US" sz="3200" dirty="0"/>
          </a:p>
          <a:p>
            <a:pPr lvl="2"/>
            <a:r>
              <a:rPr lang="en-US" sz="2400" dirty="0"/>
              <a:t>Jackson was adored by his soldiers who gave him the nickname "Old Hickory" because of his toughness and loyalty.</a:t>
            </a:r>
            <a:endParaRPr lang="en-US" sz="3200" dirty="0"/>
          </a:p>
          <a:p>
            <a:pPr lvl="2"/>
            <a:r>
              <a:rPr lang="en-US" sz="2400" dirty="0"/>
              <a:t>He was the first president who'd been nominated by a convention.</a:t>
            </a:r>
            <a:endParaRPr lang="en-US" sz="3200" dirty="0"/>
          </a:p>
          <a:p>
            <a:pPr lvl="1"/>
            <a:r>
              <a:rPr lang="en-US" dirty="0"/>
              <a:t>Jackson was passionate in everything. He was prone to choke up while speaking in Congress, he had a temper and was in several duels (he had a bullet lodged in his chest for life from dueling), and always "went all out" in whatever he did.</a:t>
            </a:r>
            <a:endParaRPr lang="en-US" sz="3200" dirty="0"/>
          </a:p>
          <a:p>
            <a:pPr lvl="1"/>
            <a:r>
              <a:rPr lang="en-US" dirty="0"/>
              <a:t>At his inauguration gala he flung open the White House doors (the People's House) for all to come in and party. The party quickly got rowdy until the punch was moved outside and the crowd followed. To the wealthy, this was the mobocracy for real.</a:t>
            </a:r>
            <a:endParaRPr lang="en-US" sz="3200" dirty="0"/>
          </a:p>
          <a:p>
            <a:endParaRPr lang="en-US" dirty="0"/>
          </a:p>
        </p:txBody>
      </p:sp>
      <p:sp>
        <p:nvSpPr>
          <p:cNvPr id="3" name="Title 2"/>
          <p:cNvSpPr>
            <a:spLocks noGrp="1"/>
          </p:cNvSpPr>
          <p:nvPr>
            <p:ph type="title"/>
          </p:nvPr>
        </p:nvSpPr>
        <p:spPr/>
        <p:txBody>
          <a:bodyPr/>
          <a:lstStyle/>
          <a:p>
            <a:r>
              <a:rPr lang="en-US" dirty="0" smtClean="0"/>
              <a:t>“Old Hickory” as President</a:t>
            </a:r>
            <a:endParaRPr lang="en-US" dirty="0"/>
          </a:p>
        </p:txBody>
      </p:sp>
    </p:spTree>
    <p:extLst>
      <p:ext uri="{BB962C8B-B14F-4D97-AF65-F5344CB8AC3E}">
        <p14:creationId xmlns:p14="http://schemas.microsoft.com/office/powerpoint/2010/main" val="155384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1"/>
            <a:r>
              <a:rPr lang="en-US" dirty="0" smtClean="0"/>
              <a:t>President </a:t>
            </a:r>
            <a:r>
              <a:rPr lang="en-US" dirty="0"/>
              <a:t>Jackson quickly started what was called the "Spoils System." The spoils system rewarded political party workers with government jobs. This meant government workers already in office had to be fired to make room for the new.</a:t>
            </a:r>
            <a:endParaRPr lang="en-US" sz="3200" dirty="0"/>
          </a:p>
          <a:p>
            <a:pPr lvl="2"/>
            <a:r>
              <a:rPr lang="en-US" sz="2400" dirty="0"/>
              <a:t>Many said this wasn't right and criticized the spoils system. They also claimed that the people he put into office had no qualifications.</a:t>
            </a:r>
            <a:endParaRPr lang="en-US" sz="3200" dirty="0"/>
          </a:p>
          <a:p>
            <a:pPr lvl="2"/>
            <a:r>
              <a:rPr lang="en-US" sz="2400" dirty="0"/>
              <a:t>Jackson shot back saying, "To the victor belong the spoils." This meant that whoever wins the presidency can do as he pleases.</a:t>
            </a:r>
            <a:endParaRPr lang="en-US" sz="3200" dirty="0"/>
          </a:p>
          <a:p>
            <a:pPr lvl="2"/>
            <a:r>
              <a:rPr lang="en-US" sz="2400" dirty="0"/>
              <a:t>Jackson also argued that federal jobs weren't offered on a for-life basis and that a little change is a good thing in a government.</a:t>
            </a:r>
            <a:endParaRPr lang="en-US" sz="3200" dirty="0"/>
          </a:p>
          <a:p>
            <a:pPr lvl="1"/>
            <a:r>
              <a:rPr lang="en-US" dirty="0"/>
              <a:t>Being the old military man, loyalty was everything. Jackson was loyal to the people who helped get him elected, and he wanted people underneath him that were loyal to him.</a:t>
            </a:r>
            <a:endParaRPr lang="en-US" sz="3200" dirty="0"/>
          </a:p>
          <a:p>
            <a:pPr lvl="1"/>
            <a:r>
              <a:rPr lang="en-US" dirty="0"/>
              <a:t>Despite the criticism, only one fifth of the federal employees were replaced. Later on, presidents would make clean sweeps of the executive branch.</a:t>
            </a:r>
            <a:endParaRPr lang="en-US" sz="3200" dirty="0"/>
          </a:p>
          <a:p>
            <a:pPr lvl="1"/>
            <a:r>
              <a:rPr lang="en-US" dirty="0"/>
              <a:t>Corruption also slid into the government.</a:t>
            </a:r>
            <a:endParaRPr lang="en-US" sz="3200" dirty="0"/>
          </a:p>
          <a:p>
            <a:pPr lvl="2"/>
            <a:r>
              <a:rPr lang="en-US" sz="2400" dirty="0"/>
              <a:t>Some of the men were less-than-honorable yet were given jobs due to their help in the election.</a:t>
            </a:r>
            <a:endParaRPr lang="en-US" sz="3200" dirty="0"/>
          </a:p>
          <a:p>
            <a:pPr lvl="2"/>
            <a:r>
              <a:rPr lang="en-US" sz="2400" dirty="0"/>
              <a:t>One Samuel Swartwout was put in charge of the customs duties at the port of New York. Nine years later he "</a:t>
            </a:r>
            <a:r>
              <a:rPr lang="en-US" sz="2400" dirty="0" err="1"/>
              <a:t>Swartwouted</a:t>
            </a:r>
            <a:r>
              <a:rPr lang="en-US" sz="2400" dirty="0"/>
              <a:t> out" and ran off to England; his accounts were $1 million short.</a:t>
            </a:r>
            <a:endParaRPr lang="en-US" sz="3200" dirty="0"/>
          </a:p>
          <a:p>
            <a:endParaRPr lang="en-US" dirty="0"/>
          </a:p>
        </p:txBody>
      </p:sp>
      <p:sp>
        <p:nvSpPr>
          <p:cNvPr id="3" name="Title 2"/>
          <p:cNvSpPr>
            <a:spLocks noGrp="1"/>
          </p:cNvSpPr>
          <p:nvPr>
            <p:ph type="title"/>
          </p:nvPr>
        </p:nvSpPr>
        <p:spPr/>
        <p:txBody>
          <a:bodyPr/>
          <a:lstStyle/>
          <a:p>
            <a:r>
              <a:rPr lang="en-US" dirty="0" smtClean="0"/>
              <a:t>The Spoils System</a:t>
            </a:r>
            <a:endParaRPr lang="en-US" dirty="0"/>
          </a:p>
        </p:txBody>
      </p:sp>
    </p:spTree>
    <p:extLst>
      <p:ext uri="{BB962C8B-B14F-4D97-AF65-F5344CB8AC3E}">
        <p14:creationId xmlns:p14="http://schemas.microsoft.com/office/powerpoint/2010/main" val="3866017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Tricky “Tariff of Abominations”</a:t>
            </a:r>
            <a:endParaRPr lang="en-US" dirty="0"/>
          </a:p>
        </p:txBody>
      </p:sp>
      <p:sp>
        <p:nvSpPr>
          <p:cNvPr id="2" name="Content Placeholder 1"/>
          <p:cNvSpPr>
            <a:spLocks noGrp="1"/>
          </p:cNvSpPr>
          <p:nvPr>
            <p:ph sz="half" idx="1"/>
          </p:nvPr>
        </p:nvSpPr>
        <p:spPr/>
        <p:txBody>
          <a:bodyPr>
            <a:normAutofit fontScale="92500"/>
          </a:bodyPr>
          <a:lstStyle/>
          <a:p>
            <a:pPr lvl="0"/>
            <a:r>
              <a:rPr lang="en-US" dirty="0" smtClean="0"/>
              <a:t>The </a:t>
            </a:r>
            <a:r>
              <a:rPr lang="en-US" dirty="0"/>
              <a:t>tariff (tax on imports) became the hot issue in the 1820s and 30s. </a:t>
            </a:r>
            <a:endParaRPr lang="en-US" dirty="0" smtClean="0"/>
          </a:p>
          <a:p>
            <a:pPr lvl="0"/>
            <a:r>
              <a:rPr lang="en-US" dirty="0" smtClean="0"/>
              <a:t>It </a:t>
            </a:r>
            <a:r>
              <a:rPr lang="en-US" dirty="0"/>
              <a:t>nearly brought America to civil war before being worked out by compromise.</a:t>
            </a:r>
            <a:endParaRPr lang="en-US" sz="3200" dirty="0"/>
          </a:p>
          <a:p>
            <a:pPr lvl="1"/>
            <a:r>
              <a:rPr lang="en-US" dirty="0"/>
              <a:t>Congress had raised the tariff significantly in 1824, but wool manufacturers called for an even higher tariff.</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09800"/>
            <a:ext cx="4059238" cy="2029619"/>
          </a:xfrm>
        </p:spPr>
      </p:pic>
    </p:spTree>
    <p:extLst>
      <p:ext uri="{BB962C8B-B14F-4D97-AF65-F5344CB8AC3E}">
        <p14:creationId xmlns:p14="http://schemas.microsoft.com/office/powerpoint/2010/main" val="71290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Jackson’s Opinion</a:t>
            </a:r>
            <a:endParaRPr lang="en-US" dirty="0"/>
          </a:p>
        </p:txBody>
      </p:sp>
      <p:sp>
        <p:nvSpPr>
          <p:cNvPr id="2" name="Content Placeholder 1"/>
          <p:cNvSpPr>
            <a:spLocks noGrp="1"/>
          </p:cNvSpPr>
          <p:nvPr>
            <p:ph sz="half" idx="1"/>
          </p:nvPr>
        </p:nvSpPr>
        <p:spPr/>
        <p:txBody>
          <a:bodyPr>
            <a:normAutofit lnSpcReduction="10000"/>
          </a:bodyPr>
          <a:lstStyle/>
          <a:p>
            <a:pPr lvl="1"/>
            <a:r>
              <a:rPr lang="en-US" dirty="0"/>
              <a:t>Jackson and his followers hated the tariff. </a:t>
            </a:r>
            <a:endParaRPr lang="en-US" dirty="0" smtClean="0"/>
          </a:p>
          <a:p>
            <a:pPr lvl="1"/>
            <a:r>
              <a:rPr lang="en-US" dirty="0" smtClean="0"/>
              <a:t>They </a:t>
            </a:r>
            <a:r>
              <a:rPr lang="en-US" dirty="0"/>
              <a:t>felt it was a tool of the rich to get richer by jacking up prices that the poor would have to pay. </a:t>
            </a:r>
            <a:endParaRPr lang="en-US" dirty="0" smtClean="0"/>
          </a:p>
          <a:p>
            <a:pPr lvl="1"/>
            <a:r>
              <a:rPr lang="en-US" dirty="0" smtClean="0"/>
              <a:t>Jacksonians </a:t>
            </a:r>
            <a:r>
              <a:rPr lang="en-US" dirty="0"/>
              <a:t>planned to hike the tariff to the sky-high rate of 45%, thinking it would never pass. </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09800"/>
            <a:ext cx="4059238" cy="2451779"/>
          </a:xfrm>
        </p:spPr>
      </p:pic>
    </p:spTree>
    <p:extLst>
      <p:ext uri="{BB962C8B-B14F-4D97-AF65-F5344CB8AC3E}">
        <p14:creationId xmlns:p14="http://schemas.microsoft.com/office/powerpoint/2010/main" val="51592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Plan Backfired- Sectional Warfare Began</a:t>
            </a:r>
            <a:endParaRPr lang="en-US" dirty="0"/>
          </a:p>
        </p:txBody>
      </p:sp>
      <p:sp>
        <p:nvSpPr>
          <p:cNvPr id="5" name="Content Placeholder 4"/>
          <p:cNvSpPr>
            <a:spLocks noGrp="1"/>
          </p:cNvSpPr>
          <p:nvPr>
            <p:ph sz="half" idx="1"/>
          </p:nvPr>
        </p:nvSpPr>
        <p:spPr>
          <a:xfrm>
            <a:off x="-76200" y="1524000"/>
            <a:ext cx="4059936" cy="4572000"/>
          </a:xfrm>
        </p:spPr>
        <p:txBody>
          <a:bodyPr>
            <a:normAutofit/>
          </a:bodyPr>
          <a:lstStyle/>
          <a:p>
            <a:pPr lvl="2"/>
            <a:r>
              <a:rPr lang="en-US" sz="2400" dirty="0" smtClean="0"/>
              <a:t>New </a:t>
            </a:r>
            <a:r>
              <a:rPr lang="en-US" sz="2400" dirty="0"/>
              <a:t>England liked the high tariff since it protected manufacturers. Daniel Webster (Mass.) became the North's main spokesperson.</a:t>
            </a:r>
            <a:endParaRPr lang="en-US" sz="3200" dirty="0"/>
          </a:p>
          <a:p>
            <a:endParaRPr lang="en-US" dirty="0"/>
          </a:p>
        </p:txBody>
      </p:sp>
      <p:sp>
        <p:nvSpPr>
          <p:cNvPr id="6" name="Content Placeholder 5"/>
          <p:cNvSpPr>
            <a:spLocks noGrp="1"/>
          </p:cNvSpPr>
          <p:nvPr>
            <p:ph sz="half" idx="2"/>
          </p:nvPr>
        </p:nvSpPr>
        <p:spPr/>
        <p:txBody>
          <a:bodyPr>
            <a:normAutofit/>
          </a:bodyPr>
          <a:lstStyle/>
          <a:p>
            <a:pPr marL="274320" lvl="2" indent="-274320">
              <a:spcBef>
                <a:spcPts val="600"/>
              </a:spcBef>
              <a:buClr>
                <a:schemeClr val="accent2"/>
              </a:buClr>
            </a:pPr>
            <a:r>
              <a:rPr lang="en-US" sz="2400" dirty="0"/>
              <a:t>Southerners, and Westerners, hated it because it drove up the cost of things that they purchased. John C. Calhoun (SC) became the South's main spokesperson.</a:t>
            </a:r>
            <a:endParaRPr lang="en-US" sz="3200" dirty="0"/>
          </a:p>
          <a:p>
            <a:endParaRPr lang="en-US" dirty="0"/>
          </a:p>
        </p:txBody>
      </p:sp>
    </p:spTree>
    <p:extLst>
      <p:ext uri="{BB962C8B-B14F-4D97-AF65-F5344CB8AC3E}">
        <p14:creationId xmlns:p14="http://schemas.microsoft.com/office/powerpoint/2010/main" val="4015361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he </a:t>
            </a:r>
            <a:r>
              <a:rPr lang="en-US" dirty="0"/>
              <a:t>South also struggled with slave rebellions.</a:t>
            </a:r>
            <a:endParaRPr lang="en-US" sz="3200" dirty="0"/>
          </a:p>
          <a:p>
            <a:pPr lvl="2"/>
            <a:r>
              <a:rPr lang="en-US" sz="2400" dirty="0"/>
              <a:t>Denmark Vesey was a free black who led a slave rebellion in Charleston, SC in 1822.</a:t>
            </a:r>
            <a:endParaRPr lang="en-US" sz="3200" dirty="0"/>
          </a:p>
          <a:p>
            <a:pPr lvl="2"/>
            <a:r>
              <a:rPr lang="en-US" sz="2400" dirty="0"/>
              <a:t>It was unsuccessful, but scared the southern whites to what </a:t>
            </a:r>
            <a:r>
              <a:rPr lang="en-US" sz="2400" i="1" dirty="0"/>
              <a:t>might</a:t>
            </a:r>
            <a:r>
              <a:rPr lang="en-US" sz="2400" dirty="0"/>
              <a:t> happen, especially in areas with an almost 1:1 white-to-black ratio like South Carolina.</a:t>
            </a:r>
            <a:endParaRPr lang="en-US" sz="3200" dirty="0"/>
          </a:p>
          <a:p>
            <a:pPr lvl="2"/>
            <a:r>
              <a:rPr lang="en-US" sz="2400" dirty="0"/>
              <a:t>Also, Britain was moving toward abolition of slaves. </a:t>
            </a:r>
            <a:endParaRPr lang="en-US" sz="2400" dirty="0" smtClean="0"/>
          </a:p>
          <a:p>
            <a:pPr lvl="2"/>
            <a:r>
              <a:rPr lang="en-US" sz="2400" dirty="0" smtClean="0"/>
              <a:t>The </a:t>
            </a:r>
            <a:r>
              <a:rPr lang="en-US" sz="2400" dirty="0"/>
              <a:t>South felt the pressure and began considering secession and using the tariff as the issue.</a:t>
            </a:r>
            <a:endParaRPr lang="en-US" sz="3200" dirty="0"/>
          </a:p>
          <a:p>
            <a:endParaRPr lang="en-US" dirty="0"/>
          </a:p>
        </p:txBody>
      </p:sp>
      <p:sp>
        <p:nvSpPr>
          <p:cNvPr id="3" name="Title 2"/>
          <p:cNvSpPr>
            <a:spLocks noGrp="1"/>
          </p:cNvSpPr>
          <p:nvPr>
            <p:ph type="title"/>
          </p:nvPr>
        </p:nvSpPr>
        <p:spPr/>
        <p:txBody>
          <a:bodyPr/>
          <a:lstStyle/>
          <a:p>
            <a:r>
              <a:rPr lang="en-US" dirty="0" smtClean="0"/>
              <a:t>About the Same Time…</a:t>
            </a:r>
            <a:endParaRPr lang="en-US" dirty="0"/>
          </a:p>
        </p:txBody>
      </p:sp>
    </p:spTree>
    <p:extLst>
      <p:ext uri="{BB962C8B-B14F-4D97-AF65-F5344CB8AC3E}">
        <p14:creationId xmlns:p14="http://schemas.microsoft.com/office/powerpoint/2010/main" val="419367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Took the </a:t>
            </a:r>
            <a:r>
              <a:rPr lang="en-US" dirty="0"/>
              <a:t>Virginia and Kentucky Resolutions to the next level. </a:t>
            </a:r>
            <a:endParaRPr lang="en-US" dirty="0" smtClean="0"/>
          </a:p>
          <a:p>
            <a:pPr lvl="1"/>
            <a:r>
              <a:rPr lang="en-US" dirty="0" smtClean="0"/>
              <a:t>The </a:t>
            </a:r>
            <a:r>
              <a:rPr lang="en-US" dirty="0"/>
              <a:t>Exposition said that the states, such as South Carolina, could nullify (or declare null and void) the tariff. </a:t>
            </a:r>
            <a:endParaRPr lang="en-US" dirty="0" smtClean="0"/>
          </a:p>
          <a:p>
            <a:pPr lvl="1"/>
            <a:r>
              <a:rPr lang="en-US" dirty="0" smtClean="0"/>
              <a:t>This </a:t>
            </a:r>
            <a:r>
              <a:rPr lang="en-US" dirty="0"/>
              <a:t>was a direct challenge to the federal government. </a:t>
            </a:r>
            <a:endParaRPr lang="en-US" dirty="0" smtClean="0"/>
          </a:p>
          <a:p>
            <a:pPr lvl="1"/>
            <a:r>
              <a:rPr lang="en-US" dirty="0" smtClean="0"/>
              <a:t>Would </a:t>
            </a:r>
            <a:r>
              <a:rPr lang="en-US" dirty="0"/>
              <a:t>the federal government allow states to pick-and-choose the laws they followed? Or would all federal laws be binding?</a:t>
            </a:r>
            <a:endParaRPr lang="en-US" sz="3200" dirty="0"/>
          </a:p>
          <a:p>
            <a:endParaRPr lang="en-US" dirty="0"/>
          </a:p>
        </p:txBody>
      </p:sp>
      <p:sp>
        <p:nvSpPr>
          <p:cNvPr id="3" name="Title 2"/>
          <p:cNvSpPr>
            <a:spLocks noGrp="1"/>
          </p:cNvSpPr>
          <p:nvPr>
            <p:ph type="title"/>
          </p:nvPr>
        </p:nvSpPr>
        <p:spPr/>
        <p:txBody>
          <a:bodyPr/>
          <a:lstStyle/>
          <a:p>
            <a:r>
              <a:rPr lang="en-US" dirty="0" smtClean="0"/>
              <a:t>South Carolina Exposition</a:t>
            </a:r>
            <a:endParaRPr lang="en-US" dirty="0"/>
          </a:p>
        </p:txBody>
      </p:sp>
    </p:spTree>
    <p:extLst>
      <p:ext uri="{BB962C8B-B14F-4D97-AF65-F5344CB8AC3E}">
        <p14:creationId xmlns:p14="http://schemas.microsoft.com/office/powerpoint/2010/main" val="171866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err="1" smtClean="0"/>
              <a:t>Nullies</a:t>
            </a:r>
            <a:r>
              <a:rPr lang="en-US" dirty="0" smtClean="0"/>
              <a:t>” in South Carolina</a:t>
            </a:r>
            <a:endParaRPr lang="en-US" dirty="0"/>
          </a:p>
        </p:txBody>
      </p:sp>
      <p:sp>
        <p:nvSpPr>
          <p:cNvPr id="2" name="Content Placeholder 1"/>
          <p:cNvSpPr>
            <a:spLocks noGrp="1"/>
          </p:cNvSpPr>
          <p:nvPr>
            <p:ph sz="half" idx="1"/>
          </p:nvPr>
        </p:nvSpPr>
        <p:spPr>
          <a:xfrm>
            <a:off x="457200" y="1371600"/>
            <a:ext cx="4059936" cy="5334000"/>
          </a:xfrm>
        </p:spPr>
        <p:txBody>
          <a:bodyPr>
            <a:normAutofit fontScale="92500"/>
          </a:bodyPr>
          <a:lstStyle/>
          <a:p>
            <a:pPr lvl="1"/>
            <a:r>
              <a:rPr lang="en-US" dirty="0" smtClean="0"/>
              <a:t>A </a:t>
            </a:r>
            <a:r>
              <a:rPr lang="en-US" dirty="0"/>
              <a:t>showdown had developed between the federal government and the states.</a:t>
            </a:r>
            <a:endParaRPr lang="en-US" sz="3200" dirty="0"/>
          </a:p>
          <a:p>
            <a:pPr lvl="1"/>
            <a:r>
              <a:rPr lang="en-US" dirty="0"/>
              <a:t>Congress eased tensions with the Tariff of 1832 that removed the worst parts of the Tariff of 1828 (AKA Tariff of Abominations). </a:t>
            </a:r>
            <a:endParaRPr lang="en-US" dirty="0" smtClean="0"/>
          </a:p>
          <a:p>
            <a:pPr lvl="1"/>
            <a:r>
              <a:rPr lang="en-US" dirty="0" smtClean="0"/>
              <a:t>Still</a:t>
            </a:r>
            <a:r>
              <a:rPr lang="en-US" dirty="0"/>
              <a:t>, the principle of nullification was under question. </a:t>
            </a:r>
            <a:endParaRPr lang="en-US" dirty="0" smtClean="0"/>
          </a:p>
          <a:p>
            <a:pPr lvl="1"/>
            <a:r>
              <a:rPr lang="en-US" dirty="0" smtClean="0"/>
              <a:t>South </a:t>
            </a:r>
            <a:r>
              <a:rPr lang="en-US" dirty="0"/>
              <a:t>Carolina again led the nullification charge…</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0791" y="1524000"/>
            <a:ext cx="3774056" cy="4572000"/>
          </a:xfrm>
        </p:spPr>
      </p:pic>
    </p:spTree>
    <p:extLst>
      <p:ext uri="{BB962C8B-B14F-4D97-AF65-F5344CB8AC3E}">
        <p14:creationId xmlns:p14="http://schemas.microsoft.com/office/powerpoint/2010/main" val="2719775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Threats of Secession…</a:t>
            </a:r>
            <a:endParaRPr lang="en-US" dirty="0"/>
          </a:p>
        </p:txBody>
      </p:sp>
      <p:sp>
        <p:nvSpPr>
          <p:cNvPr id="2" name="Content Placeholder 1"/>
          <p:cNvSpPr>
            <a:spLocks noGrp="1"/>
          </p:cNvSpPr>
          <p:nvPr>
            <p:ph sz="half" idx="1"/>
          </p:nvPr>
        </p:nvSpPr>
        <p:spPr/>
        <p:txBody>
          <a:bodyPr>
            <a:normAutofit fontScale="92500"/>
          </a:bodyPr>
          <a:lstStyle/>
          <a:p>
            <a:pPr lvl="2"/>
            <a:r>
              <a:rPr lang="en-US" sz="2400" dirty="0" smtClean="0"/>
              <a:t>"</a:t>
            </a:r>
            <a:r>
              <a:rPr lang="en-US" sz="2400" dirty="0" err="1"/>
              <a:t>Nullies</a:t>
            </a:r>
            <a:r>
              <a:rPr lang="en-US" sz="2400" dirty="0"/>
              <a:t>" sought the 2/3 majority needed in the SC legislature to nullify the tariff. They got the votes and SC officially voted to nullify the federal tariff.</a:t>
            </a:r>
            <a:endParaRPr lang="en-US" sz="3200" dirty="0"/>
          </a:p>
          <a:p>
            <a:pPr lvl="2"/>
            <a:r>
              <a:rPr lang="en-US" sz="2400" dirty="0"/>
              <a:t>SC even threatened secession if Washington tried to impose the tariff </a:t>
            </a:r>
            <a:r>
              <a:rPr lang="en-US" sz="2400" i="1" dirty="0"/>
              <a:t>over</a:t>
            </a:r>
            <a:r>
              <a:rPr lang="en-US" sz="2400" dirty="0"/>
              <a:t> the nullification vote.</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514600"/>
            <a:ext cx="4065521" cy="2514600"/>
          </a:xfrm>
        </p:spPr>
      </p:pic>
    </p:spTree>
    <p:extLst>
      <p:ext uri="{BB962C8B-B14F-4D97-AF65-F5344CB8AC3E}">
        <p14:creationId xmlns:p14="http://schemas.microsoft.com/office/powerpoint/2010/main" val="210220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Andrew </a:t>
            </a:r>
            <a:r>
              <a:rPr lang="en-US" dirty="0"/>
              <a:t>Jackson was not a president with whom to bluff or pick a fight. Jackson was the old fighter, dueler, and warrior.</a:t>
            </a:r>
            <a:endParaRPr lang="en-US" sz="3200" dirty="0"/>
          </a:p>
          <a:p>
            <a:pPr lvl="2"/>
            <a:r>
              <a:rPr lang="en-US" sz="2400" dirty="0"/>
              <a:t>Privately, Jackson threatened to go to SC and start hanging the leaders. </a:t>
            </a:r>
            <a:endParaRPr lang="en-US" sz="2400" dirty="0" smtClean="0"/>
          </a:p>
          <a:p>
            <a:pPr lvl="2"/>
            <a:r>
              <a:rPr lang="en-US" sz="2400" dirty="0" smtClean="0"/>
              <a:t>With </a:t>
            </a:r>
            <a:r>
              <a:rPr lang="en-US" sz="2400" dirty="0"/>
              <a:t>any other president this would just be tough-talk; Jackson, however, just might actually do it.</a:t>
            </a:r>
            <a:endParaRPr lang="en-US" sz="3200" dirty="0"/>
          </a:p>
          <a:p>
            <a:pPr lvl="2"/>
            <a:r>
              <a:rPr lang="en-US" sz="2400" dirty="0"/>
              <a:t>Publicly, he got the military ready. Civil war hung as a real possibility.</a:t>
            </a:r>
            <a:endParaRPr lang="en-US" sz="3200" dirty="0"/>
          </a:p>
          <a:p>
            <a:endParaRPr lang="en-US" dirty="0"/>
          </a:p>
        </p:txBody>
      </p:sp>
      <p:sp>
        <p:nvSpPr>
          <p:cNvPr id="3" name="Title 2"/>
          <p:cNvSpPr>
            <a:spLocks noGrp="1"/>
          </p:cNvSpPr>
          <p:nvPr>
            <p:ph type="title"/>
          </p:nvPr>
        </p:nvSpPr>
        <p:spPr/>
        <p:txBody>
          <a:bodyPr/>
          <a:lstStyle/>
          <a:p>
            <a:r>
              <a:rPr lang="en-US" dirty="0" smtClean="0"/>
              <a:t>Jackson’s Reaction</a:t>
            </a:r>
            <a:endParaRPr lang="en-US" dirty="0"/>
          </a:p>
        </p:txBody>
      </p:sp>
    </p:spTree>
    <p:extLst>
      <p:ext uri="{BB962C8B-B14F-4D97-AF65-F5344CB8AC3E}">
        <p14:creationId xmlns:p14="http://schemas.microsoft.com/office/powerpoint/2010/main" val="345137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Comparison </a:t>
            </a:r>
          </a:p>
          <a:p>
            <a:pPr lvl="1"/>
            <a:r>
              <a:rPr lang="en-US" dirty="0" smtClean="0"/>
              <a:t>How do the ideas expressed by some southerners during the Nullification Crisis compare to those expressed by some northerners during the Hartford Convention? Do both of these movements complement the theory of constitutional interpretation articulated by Jefferson and Madison in the Virginia and Kentucky Resolutions? How many relevant parallels are there between the two? </a:t>
            </a:r>
          </a:p>
          <a:p>
            <a:r>
              <a:rPr lang="en-US" dirty="0" smtClean="0"/>
              <a:t>Interpretation </a:t>
            </a:r>
          </a:p>
          <a:p>
            <a:pPr lvl="1"/>
            <a:r>
              <a:rPr lang="en-US" dirty="0" smtClean="0"/>
              <a:t>Which interpretation of Jacksonian Democracy described in “Varying Viewpoints: What was Jacksonian Democracy?” would the text authors most likely endorse? How many examples of relevant historical evidence can you find in this chapter to support your choice? </a:t>
            </a:r>
          </a:p>
          <a:p>
            <a:r>
              <a:rPr lang="en-US" dirty="0" smtClean="0"/>
              <a:t>Patterns of Continuity and Change over Time</a:t>
            </a:r>
          </a:p>
          <a:p>
            <a:pPr lvl="1"/>
            <a:r>
              <a:rPr lang="en-US" dirty="0" smtClean="0"/>
              <a:t>The authors state that during the Jacksonian era “the old suspicion of political parties as illegitimate disruptors of society’s natural harmony gave way to acceptance, even a celebration, of the sometimes wild contentiousness of political life.” What changed and what did not change over time during this time? </a:t>
            </a:r>
            <a:endParaRPr lang="en-US" dirty="0"/>
          </a:p>
        </p:txBody>
      </p:sp>
      <p:sp>
        <p:nvSpPr>
          <p:cNvPr id="3" name="Title 2"/>
          <p:cNvSpPr>
            <a:spLocks noGrp="1"/>
          </p:cNvSpPr>
          <p:nvPr>
            <p:ph type="title"/>
          </p:nvPr>
        </p:nvSpPr>
        <p:spPr/>
        <p:txBody>
          <a:bodyPr/>
          <a:lstStyle/>
          <a:p>
            <a:r>
              <a:rPr lang="en-US" dirty="0" smtClean="0"/>
              <a:t>JUMBO QUESTIONS</a:t>
            </a:r>
            <a:endParaRPr lang="en-US" dirty="0"/>
          </a:p>
        </p:txBody>
      </p:sp>
    </p:spTree>
    <p:extLst>
      <p:ext uri="{BB962C8B-B14F-4D97-AF65-F5344CB8AC3E}">
        <p14:creationId xmlns:p14="http://schemas.microsoft.com/office/powerpoint/2010/main" val="833840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Henry </a:t>
            </a:r>
            <a:r>
              <a:rPr lang="en-US" dirty="0"/>
              <a:t>Clay proposed a compromise which settled the situation.</a:t>
            </a:r>
            <a:endParaRPr lang="en-US" sz="3200" dirty="0"/>
          </a:p>
          <a:p>
            <a:pPr lvl="2"/>
            <a:r>
              <a:rPr lang="en-US" sz="2400" dirty="0"/>
              <a:t>Clay's personal motives were to prevent his foe Andrew Jackson from scoring a victory.</a:t>
            </a:r>
            <a:endParaRPr lang="en-US" sz="3200" dirty="0"/>
          </a:p>
          <a:p>
            <a:pPr lvl="2"/>
            <a:r>
              <a:rPr lang="en-US" sz="2400" dirty="0"/>
              <a:t>Clay's compromise said that the tariff rate would be reduced by about 10% over 8 years. </a:t>
            </a:r>
            <a:endParaRPr lang="en-US" sz="2400" dirty="0" smtClean="0"/>
          </a:p>
          <a:p>
            <a:pPr lvl="2"/>
            <a:r>
              <a:rPr lang="en-US" sz="2400" dirty="0" smtClean="0"/>
              <a:t>Despite </a:t>
            </a:r>
            <a:r>
              <a:rPr lang="en-US" sz="2400" dirty="0"/>
              <a:t>debate, the compromise passed and violence was thwarted.</a:t>
            </a:r>
            <a:endParaRPr lang="en-US" sz="3200" dirty="0"/>
          </a:p>
          <a:p>
            <a:pPr lvl="2"/>
            <a:r>
              <a:rPr lang="en-US" sz="2400" dirty="0"/>
              <a:t>Congress also passed the Force Bill (AKA "Bloody Bill" in the Carolinas) authorizing the president to use force if necessary to collect the tariff.</a:t>
            </a:r>
            <a:endParaRPr lang="en-US" sz="3200" dirty="0"/>
          </a:p>
          <a:p>
            <a:endParaRPr lang="en-US" dirty="0"/>
          </a:p>
        </p:txBody>
      </p:sp>
      <p:sp>
        <p:nvSpPr>
          <p:cNvPr id="3" name="Title 2"/>
          <p:cNvSpPr>
            <a:spLocks noGrp="1"/>
          </p:cNvSpPr>
          <p:nvPr>
            <p:ph type="title"/>
          </p:nvPr>
        </p:nvSpPr>
        <p:spPr/>
        <p:txBody>
          <a:bodyPr/>
          <a:lstStyle/>
          <a:p>
            <a:r>
              <a:rPr lang="en-US" dirty="0" smtClean="0"/>
              <a:t>Clay’s Compromise</a:t>
            </a:r>
            <a:endParaRPr lang="en-US" dirty="0"/>
          </a:p>
        </p:txBody>
      </p:sp>
    </p:spTree>
    <p:extLst>
      <p:ext uri="{BB962C8B-B14F-4D97-AF65-F5344CB8AC3E}">
        <p14:creationId xmlns:p14="http://schemas.microsoft.com/office/powerpoint/2010/main" val="211324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Like </a:t>
            </a:r>
            <a:r>
              <a:rPr lang="en-US" dirty="0"/>
              <a:t>a true compromise, the "winner" of the nullification crisis was unclear.</a:t>
            </a:r>
            <a:endParaRPr lang="en-US" sz="3200" dirty="0"/>
          </a:p>
          <a:p>
            <a:pPr lvl="2"/>
            <a:r>
              <a:rPr lang="en-US" sz="2400" dirty="0"/>
              <a:t>South Carolina and the states did </a:t>
            </a:r>
            <a:r>
              <a:rPr lang="en-US" sz="2400" i="1" dirty="0"/>
              <a:t>not</a:t>
            </a:r>
            <a:r>
              <a:rPr lang="en-US" sz="2400" dirty="0"/>
              <a:t> join behind the nullification cause like SC expected. </a:t>
            </a:r>
            <a:endParaRPr lang="en-US" sz="2400" dirty="0" smtClean="0"/>
          </a:p>
          <a:p>
            <a:pPr lvl="2"/>
            <a:endParaRPr lang="en-US" sz="2400" dirty="0"/>
          </a:p>
          <a:p>
            <a:pPr lvl="2"/>
            <a:r>
              <a:rPr lang="en-US" sz="2400" dirty="0" smtClean="0"/>
              <a:t>But</a:t>
            </a:r>
            <a:r>
              <a:rPr lang="en-US" sz="2400" dirty="0"/>
              <a:t>, South Carolina won in that, all by itself, it succeeded in driving the tariff down.</a:t>
            </a:r>
            <a:endParaRPr lang="en-US" sz="3200" dirty="0"/>
          </a:p>
          <a:p>
            <a:pPr lvl="2"/>
            <a:r>
              <a:rPr lang="en-US" sz="2400" dirty="0"/>
              <a:t>The federal government won in the sense that it got SC to abide by the tariff (</a:t>
            </a:r>
            <a:r>
              <a:rPr lang="en-US" sz="2400" dirty="0" err="1"/>
              <a:t>Ie</a:t>
            </a:r>
            <a:r>
              <a:rPr lang="en-US" sz="2400" dirty="0"/>
              <a:t>. SC repealed its nullification law).</a:t>
            </a:r>
            <a:endParaRPr lang="en-US" sz="3200" dirty="0"/>
          </a:p>
        </p:txBody>
      </p:sp>
      <p:sp>
        <p:nvSpPr>
          <p:cNvPr id="3" name="Title 2"/>
          <p:cNvSpPr>
            <a:spLocks noGrp="1"/>
          </p:cNvSpPr>
          <p:nvPr>
            <p:ph type="title"/>
          </p:nvPr>
        </p:nvSpPr>
        <p:spPr/>
        <p:txBody>
          <a:bodyPr/>
          <a:lstStyle/>
          <a:p>
            <a:r>
              <a:rPr lang="en-US" dirty="0" smtClean="0"/>
              <a:t>Effect of Compromise</a:t>
            </a:r>
            <a:endParaRPr lang="en-US" dirty="0"/>
          </a:p>
        </p:txBody>
      </p:sp>
    </p:spTree>
    <p:extLst>
      <p:ext uri="{BB962C8B-B14F-4D97-AF65-F5344CB8AC3E}">
        <p14:creationId xmlns:p14="http://schemas.microsoft.com/office/powerpoint/2010/main" val="3090505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Trail of Tears</a:t>
            </a:r>
            <a:endParaRPr lang="en-US" dirty="0"/>
          </a:p>
        </p:txBody>
      </p:sp>
      <p:sp>
        <p:nvSpPr>
          <p:cNvPr id="2" name="Content Placeholder 1"/>
          <p:cNvSpPr>
            <a:spLocks noGrp="1"/>
          </p:cNvSpPr>
          <p:nvPr>
            <p:ph sz="half" idx="1"/>
          </p:nvPr>
        </p:nvSpPr>
        <p:spPr/>
        <p:txBody>
          <a:bodyPr>
            <a:normAutofit fontScale="92500"/>
          </a:bodyPr>
          <a:lstStyle/>
          <a:p>
            <a:pPr lvl="1"/>
            <a:r>
              <a:rPr lang="en-US" dirty="0" smtClean="0"/>
              <a:t>Westward </a:t>
            </a:r>
            <a:r>
              <a:rPr lang="en-US" dirty="0"/>
              <a:t>expansion meant whites and Indians continued to bump into one another. Problems followed.</a:t>
            </a:r>
            <a:endParaRPr lang="en-US" sz="3200" dirty="0"/>
          </a:p>
          <a:p>
            <a:pPr lvl="1"/>
            <a:r>
              <a:rPr lang="en-US" dirty="0"/>
              <a:t>Since the 1790s, the U.S. policy was to gain Indian land only through treaty. These treaties were </a:t>
            </a:r>
          </a:p>
          <a:p>
            <a:pPr lvl="2"/>
            <a:r>
              <a:rPr lang="en-US" dirty="0" smtClean="0"/>
              <a:t>sometimes </a:t>
            </a:r>
            <a:r>
              <a:rPr lang="en-US" dirty="0"/>
              <a:t>questionably made </a:t>
            </a:r>
            <a:endParaRPr lang="en-US" dirty="0" smtClean="0"/>
          </a:p>
          <a:p>
            <a:pPr lvl="2"/>
            <a:r>
              <a:rPr lang="en-US" dirty="0" smtClean="0"/>
              <a:t>often </a:t>
            </a:r>
            <a:r>
              <a:rPr lang="en-US" dirty="0"/>
              <a:t>overlooked or broken.</a:t>
            </a:r>
            <a:endParaRPr lang="en-US" sz="29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905000"/>
            <a:ext cx="4064000" cy="3048000"/>
          </a:xfrm>
        </p:spPr>
      </p:pic>
    </p:spTree>
    <p:extLst>
      <p:ext uri="{BB962C8B-B14F-4D97-AF65-F5344CB8AC3E}">
        <p14:creationId xmlns:p14="http://schemas.microsoft.com/office/powerpoint/2010/main" val="3599829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2"/>
            <a:r>
              <a:rPr lang="en-US" sz="2400" dirty="0" smtClean="0"/>
              <a:t>There </a:t>
            </a:r>
            <a:r>
              <a:rPr lang="en-US" sz="2400" dirty="0"/>
              <a:t>were attempts to assimilate Indians into white society, notably the Society for Progating the Gospel Among the Indians (est. 1787).</a:t>
            </a:r>
            <a:endParaRPr lang="en-US" sz="3200" dirty="0"/>
          </a:p>
          <a:p>
            <a:pPr lvl="2"/>
            <a:r>
              <a:rPr lang="en-US" sz="2400" dirty="0"/>
              <a:t>Some tribes readily adopted white ways they felt beneficial. The Cherokee of Georgia settled down to become farmers; largely accepted </a:t>
            </a:r>
            <a:r>
              <a:rPr lang="en-US" sz="2400" dirty="0" smtClean="0"/>
              <a:t>Christianity</a:t>
            </a:r>
          </a:p>
          <a:p>
            <a:pPr lvl="2"/>
            <a:r>
              <a:rPr lang="en-US" sz="2400" dirty="0" smtClean="0"/>
              <a:t>Sequoyah</a:t>
            </a:r>
            <a:r>
              <a:rPr lang="en-US" sz="2400" dirty="0"/>
              <a:t> devised a Cherokee alphabet so they could </a:t>
            </a:r>
            <a:r>
              <a:rPr lang="en-US" sz="2400" dirty="0" smtClean="0"/>
              <a:t>write</a:t>
            </a:r>
          </a:p>
          <a:p>
            <a:pPr lvl="2"/>
            <a:r>
              <a:rPr lang="en-US" sz="2400" dirty="0" smtClean="0"/>
              <a:t>The </a:t>
            </a:r>
            <a:r>
              <a:rPr lang="en-US" sz="2400" dirty="0"/>
              <a:t>tribe soon set up a government with a legislative, executive, and judicial branch</a:t>
            </a:r>
            <a:r>
              <a:rPr lang="en-US" sz="2400" dirty="0" smtClean="0"/>
              <a:t>.</a:t>
            </a:r>
            <a:endParaRPr lang="en-US" sz="3200" dirty="0"/>
          </a:p>
        </p:txBody>
      </p:sp>
      <p:sp>
        <p:nvSpPr>
          <p:cNvPr id="3" name="Title 2"/>
          <p:cNvSpPr>
            <a:spLocks noGrp="1"/>
          </p:cNvSpPr>
          <p:nvPr>
            <p:ph type="title"/>
          </p:nvPr>
        </p:nvSpPr>
        <p:spPr/>
        <p:txBody>
          <a:bodyPr/>
          <a:lstStyle/>
          <a:p>
            <a:r>
              <a:rPr lang="en-US" dirty="0" smtClean="0"/>
              <a:t>Indian-White Relationships Varied</a:t>
            </a:r>
            <a:endParaRPr lang="en-US" dirty="0"/>
          </a:p>
        </p:txBody>
      </p:sp>
    </p:spTree>
    <p:extLst>
      <p:ext uri="{BB962C8B-B14F-4D97-AF65-F5344CB8AC3E}">
        <p14:creationId xmlns:p14="http://schemas.microsoft.com/office/powerpoint/2010/main" val="3273490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Georgia’s Point of View</a:t>
            </a:r>
            <a:endParaRPr lang="en-US" dirty="0"/>
          </a:p>
        </p:txBody>
      </p:sp>
      <p:sp>
        <p:nvSpPr>
          <p:cNvPr id="2" name="Content Placeholder 1"/>
          <p:cNvSpPr>
            <a:spLocks noGrp="1"/>
          </p:cNvSpPr>
          <p:nvPr>
            <p:ph sz="half" idx="1"/>
          </p:nvPr>
        </p:nvSpPr>
        <p:spPr>
          <a:xfrm>
            <a:off x="0" y="1676400"/>
            <a:ext cx="4059936" cy="4572000"/>
          </a:xfrm>
        </p:spPr>
        <p:txBody>
          <a:bodyPr/>
          <a:lstStyle/>
          <a:p>
            <a:pPr lvl="3">
              <a:buFont typeface="Arial" pitchFamily="34" charset="0"/>
              <a:buChar char="•"/>
            </a:pPr>
            <a:r>
              <a:rPr lang="en-US" sz="2400" dirty="0"/>
              <a:t>Georgia challenged and revoked the Cherokee's right to rule themselves. The Cherokee appealed to the Supreme Court which supported the Indians, 3 times.</a:t>
            </a:r>
          </a:p>
          <a:p>
            <a:endParaRPr lang="en-US"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2856" y="1666875"/>
            <a:ext cx="3209925" cy="4286250"/>
          </a:xfrm>
        </p:spPr>
      </p:pic>
    </p:spTree>
    <p:extLst>
      <p:ext uri="{BB962C8B-B14F-4D97-AF65-F5344CB8AC3E}">
        <p14:creationId xmlns:p14="http://schemas.microsoft.com/office/powerpoint/2010/main" val="3282310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Jackson’s Plan</a:t>
            </a:r>
            <a:endParaRPr lang="en-US" dirty="0"/>
          </a:p>
        </p:txBody>
      </p:sp>
      <p:sp>
        <p:nvSpPr>
          <p:cNvPr id="2" name="Content Placeholder 1"/>
          <p:cNvSpPr>
            <a:spLocks noGrp="1"/>
          </p:cNvSpPr>
          <p:nvPr>
            <p:ph sz="half" idx="1"/>
          </p:nvPr>
        </p:nvSpPr>
        <p:spPr>
          <a:xfrm>
            <a:off x="-76200" y="1447800"/>
            <a:ext cx="4059936" cy="4572000"/>
          </a:xfrm>
        </p:spPr>
        <p:txBody>
          <a:bodyPr/>
          <a:lstStyle/>
          <a:p>
            <a:pPr lvl="1"/>
            <a:r>
              <a:rPr lang="en-US" dirty="0" smtClean="0"/>
              <a:t>Pres</a:t>
            </a:r>
            <a:r>
              <a:rPr lang="en-US" dirty="0"/>
              <a:t>. Jackson's policy on Indians was clear and simple–Indians and whites couldn't live together peacefully so the Indians were to be removed to the West. </a:t>
            </a:r>
            <a:endParaRPr lang="en-US" dirty="0" smtClean="0"/>
          </a:p>
          <a:p>
            <a:pPr lvl="1"/>
            <a:r>
              <a:rPr lang="en-US" dirty="0"/>
              <a:t>T</a:t>
            </a:r>
            <a:r>
              <a:rPr lang="en-US" dirty="0" smtClean="0"/>
              <a:t>his </a:t>
            </a:r>
            <a:r>
              <a:rPr lang="en-US" dirty="0"/>
              <a:t>was the general consensus of white America at the time.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33800" y="1981200"/>
            <a:ext cx="5046020" cy="3352800"/>
          </a:xfrm>
        </p:spPr>
      </p:pic>
    </p:spTree>
    <p:extLst>
      <p:ext uri="{BB962C8B-B14F-4D97-AF65-F5344CB8AC3E}">
        <p14:creationId xmlns:p14="http://schemas.microsoft.com/office/powerpoint/2010/main" val="551582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Indian Territory</a:t>
            </a:r>
            <a:endParaRPr lang="en-US" dirty="0"/>
          </a:p>
        </p:txBody>
      </p:sp>
      <p:sp>
        <p:nvSpPr>
          <p:cNvPr id="2" name="Content Placeholder 1"/>
          <p:cNvSpPr>
            <a:spLocks noGrp="1"/>
          </p:cNvSpPr>
          <p:nvPr>
            <p:ph sz="half" idx="1"/>
          </p:nvPr>
        </p:nvSpPr>
        <p:spPr/>
        <p:txBody>
          <a:bodyPr/>
          <a:lstStyle/>
          <a:p>
            <a:pPr lvl="2"/>
            <a:r>
              <a:rPr lang="en-US" sz="2400" dirty="0" smtClean="0"/>
              <a:t>Oklahoma </a:t>
            </a:r>
            <a:r>
              <a:rPr lang="en-US" sz="2400" dirty="0"/>
              <a:t>was the appointed "Indian Territory."</a:t>
            </a:r>
            <a:endParaRPr lang="en-US" sz="3200" dirty="0"/>
          </a:p>
          <a:p>
            <a:pPr lvl="2"/>
            <a:r>
              <a:rPr lang="en-US" sz="2400" dirty="0"/>
              <a:t>Indian Removal Act was passed by Congress making the relocation law and the Bureau of Indian Affairs was started to oversee matters.</a:t>
            </a:r>
            <a:endParaRPr lang="en-US" sz="32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905000"/>
            <a:ext cx="4389293" cy="2819400"/>
          </a:xfrm>
        </p:spPr>
      </p:pic>
    </p:spTree>
    <p:extLst>
      <p:ext uri="{BB962C8B-B14F-4D97-AF65-F5344CB8AC3E}">
        <p14:creationId xmlns:p14="http://schemas.microsoft.com/office/powerpoint/2010/main" val="205524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Trail of Tears</a:t>
            </a:r>
            <a:endParaRPr lang="en-US" dirty="0"/>
          </a:p>
        </p:txBody>
      </p:sp>
      <p:sp>
        <p:nvSpPr>
          <p:cNvPr id="2" name="Content Placeholder 1"/>
          <p:cNvSpPr>
            <a:spLocks noGrp="1"/>
          </p:cNvSpPr>
          <p:nvPr>
            <p:ph sz="half" idx="1"/>
          </p:nvPr>
        </p:nvSpPr>
        <p:spPr>
          <a:xfrm>
            <a:off x="-685800" y="1524000"/>
            <a:ext cx="4059936" cy="4572000"/>
          </a:xfrm>
        </p:spPr>
        <p:txBody>
          <a:bodyPr>
            <a:normAutofit fontScale="92500" lnSpcReduction="20000"/>
          </a:bodyPr>
          <a:lstStyle/>
          <a:p>
            <a:pPr lvl="3"/>
            <a:r>
              <a:rPr lang="en-US" sz="2400" dirty="0" smtClean="0"/>
              <a:t>The </a:t>
            </a:r>
            <a:r>
              <a:rPr lang="en-US" sz="2400" dirty="0"/>
              <a:t>military rounded up eastern tribes and drove them westward. </a:t>
            </a:r>
            <a:endParaRPr lang="en-US" sz="2400" dirty="0" smtClean="0"/>
          </a:p>
          <a:p>
            <a:pPr lvl="3"/>
            <a:r>
              <a:rPr lang="en-US" sz="2400" dirty="0" smtClean="0"/>
              <a:t>Most </a:t>
            </a:r>
            <a:r>
              <a:rPr lang="en-US" sz="2400" dirty="0"/>
              <a:t>infamous was the Trail of Tears where the Cherokee were forced to walk from their Georgia home to Oklahoma. </a:t>
            </a:r>
            <a:endParaRPr lang="en-US" sz="2400" dirty="0" smtClean="0"/>
          </a:p>
          <a:p>
            <a:pPr lvl="3"/>
            <a:r>
              <a:rPr lang="en-US" sz="2400" dirty="0" smtClean="0"/>
              <a:t>The </a:t>
            </a:r>
            <a:r>
              <a:rPr lang="en-US" sz="2400" dirty="0"/>
              <a:t>walk was miserable and fatal (4,000 out of the 15,000 died).</a:t>
            </a:r>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1752600"/>
            <a:ext cx="5098473" cy="3505200"/>
          </a:xfrm>
        </p:spPr>
      </p:pic>
    </p:spTree>
    <p:extLst>
      <p:ext uri="{BB962C8B-B14F-4D97-AF65-F5344CB8AC3E}">
        <p14:creationId xmlns:p14="http://schemas.microsoft.com/office/powerpoint/2010/main" val="3740602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Bank War</a:t>
            </a:r>
            <a:endParaRPr lang="en-US" dirty="0"/>
          </a:p>
        </p:txBody>
      </p:sp>
      <p:sp>
        <p:nvSpPr>
          <p:cNvPr id="2" name="Content Placeholder 1"/>
          <p:cNvSpPr>
            <a:spLocks noGrp="1"/>
          </p:cNvSpPr>
          <p:nvPr>
            <p:ph sz="half" idx="1"/>
          </p:nvPr>
        </p:nvSpPr>
        <p:spPr>
          <a:xfrm>
            <a:off x="457200" y="2133600"/>
            <a:ext cx="4059936" cy="4572000"/>
          </a:xfrm>
        </p:spPr>
        <p:txBody>
          <a:bodyPr>
            <a:normAutofit/>
          </a:bodyPr>
          <a:lstStyle/>
          <a:p>
            <a:pPr lvl="1"/>
            <a:r>
              <a:rPr lang="en-US" dirty="0" smtClean="0"/>
              <a:t>Andrew </a:t>
            </a:r>
            <a:r>
              <a:rPr lang="en-US" dirty="0"/>
              <a:t>Jackson held the common western view of a distrust in banks. </a:t>
            </a:r>
            <a:endParaRPr lang="en-US" dirty="0" smtClean="0"/>
          </a:p>
          <a:p>
            <a:pPr lvl="1"/>
            <a:r>
              <a:rPr lang="en-US" dirty="0" smtClean="0"/>
              <a:t>Mainly</a:t>
            </a:r>
            <a:r>
              <a:rPr lang="en-US" dirty="0"/>
              <a:t>, he distrusted the B.U.S., the Bank of the United States.</a:t>
            </a:r>
            <a:endParaRPr lang="en-US" sz="3200" dirty="0"/>
          </a:p>
          <a:p>
            <a:pPr lvl="3"/>
            <a:endParaRPr lang="en-US" sz="2800"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828800"/>
            <a:ext cx="4594412" cy="3124200"/>
          </a:xfrm>
        </p:spPr>
      </p:pic>
    </p:spTree>
    <p:extLst>
      <p:ext uri="{BB962C8B-B14F-4D97-AF65-F5344CB8AC3E}">
        <p14:creationId xmlns:p14="http://schemas.microsoft.com/office/powerpoint/2010/main" val="1427454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sz="2400" dirty="0"/>
              <a:t>Jackson's view was that the B.U.S. was a tool of the rich to get richer at the poor's expense. </a:t>
            </a:r>
            <a:endParaRPr lang="en-US" sz="2400" dirty="0" smtClean="0"/>
          </a:p>
          <a:p>
            <a:pPr lvl="2"/>
            <a:r>
              <a:rPr lang="en-US" sz="2400" dirty="0" smtClean="0"/>
              <a:t>Jacksonians </a:t>
            </a:r>
            <a:r>
              <a:rPr lang="en-US" sz="2400" dirty="0"/>
              <a:t>felt that the rich used "hard money" to keep the common man down.</a:t>
            </a:r>
            <a:endParaRPr lang="en-US" sz="3200" dirty="0"/>
          </a:p>
          <a:p>
            <a:pPr lvl="2"/>
            <a:r>
              <a:rPr lang="en-US" sz="2400" dirty="0"/>
              <a:t>The B.U.S. minted "hard money" (actual metal money) which the wealthy preferred since it gave the economy stability. </a:t>
            </a:r>
            <a:endParaRPr lang="en-US" sz="2400" dirty="0" smtClean="0"/>
          </a:p>
          <a:p>
            <a:pPr lvl="2"/>
            <a:r>
              <a:rPr lang="en-US" sz="2400" dirty="0" smtClean="0"/>
              <a:t>The farmers </a:t>
            </a:r>
            <a:r>
              <a:rPr lang="en-US" sz="2400" dirty="0"/>
              <a:t>preferred "soft money" (paper money) that would lead to inflation, devalue the dollar, and make loans easier to pay off.</a:t>
            </a:r>
            <a:endParaRPr lang="en-US" sz="3200" dirty="0"/>
          </a:p>
          <a:p>
            <a:endParaRPr lang="en-US" dirty="0"/>
          </a:p>
        </p:txBody>
      </p:sp>
      <p:sp>
        <p:nvSpPr>
          <p:cNvPr id="3" name="Title 2"/>
          <p:cNvSpPr>
            <a:spLocks noGrp="1"/>
          </p:cNvSpPr>
          <p:nvPr>
            <p:ph type="title"/>
          </p:nvPr>
        </p:nvSpPr>
        <p:spPr/>
        <p:txBody>
          <a:bodyPr/>
          <a:lstStyle/>
          <a:p>
            <a:r>
              <a:rPr lang="en-US" dirty="0" smtClean="0"/>
              <a:t>Jackson's Problems with B.U.S.</a:t>
            </a:r>
            <a:endParaRPr lang="en-US" dirty="0"/>
          </a:p>
        </p:txBody>
      </p:sp>
    </p:spTree>
    <p:extLst>
      <p:ext uri="{BB962C8B-B14F-4D97-AF65-F5344CB8AC3E}">
        <p14:creationId xmlns:p14="http://schemas.microsoft.com/office/powerpoint/2010/main" val="3588630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The </a:t>
            </a:r>
            <a:r>
              <a:rPr lang="en-US" dirty="0"/>
              <a:t>election of 1824 was the last of the old-style politics. </a:t>
            </a:r>
            <a:endParaRPr lang="en-US" dirty="0" smtClean="0"/>
          </a:p>
          <a:p>
            <a:pPr lvl="1"/>
            <a:r>
              <a:rPr lang="en-US" dirty="0" smtClean="0"/>
              <a:t>The</a:t>
            </a:r>
            <a:r>
              <a:rPr lang="en-US" dirty="0"/>
              <a:t> big winner of this transformation was the common man. </a:t>
            </a:r>
            <a:endParaRPr lang="en-US" dirty="0" smtClean="0"/>
          </a:p>
          <a:p>
            <a:pPr lvl="1"/>
            <a:r>
              <a:rPr lang="en-US" dirty="0" smtClean="0"/>
              <a:t>The </a:t>
            </a:r>
            <a:r>
              <a:rPr lang="en-US" dirty="0"/>
              <a:t>political game would soon be changed. </a:t>
            </a:r>
            <a:endParaRPr lang="en-US" dirty="0" smtClean="0"/>
          </a:p>
          <a:p>
            <a:pPr lvl="1"/>
            <a:r>
              <a:rPr lang="en-US" dirty="0" smtClean="0"/>
              <a:t>Specifically</a:t>
            </a:r>
            <a:r>
              <a:rPr lang="en-US" dirty="0"/>
              <a:t>, the common white man as universal white manhood suffrage (all white men could vote) became the norm.</a:t>
            </a:r>
            <a:endParaRPr lang="en-US" sz="3200" dirty="0"/>
          </a:p>
          <a:p>
            <a:endParaRPr lang="en-US" dirty="0"/>
          </a:p>
        </p:txBody>
      </p:sp>
      <p:sp>
        <p:nvSpPr>
          <p:cNvPr id="2" name="Title 1"/>
          <p:cNvSpPr>
            <a:spLocks noGrp="1"/>
          </p:cNvSpPr>
          <p:nvPr>
            <p:ph type="title"/>
          </p:nvPr>
        </p:nvSpPr>
        <p:spPr/>
        <p:txBody>
          <a:bodyPr/>
          <a:lstStyle/>
          <a:p>
            <a:r>
              <a:rPr lang="en-US" dirty="0" smtClean="0"/>
              <a:t>The “Corrupt Bargain” of 1824</a:t>
            </a:r>
            <a:endParaRPr lang="en-US" dirty="0"/>
          </a:p>
        </p:txBody>
      </p:sp>
    </p:spTree>
    <p:extLst>
      <p:ext uri="{BB962C8B-B14F-4D97-AF65-F5344CB8AC3E}">
        <p14:creationId xmlns:p14="http://schemas.microsoft.com/office/powerpoint/2010/main" val="3467924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B.U.S</a:t>
            </a:r>
            <a:r>
              <a:rPr lang="en-US" dirty="0"/>
              <a:t>. president Nicholas Biddle carried out bank policies </a:t>
            </a:r>
            <a:r>
              <a:rPr lang="en-US" dirty="0" smtClean="0"/>
              <a:t>of</a:t>
            </a:r>
          </a:p>
          <a:p>
            <a:pPr lvl="2"/>
            <a:r>
              <a:rPr lang="en-US" dirty="0" smtClean="0"/>
              <a:t>coining </a:t>
            </a:r>
            <a:r>
              <a:rPr lang="en-US" dirty="0"/>
              <a:t>hard </a:t>
            </a:r>
            <a:r>
              <a:rPr lang="en-US" dirty="0" smtClean="0"/>
              <a:t>money</a:t>
            </a:r>
          </a:p>
          <a:p>
            <a:pPr lvl="2"/>
            <a:r>
              <a:rPr lang="en-US" dirty="0" smtClean="0"/>
              <a:t>cracking </a:t>
            </a:r>
            <a:r>
              <a:rPr lang="en-US" dirty="0"/>
              <a:t>down on western "wildcat banks" by calling in </a:t>
            </a:r>
            <a:r>
              <a:rPr lang="en-US" dirty="0" smtClean="0"/>
              <a:t>loans.</a:t>
            </a:r>
          </a:p>
          <a:p>
            <a:pPr marL="777240" lvl="2" indent="0">
              <a:buNone/>
            </a:pPr>
            <a:endParaRPr lang="en-US" dirty="0"/>
          </a:p>
          <a:p>
            <a:pPr lvl="2"/>
            <a:r>
              <a:rPr lang="en-US" dirty="0" smtClean="0"/>
              <a:t>He</a:t>
            </a:r>
            <a:r>
              <a:rPr lang="en-US" dirty="0"/>
              <a:t>, and the B.U.S., was compared to a serpent that could grow multiple heads when one was cut off.</a:t>
            </a:r>
            <a:endParaRPr lang="en-US" sz="2900" dirty="0"/>
          </a:p>
          <a:p>
            <a:endParaRPr lang="en-US" dirty="0"/>
          </a:p>
        </p:txBody>
      </p:sp>
      <p:sp>
        <p:nvSpPr>
          <p:cNvPr id="3" name="Title 2"/>
          <p:cNvSpPr>
            <a:spLocks noGrp="1"/>
          </p:cNvSpPr>
          <p:nvPr>
            <p:ph type="title"/>
          </p:nvPr>
        </p:nvSpPr>
        <p:spPr/>
        <p:txBody>
          <a:bodyPr/>
          <a:lstStyle/>
          <a:p>
            <a:r>
              <a:rPr lang="en-US" dirty="0" smtClean="0"/>
              <a:t>B.U.S.</a:t>
            </a:r>
            <a:endParaRPr lang="en-US" dirty="0"/>
          </a:p>
        </p:txBody>
      </p:sp>
    </p:spTree>
    <p:extLst>
      <p:ext uri="{BB962C8B-B14F-4D97-AF65-F5344CB8AC3E}">
        <p14:creationId xmlns:p14="http://schemas.microsoft.com/office/powerpoint/2010/main" val="356381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lnSpcReduction="10000"/>
          </a:bodyPr>
          <a:lstStyle/>
          <a:p>
            <a:pPr lvl="2"/>
            <a:r>
              <a:rPr lang="en-US" sz="2400" dirty="0" smtClean="0"/>
              <a:t>Although </a:t>
            </a:r>
            <a:r>
              <a:rPr lang="en-US" sz="2400" dirty="0"/>
              <a:t>the B.U.S. charter didn't expire until 1836, Henry Clay and Daniel Webster started a re-charter bill in 1832. </a:t>
            </a:r>
            <a:endParaRPr lang="en-US" sz="2400" dirty="0" smtClean="0"/>
          </a:p>
          <a:p>
            <a:pPr lvl="2"/>
            <a:r>
              <a:rPr lang="en-US" sz="2400" dirty="0" smtClean="0"/>
              <a:t>The </a:t>
            </a:r>
            <a:r>
              <a:rPr lang="en-US" sz="2400" dirty="0"/>
              <a:t>goal was to have Andrew Jackson veto it (as expected) and therefore give himself a political black eye.</a:t>
            </a:r>
            <a:endParaRPr lang="en-US" sz="3200" dirty="0"/>
          </a:p>
          <a:p>
            <a:pPr lvl="2"/>
            <a:r>
              <a:rPr lang="en-US" sz="2400" dirty="0"/>
              <a:t>The thought was that Jackson would be in a lose-lose situation…</a:t>
            </a:r>
            <a:endParaRPr lang="en-US" sz="3200" dirty="0"/>
          </a:p>
          <a:p>
            <a:pPr lvl="3"/>
            <a:r>
              <a:rPr lang="en-US" sz="2000" dirty="0"/>
              <a:t>If he vetoed it…the North would be angry and would not vote for his re-election.</a:t>
            </a:r>
            <a:endParaRPr lang="en-US" sz="2800" dirty="0"/>
          </a:p>
          <a:p>
            <a:pPr lvl="3"/>
            <a:r>
              <a:rPr lang="en-US" sz="2000" dirty="0"/>
              <a:t>If he signed it…the South and West would be angry because he'd gone to Washington and "sold them out" to big business. Either way, he'd be in trouble come election time in 1836.</a:t>
            </a:r>
            <a:endParaRPr lang="en-US" sz="2800" dirty="0"/>
          </a:p>
          <a:p>
            <a:pPr lvl="2"/>
            <a:r>
              <a:rPr lang="en-US" sz="2400" dirty="0"/>
              <a:t>Congress passed it and Jackson vetoed the B.U.S. re-charter bill saying, "The Bank…is trying to kill me, but I will kill it."</a:t>
            </a:r>
            <a:endParaRPr lang="en-US" sz="3200" dirty="0"/>
          </a:p>
          <a:p>
            <a:endParaRPr lang="en-US" dirty="0"/>
          </a:p>
        </p:txBody>
      </p:sp>
      <p:sp>
        <p:nvSpPr>
          <p:cNvPr id="3" name="Title 2"/>
          <p:cNvSpPr>
            <a:spLocks noGrp="1"/>
          </p:cNvSpPr>
          <p:nvPr>
            <p:ph type="title"/>
          </p:nvPr>
        </p:nvSpPr>
        <p:spPr>
          <a:xfrm>
            <a:off x="457200" y="-31687"/>
            <a:ext cx="8229600" cy="1219200"/>
          </a:xfrm>
        </p:spPr>
        <p:txBody>
          <a:bodyPr/>
          <a:lstStyle/>
          <a:p>
            <a:r>
              <a:rPr lang="en-US" dirty="0" smtClean="0"/>
              <a:t>The BUS was a Political Tool</a:t>
            </a:r>
            <a:endParaRPr lang="en-US" dirty="0"/>
          </a:p>
        </p:txBody>
      </p:sp>
    </p:spTree>
    <p:extLst>
      <p:ext uri="{BB962C8B-B14F-4D97-AF65-F5344CB8AC3E}">
        <p14:creationId xmlns:p14="http://schemas.microsoft.com/office/powerpoint/2010/main" val="2916001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“Old Hickory” Wins Again- 1832</a:t>
            </a:r>
            <a:endParaRPr lang="en-US" dirty="0"/>
          </a:p>
        </p:txBody>
      </p:sp>
      <p:sp>
        <p:nvSpPr>
          <p:cNvPr id="2" name="Content Placeholder 1"/>
          <p:cNvSpPr>
            <a:spLocks noGrp="1"/>
          </p:cNvSpPr>
          <p:nvPr>
            <p:ph sz="half" idx="1"/>
          </p:nvPr>
        </p:nvSpPr>
        <p:spPr/>
        <p:txBody>
          <a:bodyPr>
            <a:normAutofit fontScale="92500"/>
          </a:bodyPr>
          <a:lstStyle/>
          <a:p>
            <a:pPr lvl="1"/>
            <a:r>
              <a:rPr lang="en-US" dirty="0" smtClean="0"/>
              <a:t>In </a:t>
            </a:r>
            <a:r>
              <a:rPr lang="en-US" dirty="0"/>
              <a:t>the 1832 election, it was Andrew Jackson for reelection being challenged by Henry Clay.</a:t>
            </a:r>
            <a:endParaRPr lang="en-US" sz="3200" dirty="0"/>
          </a:p>
          <a:p>
            <a:pPr lvl="2"/>
            <a:r>
              <a:rPr lang="en-US" sz="2400" dirty="0"/>
              <a:t>Jackson again appealed to the common man and urged them to "Go the whole hog."</a:t>
            </a:r>
            <a:endParaRPr lang="en-US" sz="3200" dirty="0"/>
          </a:p>
          <a:p>
            <a:pPr lvl="2"/>
            <a:r>
              <a:rPr lang="en-US" sz="2400" dirty="0"/>
              <a:t>Clay's slogan was "Freedom and Clay" but was criticized for his gambling, dueling, cockfighting, etc.</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057400"/>
            <a:ext cx="3810000" cy="2857500"/>
          </a:xfrm>
        </p:spPr>
      </p:pic>
    </p:spTree>
    <p:extLst>
      <p:ext uri="{BB962C8B-B14F-4D97-AF65-F5344CB8AC3E}">
        <p14:creationId xmlns:p14="http://schemas.microsoft.com/office/powerpoint/2010/main" val="2707682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219200"/>
          </a:xfrm>
        </p:spPr>
        <p:txBody>
          <a:bodyPr/>
          <a:lstStyle/>
          <a:p>
            <a:r>
              <a:rPr lang="en-US" dirty="0" smtClean="0"/>
              <a:t>A Third Party Emerges</a:t>
            </a:r>
            <a:endParaRPr lang="en-US" dirty="0"/>
          </a:p>
        </p:txBody>
      </p:sp>
      <p:sp>
        <p:nvSpPr>
          <p:cNvPr id="2" name="Content Placeholder 1"/>
          <p:cNvSpPr>
            <a:spLocks noGrp="1"/>
          </p:cNvSpPr>
          <p:nvPr>
            <p:ph sz="half" idx="1"/>
          </p:nvPr>
        </p:nvSpPr>
        <p:spPr>
          <a:xfrm>
            <a:off x="-228600" y="1524000"/>
            <a:ext cx="6172200" cy="4572000"/>
          </a:xfrm>
        </p:spPr>
        <p:txBody>
          <a:bodyPr>
            <a:normAutofit/>
          </a:bodyPr>
          <a:lstStyle/>
          <a:p>
            <a:pPr lvl="2"/>
            <a:r>
              <a:rPr lang="en-US" sz="2400" dirty="0" smtClean="0"/>
              <a:t>The</a:t>
            </a:r>
            <a:r>
              <a:rPr lang="en-US" sz="2400" dirty="0"/>
              <a:t> emergence of a third party, the Anti-Masonic Party.</a:t>
            </a:r>
            <a:endParaRPr lang="en-US" sz="3200" dirty="0"/>
          </a:p>
          <a:p>
            <a:pPr lvl="3"/>
            <a:r>
              <a:rPr lang="en-US" sz="2000" dirty="0"/>
              <a:t>The Masons or Freemasons were (and still are) a secret society. </a:t>
            </a:r>
          </a:p>
          <a:p>
            <a:pPr lvl="3"/>
            <a:r>
              <a:rPr lang="en-US" sz="2000" dirty="0" smtClean="0"/>
              <a:t>Due </a:t>
            </a:r>
            <a:r>
              <a:rPr lang="en-US" sz="2000" dirty="0"/>
              <a:t>to its secret nature, questions, mystery, and a skeptical air swirled around them.</a:t>
            </a:r>
            <a:endParaRPr lang="en-US" sz="2800" dirty="0"/>
          </a:p>
          <a:p>
            <a:pPr lvl="3"/>
            <a:r>
              <a:rPr lang="en-US" sz="2000" dirty="0"/>
              <a:t>The Anti-Masonic Party was made up of a mix of various groups that were joined by </a:t>
            </a:r>
          </a:p>
          <a:p>
            <a:pPr lvl="3"/>
            <a:r>
              <a:rPr lang="en-US" sz="2000" dirty="0" smtClean="0"/>
              <a:t>dislike </a:t>
            </a:r>
            <a:r>
              <a:rPr lang="en-US" sz="2000" dirty="0"/>
              <a:t>of the Masons and/or </a:t>
            </a:r>
          </a:p>
          <a:p>
            <a:pPr lvl="3"/>
            <a:r>
              <a:rPr lang="en-US" sz="2000" dirty="0" smtClean="0"/>
              <a:t>dislike </a:t>
            </a:r>
            <a:r>
              <a:rPr lang="en-US" sz="2000" dirty="0"/>
              <a:t>of Jackson (who was a Mason</a:t>
            </a:r>
            <a:r>
              <a:rPr lang="en-US" sz="2000" dirty="0" smtClean="0"/>
              <a:t>).</a:t>
            </a:r>
            <a:endParaRPr lang="en-US" sz="2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295400"/>
            <a:ext cx="2650825" cy="4495800"/>
          </a:xfrm>
        </p:spPr>
      </p:pic>
    </p:spTree>
    <p:extLst>
      <p:ext uri="{BB962C8B-B14F-4D97-AF65-F5344CB8AC3E}">
        <p14:creationId xmlns:p14="http://schemas.microsoft.com/office/powerpoint/2010/main" val="855933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sz="2400" dirty="0" smtClean="0"/>
              <a:t>This </a:t>
            </a:r>
            <a:r>
              <a:rPr lang="en-US" sz="2400" dirty="0"/>
              <a:t>meant that the </a:t>
            </a:r>
            <a:r>
              <a:rPr lang="en-US" sz="2400" i="1" dirty="0"/>
              <a:t>people</a:t>
            </a:r>
            <a:r>
              <a:rPr lang="en-US" sz="2400" dirty="0"/>
              <a:t> of each party nominated their candidate, </a:t>
            </a:r>
            <a:r>
              <a:rPr lang="en-US" sz="2400" i="1" dirty="0"/>
              <a:t>not</a:t>
            </a:r>
            <a:r>
              <a:rPr lang="en-US" sz="2400" dirty="0"/>
              <a:t> the "big </a:t>
            </a:r>
            <a:r>
              <a:rPr lang="en-US" sz="2400" dirty="0" err="1"/>
              <a:t>whigs</a:t>
            </a:r>
            <a:r>
              <a:rPr lang="en-US" sz="2400" dirty="0"/>
              <a:t>" in a backroom choosing a candidate for the people.</a:t>
            </a:r>
            <a:endParaRPr lang="en-US" sz="3200" dirty="0"/>
          </a:p>
          <a:p>
            <a:pPr lvl="2"/>
            <a:r>
              <a:rPr lang="en-US" sz="2400" dirty="0"/>
              <a:t>The use of a printed party platform. </a:t>
            </a:r>
            <a:endParaRPr lang="en-US" sz="2400" dirty="0" smtClean="0"/>
          </a:p>
          <a:p>
            <a:pPr lvl="2"/>
            <a:r>
              <a:rPr lang="en-US" sz="2400" dirty="0" smtClean="0"/>
              <a:t>This </a:t>
            </a:r>
            <a:r>
              <a:rPr lang="en-US" sz="2400" dirty="0"/>
              <a:t>was done by the Anti-Masonic Party when they printed their positions on the issues. This would become the norm for all parties.</a:t>
            </a:r>
            <a:endParaRPr lang="en-US" sz="3200" dirty="0"/>
          </a:p>
          <a:p>
            <a:endParaRPr lang="en-US" dirty="0"/>
          </a:p>
          <a:p>
            <a:endParaRPr lang="en-US" dirty="0"/>
          </a:p>
        </p:txBody>
      </p:sp>
      <p:sp>
        <p:nvSpPr>
          <p:cNvPr id="3" name="Title 2"/>
          <p:cNvSpPr>
            <a:spLocks noGrp="1"/>
          </p:cNvSpPr>
          <p:nvPr>
            <p:ph type="title"/>
          </p:nvPr>
        </p:nvSpPr>
        <p:spPr/>
        <p:txBody>
          <a:bodyPr/>
          <a:lstStyle/>
          <a:p>
            <a:r>
              <a:rPr lang="en-US" dirty="0" smtClean="0"/>
              <a:t>National Conventions</a:t>
            </a:r>
            <a:endParaRPr lang="en-US" dirty="0"/>
          </a:p>
        </p:txBody>
      </p:sp>
    </p:spTree>
    <p:extLst>
      <p:ext uri="{BB962C8B-B14F-4D97-AF65-F5344CB8AC3E}">
        <p14:creationId xmlns:p14="http://schemas.microsoft.com/office/powerpoint/2010/main" val="1738896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smtClean="0"/>
              <a:t>Jackson </a:t>
            </a:r>
            <a:r>
              <a:rPr lang="en-US" dirty="0"/>
              <a:t>could've waited until 1836 and the B.U.S. charter would've expired, but he was in a fighting mood and wanted to kill it right then. So…</a:t>
            </a:r>
            <a:endParaRPr lang="en-US" sz="3200" dirty="0"/>
          </a:p>
          <a:p>
            <a:pPr lvl="2"/>
            <a:r>
              <a:rPr lang="en-US" sz="2400" dirty="0"/>
              <a:t>Jackson started withdrawing money from the B.U.S. and depositing it into local, "pet banks" or "wildcat banks."</a:t>
            </a:r>
            <a:endParaRPr lang="en-US" sz="3200" dirty="0"/>
          </a:p>
          <a:p>
            <a:pPr lvl="2"/>
            <a:r>
              <a:rPr lang="en-US" sz="2400" dirty="0"/>
              <a:t>Nicholas Biddle fought back by calling in loans from the wildcat banks to the B.U.S.</a:t>
            </a:r>
            <a:endParaRPr lang="en-US" sz="3200" dirty="0"/>
          </a:p>
          <a:p>
            <a:endParaRPr lang="en-US" dirty="0"/>
          </a:p>
        </p:txBody>
      </p:sp>
      <p:sp>
        <p:nvSpPr>
          <p:cNvPr id="3" name="Title 2"/>
          <p:cNvSpPr>
            <a:spLocks noGrp="1"/>
          </p:cNvSpPr>
          <p:nvPr>
            <p:ph type="title"/>
          </p:nvPr>
        </p:nvSpPr>
        <p:spPr/>
        <p:txBody>
          <a:bodyPr/>
          <a:lstStyle/>
          <a:p>
            <a:r>
              <a:rPr lang="en-US" dirty="0" smtClean="0"/>
              <a:t>Burying Biddle’s Bank</a:t>
            </a:r>
            <a:endParaRPr lang="en-US" dirty="0"/>
          </a:p>
        </p:txBody>
      </p:sp>
    </p:spTree>
    <p:extLst>
      <p:ext uri="{BB962C8B-B14F-4D97-AF65-F5344CB8AC3E}">
        <p14:creationId xmlns:p14="http://schemas.microsoft.com/office/powerpoint/2010/main" val="3822876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Bank chaos</a:t>
            </a:r>
            <a:r>
              <a:rPr lang="en-US" dirty="0"/>
              <a:t>, and often, bank foreclosure. </a:t>
            </a:r>
            <a:endParaRPr lang="en-US" dirty="0" smtClean="0"/>
          </a:p>
          <a:p>
            <a:pPr lvl="1"/>
            <a:r>
              <a:rPr lang="en-US" dirty="0" smtClean="0"/>
              <a:t>Ironically</a:t>
            </a:r>
            <a:r>
              <a:rPr lang="en-US" dirty="0"/>
              <a:t>, the common man, whom Jackson set out to defend, often lost his farm in the bank confusion.</a:t>
            </a:r>
            <a:endParaRPr lang="en-US" sz="3200" dirty="0"/>
          </a:p>
          <a:p>
            <a:pPr lvl="1"/>
            <a:r>
              <a:rPr lang="en-US" dirty="0"/>
              <a:t>Even though Jackson was largely at fault for the turmoil, from the common man's perspective, the B.U.S. and eastern big-</a:t>
            </a:r>
            <a:r>
              <a:rPr lang="en-US" dirty="0" err="1"/>
              <a:t>whigs</a:t>
            </a:r>
            <a:r>
              <a:rPr lang="en-US" dirty="0"/>
              <a:t> were to blame.</a:t>
            </a:r>
            <a:endParaRPr lang="en-US" sz="3200" dirty="0"/>
          </a:p>
          <a:p>
            <a:endParaRPr lang="en-US" dirty="0"/>
          </a:p>
        </p:txBody>
      </p:sp>
      <p:sp>
        <p:nvSpPr>
          <p:cNvPr id="3" name="Title 2"/>
          <p:cNvSpPr>
            <a:spLocks noGrp="1"/>
          </p:cNvSpPr>
          <p:nvPr>
            <p:ph type="title"/>
          </p:nvPr>
        </p:nvSpPr>
        <p:spPr/>
        <p:txBody>
          <a:bodyPr/>
          <a:lstStyle/>
          <a:p>
            <a:r>
              <a:rPr lang="en-US" dirty="0" smtClean="0"/>
              <a:t>The Result</a:t>
            </a:r>
            <a:endParaRPr lang="en-US" dirty="0"/>
          </a:p>
        </p:txBody>
      </p:sp>
    </p:spTree>
    <p:extLst>
      <p:ext uri="{BB962C8B-B14F-4D97-AF65-F5344CB8AC3E}">
        <p14:creationId xmlns:p14="http://schemas.microsoft.com/office/powerpoint/2010/main" val="3096917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1"/>
            <a:r>
              <a:rPr lang="en-US" dirty="0" smtClean="0"/>
              <a:t>Jacksonians</a:t>
            </a:r>
            <a:r>
              <a:rPr lang="en-US" dirty="0"/>
              <a:t>, officially the "Democratic-Republicans," began calling themselves simply the "Democrats." </a:t>
            </a:r>
            <a:endParaRPr lang="en-US" dirty="0" smtClean="0"/>
          </a:p>
          <a:p>
            <a:pPr lvl="1"/>
            <a:r>
              <a:rPr lang="en-US" dirty="0" smtClean="0"/>
              <a:t>This </a:t>
            </a:r>
            <a:r>
              <a:rPr lang="en-US" dirty="0"/>
              <a:t>is the Democratic party we think of today</a:t>
            </a:r>
            <a:r>
              <a:rPr lang="en-US" dirty="0" smtClean="0"/>
              <a:t>.</a:t>
            </a:r>
            <a:endParaRPr lang="en-US" sz="3200" dirty="0"/>
          </a:p>
          <a:p>
            <a:pPr lvl="1"/>
            <a:r>
              <a:rPr lang="en-US" dirty="0"/>
              <a:t>A second party also formed, the Whig Party. </a:t>
            </a:r>
            <a:endParaRPr lang="en-US" dirty="0" smtClean="0"/>
          </a:p>
          <a:p>
            <a:pPr lvl="1"/>
            <a:r>
              <a:rPr lang="en-US" dirty="0" smtClean="0"/>
              <a:t>The </a:t>
            </a:r>
            <a:r>
              <a:rPr lang="en-US" dirty="0"/>
              <a:t>Whigs were a very diverse group, but they generally…</a:t>
            </a:r>
            <a:endParaRPr lang="en-US" sz="3200" dirty="0"/>
          </a:p>
          <a:p>
            <a:pPr lvl="2"/>
            <a:r>
              <a:rPr lang="en-US" sz="2400" dirty="0"/>
              <a:t>Disliked Jackson (this was the main tie that bound them).</a:t>
            </a:r>
            <a:endParaRPr lang="en-US" sz="3200" dirty="0"/>
          </a:p>
          <a:p>
            <a:pPr lvl="2"/>
            <a:r>
              <a:rPr lang="en-US" sz="2400" dirty="0"/>
              <a:t>Liked Henry Clay's American System, especially its internal improvements (building roads, canals, etc.).</a:t>
            </a:r>
            <a:endParaRPr lang="en-US" sz="3200" dirty="0"/>
          </a:p>
          <a:p>
            <a:pPr lvl="1"/>
            <a:r>
              <a:rPr lang="en-US" dirty="0"/>
              <a:t>By this time, the "Era of Good Feelings" was over (with its one political party) and America had a two-party system of politics.</a:t>
            </a:r>
            <a:endParaRPr lang="en-US" sz="3200" dirty="0"/>
          </a:p>
          <a:p>
            <a:endParaRPr lang="en-US" dirty="0"/>
          </a:p>
        </p:txBody>
      </p:sp>
      <p:sp>
        <p:nvSpPr>
          <p:cNvPr id="3" name="Title 2"/>
          <p:cNvSpPr>
            <a:spLocks noGrp="1"/>
          </p:cNvSpPr>
          <p:nvPr>
            <p:ph type="title"/>
          </p:nvPr>
        </p:nvSpPr>
        <p:spPr/>
        <p:txBody>
          <a:bodyPr/>
          <a:lstStyle/>
          <a:p>
            <a:r>
              <a:rPr lang="en-US" dirty="0" smtClean="0"/>
              <a:t>Birth of the Whigs</a:t>
            </a:r>
            <a:endParaRPr lang="en-US" dirty="0"/>
          </a:p>
        </p:txBody>
      </p:sp>
    </p:spTree>
    <p:extLst>
      <p:ext uri="{BB962C8B-B14F-4D97-AF65-F5344CB8AC3E}">
        <p14:creationId xmlns:p14="http://schemas.microsoft.com/office/powerpoint/2010/main" val="2957960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dirty="0" smtClean="0"/>
              <a:t>"</a:t>
            </a:r>
            <a:r>
              <a:rPr lang="en-US" dirty="0"/>
              <a:t>King Andrew" was still very popular and he, in effect, chose his successor and the next president–Martin Van Buren as the Democratic candidate.</a:t>
            </a:r>
            <a:endParaRPr lang="en-US" sz="3200" dirty="0"/>
          </a:p>
          <a:p>
            <a:pPr lvl="1"/>
            <a:r>
              <a:rPr lang="en-US" dirty="0"/>
              <a:t>The Whig Party was disorganized (due to its infancy and hodge-podge make-up).</a:t>
            </a:r>
            <a:endParaRPr lang="en-US" sz="3200" dirty="0"/>
          </a:p>
          <a:p>
            <a:pPr lvl="1"/>
            <a:r>
              <a:rPr lang="en-US" dirty="0"/>
              <a:t>They nominated a favorite son candidate from each section in hopes of splitting the electoral vote, preventing anyone from getting a majority and winning, and thus throwing the election into the House of Representatives (like in 1824).</a:t>
            </a:r>
            <a:endParaRPr lang="en-US" sz="3200" dirty="0"/>
          </a:p>
          <a:p>
            <a:pPr lvl="1"/>
            <a:r>
              <a:rPr lang="en-US" dirty="0"/>
              <a:t>Their plan failed as Van Buren, the "Little Magician" won 170 to 124 (all Whig votes combined).</a:t>
            </a:r>
            <a:endParaRPr lang="en-US" sz="3200" dirty="0"/>
          </a:p>
          <a:p>
            <a:endParaRPr lang="en-US" dirty="0"/>
          </a:p>
        </p:txBody>
      </p:sp>
      <p:sp>
        <p:nvSpPr>
          <p:cNvPr id="3" name="Title 2"/>
          <p:cNvSpPr>
            <a:spLocks noGrp="1"/>
          </p:cNvSpPr>
          <p:nvPr>
            <p:ph type="title"/>
          </p:nvPr>
        </p:nvSpPr>
        <p:spPr/>
        <p:txBody>
          <a:bodyPr/>
          <a:lstStyle/>
          <a:p>
            <a:r>
              <a:rPr lang="en-US" dirty="0" smtClean="0"/>
              <a:t>The Election of 1836</a:t>
            </a:r>
            <a:endParaRPr lang="en-US" dirty="0"/>
          </a:p>
        </p:txBody>
      </p:sp>
    </p:spTree>
    <p:extLst>
      <p:ext uri="{BB962C8B-B14F-4D97-AF65-F5344CB8AC3E}">
        <p14:creationId xmlns:p14="http://schemas.microsoft.com/office/powerpoint/2010/main" val="3506928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Big Woes for the “Little Magician”</a:t>
            </a:r>
            <a:endParaRPr lang="en-US" dirty="0"/>
          </a:p>
        </p:txBody>
      </p:sp>
      <p:sp>
        <p:nvSpPr>
          <p:cNvPr id="2" name="Content Placeholder 1"/>
          <p:cNvSpPr>
            <a:spLocks noGrp="1"/>
          </p:cNvSpPr>
          <p:nvPr>
            <p:ph sz="half" idx="1"/>
          </p:nvPr>
        </p:nvSpPr>
        <p:spPr/>
        <p:txBody>
          <a:bodyPr>
            <a:normAutofit lnSpcReduction="10000"/>
          </a:bodyPr>
          <a:lstStyle/>
          <a:p>
            <a:pPr lvl="1"/>
            <a:r>
              <a:rPr lang="en-US" dirty="0" smtClean="0"/>
              <a:t>Van </a:t>
            </a:r>
            <a:r>
              <a:rPr lang="en-US" dirty="0"/>
              <a:t>Buren followed Jackson's coattails right into the White House, but Van Buren was no Jackson.</a:t>
            </a:r>
            <a:endParaRPr lang="en-US" sz="3200" dirty="0"/>
          </a:p>
          <a:p>
            <a:pPr lvl="1"/>
            <a:r>
              <a:rPr lang="en-US" dirty="0"/>
              <a:t>Jackson was the people's president, a common guy himself. Van Buren was very smart, crafty, experienced, and effective, but he lacked the "people's touch" and personality of a Jackson.</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76400"/>
            <a:ext cx="3546117" cy="3505200"/>
          </a:xfrm>
        </p:spPr>
      </p:pic>
    </p:spTree>
    <p:extLst>
      <p:ext uri="{BB962C8B-B14F-4D97-AF65-F5344CB8AC3E}">
        <p14:creationId xmlns:p14="http://schemas.microsoft.com/office/powerpoint/2010/main" val="1355505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2"/>
            <a:r>
              <a:rPr lang="en-US" sz="2400" dirty="0" smtClean="0"/>
              <a:t>There </a:t>
            </a:r>
            <a:r>
              <a:rPr lang="en-US" sz="2400" dirty="0"/>
              <a:t>were </a:t>
            </a:r>
            <a:r>
              <a:rPr lang="en-US" sz="2400" i="1" dirty="0"/>
              <a:t>four</a:t>
            </a:r>
            <a:r>
              <a:rPr lang="en-US" sz="2400" dirty="0"/>
              <a:t> candidates, not two: Andrew Jackson of Tennessee, Henry Clay of Kentucky, William H. Crawford of Georgia, and John Q. Adams of Massachusetts.</a:t>
            </a:r>
            <a:endParaRPr lang="en-US" sz="3200" dirty="0"/>
          </a:p>
          <a:p>
            <a:pPr lvl="3"/>
            <a:r>
              <a:rPr lang="en-US" sz="2000" dirty="0"/>
              <a:t>They all called themselves "Republicans."</a:t>
            </a:r>
            <a:endParaRPr lang="en-US" sz="2800" dirty="0"/>
          </a:p>
          <a:p>
            <a:pPr lvl="2"/>
            <a:r>
              <a:rPr lang="en-US" sz="2400" dirty="0" smtClean="0"/>
              <a:t>Since </a:t>
            </a:r>
            <a:r>
              <a:rPr lang="en-US" sz="2400" dirty="0"/>
              <a:t>the votes were spread out, no candidate got a majority of the electoral vote and won. Jackson got the most votes, but not a majority. Adams came in second, then Crawford, then Clay.</a:t>
            </a:r>
            <a:endParaRPr lang="en-US" sz="3200" dirty="0"/>
          </a:p>
          <a:p>
            <a:pPr lvl="2"/>
            <a:r>
              <a:rPr lang="en-US" sz="2400" dirty="0"/>
              <a:t>The election went to the House who'd pick the president from the top three </a:t>
            </a:r>
            <a:r>
              <a:rPr lang="en-US" sz="2400" dirty="0" smtClean="0"/>
              <a:t>finishers</a:t>
            </a:r>
            <a:endParaRPr lang="en-US" dirty="0"/>
          </a:p>
        </p:txBody>
      </p:sp>
      <p:sp>
        <p:nvSpPr>
          <p:cNvPr id="3" name="Title 2"/>
          <p:cNvSpPr>
            <a:spLocks noGrp="1"/>
          </p:cNvSpPr>
          <p:nvPr>
            <p:ph type="title"/>
          </p:nvPr>
        </p:nvSpPr>
        <p:spPr/>
        <p:txBody>
          <a:bodyPr/>
          <a:lstStyle/>
          <a:p>
            <a:r>
              <a:rPr lang="en-US" dirty="0" smtClean="0"/>
              <a:t>Unique Election of 1824</a:t>
            </a:r>
            <a:endParaRPr lang="en-US" dirty="0"/>
          </a:p>
        </p:txBody>
      </p:sp>
    </p:spTree>
    <p:extLst>
      <p:ext uri="{BB962C8B-B14F-4D97-AF65-F5344CB8AC3E}">
        <p14:creationId xmlns:p14="http://schemas.microsoft.com/office/powerpoint/2010/main" val="2353160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Problems were Brewing…</a:t>
            </a:r>
            <a:endParaRPr lang="en-US" dirty="0"/>
          </a:p>
        </p:txBody>
      </p:sp>
      <p:sp>
        <p:nvSpPr>
          <p:cNvPr id="2" name="Content Placeholder 1"/>
          <p:cNvSpPr>
            <a:spLocks noGrp="1"/>
          </p:cNvSpPr>
          <p:nvPr>
            <p:ph sz="half" idx="1"/>
          </p:nvPr>
        </p:nvSpPr>
        <p:spPr>
          <a:xfrm>
            <a:off x="-457200" y="1524000"/>
            <a:ext cx="5029200" cy="4572000"/>
          </a:xfrm>
        </p:spPr>
        <p:txBody>
          <a:bodyPr>
            <a:normAutofit fontScale="92500"/>
          </a:bodyPr>
          <a:lstStyle/>
          <a:p>
            <a:pPr lvl="2"/>
            <a:r>
              <a:rPr lang="en-US" sz="2400" dirty="0" smtClean="0"/>
              <a:t>In </a:t>
            </a:r>
            <a:r>
              <a:rPr lang="en-US" sz="2400" dirty="0"/>
              <a:t>1837, in Canada, a rebellion caused turmoil along the border. Van Buren played the neutral game between Canada and Britain which gained no friends.</a:t>
            </a:r>
            <a:endParaRPr lang="en-US" sz="3200" dirty="0"/>
          </a:p>
          <a:p>
            <a:pPr lvl="2"/>
            <a:r>
              <a:rPr lang="en-US" sz="2400" dirty="0"/>
              <a:t>Anti-slavery folks in the North were upset because the idea of annexing Texas, a slave land, was being tossed around.</a:t>
            </a:r>
            <a:endParaRPr lang="en-US" sz="3200" dirty="0"/>
          </a:p>
          <a:p>
            <a:pPr lvl="2"/>
            <a:r>
              <a:rPr lang="en-US" sz="2400" dirty="0"/>
              <a:t>And worse yet for Van Buren, the economic situation was beginning to crumble.</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72819" y="1524000"/>
            <a:ext cx="3810000" cy="4572000"/>
          </a:xfrm>
        </p:spPr>
      </p:pic>
    </p:spTree>
    <p:extLst>
      <p:ext uri="{BB962C8B-B14F-4D97-AF65-F5344CB8AC3E}">
        <p14:creationId xmlns:p14="http://schemas.microsoft.com/office/powerpoint/2010/main" val="2021523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Depression Doldrums</a:t>
            </a:r>
            <a:endParaRPr lang="en-US" dirty="0"/>
          </a:p>
        </p:txBody>
      </p:sp>
      <p:sp>
        <p:nvSpPr>
          <p:cNvPr id="2" name="Content Placeholder 1"/>
          <p:cNvSpPr>
            <a:spLocks noGrp="1"/>
          </p:cNvSpPr>
          <p:nvPr>
            <p:ph sz="half" idx="1"/>
          </p:nvPr>
        </p:nvSpPr>
        <p:spPr/>
        <p:txBody>
          <a:bodyPr/>
          <a:lstStyle/>
          <a:p>
            <a:pPr lvl="1"/>
            <a:r>
              <a:rPr lang="en-US" dirty="0" smtClean="0"/>
              <a:t>There's </a:t>
            </a:r>
            <a:r>
              <a:rPr lang="en-US" dirty="0"/>
              <a:t>an irony with Martin Van Buren: he benefited from his close tie with Jackson by being elected president, but he was hurt by Jackson as well as he </a:t>
            </a:r>
            <a:r>
              <a:rPr lang="en-US" dirty="0" smtClean="0"/>
              <a:t> </a:t>
            </a:r>
          </a:p>
          <a:p>
            <a:pPr lvl="1"/>
            <a:r>
              <a:rPr lang="en-US" dirty="0"/>
              <a:t>I</a:t>
            </a:r>
            <a:r>
              <a:rPr lang="en-US" dirty="0" smtClean="0"/>
              <a:t>nherited </a:t>
            </a:r>
            <a:r>
              <a:rPr lang="en-US" dirty="0"/>
              <a:t>Jackson's enemies </a:t>
            </a:r>
          </a:p>
          <a:p>
            <a:pPr lvl="1"/>
            <a:r>
              <a:rPr lang="en-US" dirty="0"/>
              <a:t>W</a:t>
            </a:r>
            <a:r>
              <a:rPr lang="en-US" dirty="0" smtClean="0"/>
              <a:t>as </a:t>
            </a:r>
            <a:r>
              <a:rPr lang="en-US" dirty="0"/>
              <a:t>brought down by the economic chaos Jackson had begun.</a:t>
            </a:r>
            <a:endParaRPr lang="en-US" sz="32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524000"/>
            <a:ext cx="3181018" cy="4572000"/>
          </a:xfrm>
        </p:spPr>
      </p:pic>
    </p:spTree>
    <p:extLst>
      <p:ext uri="{BB962C8B-B14F-4D97-AF65-F5344CB8AC3E}">
        <p14:creationId xmlns:p14="http://schemas.microsoft.com/office/powerpoint/2010/main" val="2100998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smtClean="0"/>
              <a:t>Its </a:t>
            </a:r>
            <a:r>
              <a:rPr lang="en-US" dirty="0"/>
              <a:t>causes were:</a:t>
            </a:r>
            <a:endParaRPr lang="en-US" sz="3200" dirty="0"/>
          </a:p>
          <a:p>
            <a:pPr lvl="2"/>
            <a:r>
              <a:rPr lang="en-US" sz="2400" dirty="0"/>
              <a:t>Over-speculation, especially in land, but also in other get-rich-quick schemes like canals, roads, railroads, and slaves. </a:t>
            </a:r>
            <a:endParaRPr lang="en-US" sz="2400" dirty="0" smtClean="0"/>
          </a:p>
          <a:p>
            <a:pPr lvl="2"/>
            <a:r>
              <a:rPr lang="en-US" sz="2400" dirty="0" smtClean="0"/>
              <a:t>Andrew</a:t>
            </a:r>
            <a:r>
              <a:rPr lang="en-US" sz="2400" dirty="0"/>
              <a:t> Jackson's bank policies and resultant chaos also aided the Panic of 1837.</a:t>
            </a:r>
            <a:endParaRPr lang="en-US" sz="3200" dirty="0"/>
          </a:p>
          <a:p>
            <a:pPr lvl="2"/>
            <a:r>
              <a:rPr lang="en-US" sz="2400" dirty="0"/>
              <a:t>Jackson's "specie circular" hurt as well. This was a decree by Jackson that all debts were to be paid only in specie (gold or silver) but not worthless bank notes (paper money). </a:t>
            </a:r>
            <a:endParaRPr lang="en-US" sz="2400" dirty="0" smtClean="0"/>
          </a:p>
          <a:p>
            <a:pPr lvl="2"/>
            <a:r>
              <a:rPr lang="en-US" sz="2400" dirty="0" smtClean="0"/>
              <a:t>The</a:t>
            </a:r>
            <a:r>
              <a:rPr lang="en-US" sz="2400" dirty="0"/>
              <a:t> failure of crops helped the Panic. </a:t>
            </a:r>
            <a:endParaRPr lang="en-US" dirty="0"/>
          </a:p>
        </p:txBody>
      </p:sp>
      <p:sp>
        <p:nvSpPr>
          <p:cNvPr id="3" name="Title 2"/>
          <p:cNvSpPr>
            <a:spLocks noGrp="1"/>
          </p:cNvSpPr>
          <p:nvPr>
            <p:ph type="title"/>
          </p:nvPr>
        </p:nvSpPr>
        <p:spPr/>
        <p:txBody>
          <a:bodyPr/>
          <a:lstStyle/>
          <a:p>
            <a:r>
              <a:rPr lang="en-US" dirty="0" smtClean="0"/>
              <a:t>Panic of 1837</a:t>
            </a:r>
            <a:endParaRPr lang="en-US" dirty="0"/>
          </a:p>
        </p:txBody>
      </p:sp>
    </p:spTree>
    <p:extLst>
      <p:ext uri="{BB962C8B-B14F-4D97-AF65-F5344CB8AC3E}">
        <p14:creationId xmlns:p14="http://schemas.microsoft.com/office/powerpoint/2010/main" val="2506807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Domino Falls…</a:t>
            </a:r>
            <a:endParaRPr lang="en-US" dirty="0"/>
          </a:p>
        </p:txBody>
      </p:sp>
      <p:sp>
        <p:nvSpPr>
          <p:cNvPr id="2" name="Content Placeholder 1"/>
          <p:cNvSpPr>
            <a:spLocks noGrp="1"/>
          </p:cNvSpPr>
          <p:nvPr>
            <p:ph sz="half" idx="1"/>
          </p:nvPr>
        </p:nvSpPr>
        <p:spPr>
          <a:xfrm>
            <a:off x="-533400" y="1752600"/>
            <a:ext cx="4059936" cy="4572000"/>
          </a:xfrm>
        </p:spPr>
        <p:txBody>
          <a:bodyPr/>
          <a:lstStyle/>
          <a:p>
            <a:pPr lvl="2"/>
            <a:r>
              <a:rPr lang="en-US" dirty="0" smtClean="0"/>
              <a:t>The </a:t>
            </a:r>
            <a:r>
              <a:rPr lang="en-US" sz="2400" dirty="0" smtClean="0"/>
              <a:t>failure </a:t>
            </a:r>
            <a:r>
              <a:rPr lang="en-US" sz="2400" dirty="0"/>
              <a:t>of two major banks in England and the reverberations across the </a:t>
            </a:r>
            <a:r>
              <a:rPr lang="en-US" sz="2400" dirty="0" smtClean="0"/>
              <a:t>ocean.</a:t>
            </a:r>
            <a:endParaRPr lang="en-US" sz="3200" dirty="0"/>
          </a:p>
          <a:p>
            <a:pPr lvl="2"/>
            <a:r>
              <a:rPr lang="en-US" dirty="0" smtClean="0"/>
              <a:t>Many </a:t>
            </a:r>
            <a:r>
              <a:rPr lang="en-US" dirty="0"/>
              <a:t>banks went under. Many farmers lost their farms.</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57599" y="1600200"/>
            <a:ext cx="5016985" cy="3505200"/>
          </a:xfrm>
        </p:spPr>
      </p:pic>
    </p:spTree>
    <p:extLst>
      <p:ext uri="{BB962C8B-B14F-4D97-AF65-F5344CB8AC3E}">
        <p14:creationId xmlns:p14="http://schemas.microsoft.com/office/powerpoint/2010/main" val="4157442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Whigs Formed a Plan</a:t>
            </a:r>
            <a:endParaRPr lang="en-US" dirty="0"/>
          </a:p>
        </p:txBody>
      </p:sp>
      <p:sp>
        <p:nvSpPr>
          <p:cNvPr id="2" name="Content Placeholder 1"/>
          <p:cNvSpPr>
            <a:spLocks noGrp="1"/>
          </p:cNvSpPr>
          <p:nvPr>
            <p:ph sz="half" idx="1"/>
          </p:nvPr>
        </p:nvSpPr>
        <p:spPr/>
        <p:txBody>
          <a:bodyPr/>
          <a:lstStyle/>
          <a:p>
            <a:pPr lvl="2"/>
            <a:r>
              <a:rPr lang="en-US" sz="2400" dirty="0" smtClean="0"/>
              <a:t>They </a:t>
            </a:r>
            <a:r>
              <a:rPr lang="en-US" sz="2400" dirty="0"/>
              <a:t>proposed expanding bank credit, higher tariffs, and money for internal improvements.</a:t>
            </a:r>
            <a:endParaRPr lang="en-US" sz="3200" dirty="0"/>
          </a:p>
          <a:p>
            <a:pPr lvl="2"/>
            <a:r>
              <a:rPr lang="en-US" sz="2400" dirty="0"/>
              <a:t>President Van Buren disliked wasteful government spending and halted such plans.</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09800"/>
            <a:ext cx="4059238" cy="2347592"/>
          </a:xfrm>
        </p:spPr>
      </p:pic>
    </p:spTree>
    <p:extLst>
      <p:ext uri="{BB962C8B-B14F-4D97-AF65-F5344CB8AC3E}">
        <p14:creationId xmlns:p14="http://schemas.microsoft.com/office/powerpoint/2010/main" val="171963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pPr lvl="1"/>
            <a:r>
              <a:rPr lang="en-US" dirty="0" smtClean="0"/>
              <a:t>The government </a:t>
            </a:r>
            <a:r>
              <a:rPr lang="en-US" dirty="0"/>
              <a:t>should "divorce" itself from banking altogether.</a:t>
            </a:r>
            <a:endParaRPr lang="en-US" sz="3200" dirty="0"/>
          </a:p>
          <a:p>
            <a:pPr lvl="2"/>
            <a:r>
              <a:rPr lang="en-US" sz="2400" dirty="0"/>
              <a:t>This bill set up an "independent treasury" where extra government money would be kept in vaults (</a:t>
            </a:r>
            <a:r>
              <a:rPr lang="en-US" sz="2400" i="1" dirty="0"/>
              <a:t>not</a:t>
            </a:r>
            <a:r>
              <a:rPr lang="en-US" sz="2400" dirty="0"/>
              <a:t> in the banks. </a:t>
            </a:r>
            <a:endParaRPr lang="en-US" sz="2400" dirty="0" smtClean="0"/>
          </a:p>
          <a:p>
            <a:pPr lvl="2"/>
            <a:r>
              <a:rPr lang="en-US" sz="2400" dirty="0" smtClean="0"/>
              <a:t>This </a:t>
            </a:r>
            <a:r>
              <a:rPr lang="en-US" sz="2400" dirty="0"/>
              <a:t>would give the government stability independent of the whims of the banking world.</a:t>
            </a:r>
            <a:endParaRPr lang="en-US" sz="3200" dirty="0"/>
          </a:p>
          <a:p>
            <a:pPr lvl="2"/>
            <a:r>
              <a:rPr lang="en-US" sz="2400" dirty="0"/>
              <a:t>The Divorce Bill went on a roller-coaster ride: it was controversial, passed, was repealed by the Whigs, then reenacted 6 years later. </a:t>
            </a:r>
            <a:endParaRPr lang="en-US" sz="2400" dirty="0" smtClean="0"/>
          </a:p>
          <a:p>
            <a:pPr lvl="2"/>
            <a:r>
              <a:rPr lang="en-US" sz="2400" dirty="0" smtClean="0"/>
              <a:t>It </a:t>
            </a:r>
            <a:r>
              <a:rPr lang="en-US" sz="2400" dirty="0"/>
              <a:t>did serve as a first step toward the modern Federal Reserve System.</a:t>
            </a:r>
            <a:endParaRPr lang="en-US" sz="3200" dirty="0"/>
          </a:p>
          <a:p>
            <a:endParaRPr lang="en-US" dirty="0"/>
          </a:p>
        </p:txBody>
      </p:sp>
      <p:sp>
        <p:nvSpPr>
          <p:cNvPr id="3" name="Title 2"/>
          <p:cNvSpPr>
            <a:spLocks noGrp="1"/>
          </p:cNvSpPr>
          <p:nvPr>
            <p:ph type="title"/>
          </p:nvPr>
        </p:nvSpPr>
        <p:spPr/>
        <p:txBody>
          <a:bodyPr/>
          <a:lstStyle/>
          <a:p>
            <a:r>
              <a:rPr lang="en-US" dirty="0" smtClean="0"/>
              <a:t>“Divorce Bill”</a:t>
            </a:r>
            <a:endParaRPr lang="en-US" dirty="0"/>
          </a:p>
        </p:txBody>
      </p:sp>
    </p:spTree>
    <p:extLst>
      <p:ext uri="{BB962C8B-B14F-4D97-AF65-F5344CB8AC3E}">
        <p14:creationId xmlns:p14="http://schemas.microsoft.com/office/powerpoint/2010/main" val="751079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Gone to Texas</a:t>
            </a:r>
            <a:endParaRPr lang="en-US" dirty="0"/>
          </a:p>
        </p:txBody>
      </p:sp>
      <p:sp>
        <p:nvSpPr>
          <p:cNvPr id="2" name="Content Placeholder 1"/>
          <p:cNvSpPr>
            <a:spLocks noGrp="1"/>
          </p:cNvSpPr>
          <p:nvPr>
            <p:ph sz="half" idx="1"/>
          </p:nvPr>
        </p:nvSpPr>
        <p:spPr>
          <a:xfrm>
            <a:off x="-152400" y="1524000"/>
            <a:ext cx="4669536" cy="5257800"/>
          </a:xfrm>
        </p:spPr>
        <p:txBody>
          <a:bodyPr>
            <a:normAutofit/>
          </a:bodyPr>
          <a:lstStyle/>
          <a:p>
            <a:pPr lvl="1"/>
            <a:r>
              <a:rPr lang="en-US" dirty="0" smtClean="0"/>
              <a:t>Americans</a:t>
            </a:r>
            <a:r>
              <a:rPr lang="en-US" dirty="0"/>
              <a:t>, especially southerners hungry for more cotton land, were eyeing Texas. But, Texas was foreign land and therefore had to be approached with caution.</a:t>
            </a:r>
            <a:endParaRPr lang="en-US" sz="3200" dirty="0"/>
          </a:p>
          <a:p>
            <a:pPr lvl="1"/>
            <a:r>
              <a:rPr lang="en-US" dirty="0"/>
              <a:t>Americans asked Spain if they could enter Texas and were told they could not. Then, Mexico had a revolution, broke from Spain, and said that the Americans </a:t>
            </a:r>
            <a:r>
              <a:rPr lang="en-US" i="1" dirty="0"/>
              <a:t>could</a:t>
            </a:r>
            <a:r>
              <a:rPr lang="en-US" dirty="0"/>
              <a:t> enter Texas.</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286000"/>
            <a:ext cx="4238314" cy="2819400"/>
          </a:xfrm>
        </p:spPr>
      </p:pic>
    </p:spTree>
    <p:extLst>
      <p:ext uri="{BB962C8B-B14F-4D97-AF65-F5344CB8AC3E}">
        <p14:creationId xmlns:p14="http://schemas.microsoft.com/office/powerpoint/2010/main" val="678618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“Old 300”</a:t>
            </a:r>
            <a:endParaRPr lang="en-US" dirty="0"/>
          </a:p>
        </p:txBody>
      </p:sp>
      <p:sp>
        <p:nvSpPr>
          <p:cNvPr id="2" name="Content Placeholder 1"/>
          <p:cNvSpPr>
            <a:spLocks noGrp="1"/>
          </p:cNvSpPr>
          <p:nvPr>
            <p:ph sz="half" idx="1"/>
          </p:nvPr>
        </p:nvSpPr>
        <p:spPr/>
        <p:txBody>
          <a:bodyPr>
            <a:normAutofit/>
          </a:bodyPr>
          <a:lstStyle/>
          <a:p>
            <a:pPr lvl="1"/>
            <a:r>
              <a:rPr lang="en-US" dirty="0"/>
              <a:t>In 1823, Stephen Austin led the "Old 300" families into Texas with the conditions that </a:t>
            </a:r>
            <a:endParaRPr lang="en-US" dirty="0" smtClean="0"/>
          </a:p>
          <a:p>
            <a:pPr lvl="1"/>
            <a:r>
              <a:rPr lang="en-US" dirty="0" smtClean="0"/>
              <a:t>(</a:t>
            </a:r>
            <a:r>
              <a:rPr lang="en-US" dirty="0"/>
              <a:t>1) they must become Mexican </a:t>
            </a:r>
            <a:r>
              <a:rPr lang="en-US" dirty="0" smtClean="0"/>
              <a:t>citizens </a:t>
            </a:r>
          </a:p>
          <a:p>
            <a:pPr lvl="1"/>
            <a:r>
              <a:rPr lang="en-US" dirty="0" smtClean="0"/>
              <a:t>(</a:t>
            </a:r>
            <a:r>
              <a:rPr lang="en-US" dirty="0"/>
              <a:t>2) they must become </a:t>
            </a:r>
            <a:r>
              <a:rPr lang="en-US" dirty="0" smtClean="0"/>
              <a:t>Catholic</a:t>
            </a:r>
            <a:endParaRPr lang="en-US" dirty="0"/>
          </a:p>
          <a:p>
            <a:pPr lvl="1"/>
            <a:r>
              <a:rPr lang="en-US" dirty="0" smtClean="0"/>
              <a:t>(3</a:t>
            </a:r>
            <a:r>
              <a:rPr lang="en-US" dirty="0"/>
              <a:t>) no slavery was allowed</a:t>
            </a:r>
            <a:r>
              <a:rPr lang="en-US" dirty="0" smtClean="0"/>
              <a:t>.</a:t>
            </a:r>
            <a:endParaRPr lang="en-US" sz="3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2089" y="1143000"/>
            <a:ext cx="3582311" cy="4495800"/>
          </a:xfrm>
        </p:spPr>
      </p:pic>
    </p:spTree>
    <p:extLst>
      <p:ext uri="{BB962C8B-B14F-4D97-AF65-F5344CB8AC3E}">
        <p14:creationId xmlns:p14="http://schemas.microsoft.com/office/powerpoint/2010/main" val="1146231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r>
              <a:rPr lang="en-US" sz="2400" dirty="0"/>
              <a:t>The first two conditions were ignored without concern, the third condition was outright broken since their main reason for going to Texas was to grow cotton.</a:t>
            </a:r>
            <a:endParaRPr lang="en-US" sz="3200" dirty="0"/>
          </a:p>
          <a:p>
            <a:pPr lvl="2"/>
            <a:r>
              <a:rPr lang="en-US" sz="2400" dirty="0"/>
              <a:t>In 1830, Mexico freed its slaves. </a:t>
            </a:r>
            <a:endParaRPr lang="en-US" sz="2400" dirty="0" smtClean="0"/>
          </a:p>
          <a:p>
            <a:pPr lvl="2"/>
            <a:r>
              <a:rPr lang="en-US" sz="2400" dirty="0" smtClean="0"/>
              <a:t>To </a:t>
            </a:r>
            <a:r>
              <a:rPr lang="en-US" sz="2400" dirty="0"/>
              <a:t>the Texans, those were fighting words.</a:t>
            </a:r>
            <a:endParaRPr lang="en-US" sz="3200" dirty="0"/>
          </a:p>
          <a:p>
            <a:pPr lvl="2"/>
            <a:r>
              <a:rPr lang="en-US" sz="2400" dirty="0"/>
              <a:t>Conflict emerged and Texans were jailed while protesting (including Stephen Austin in Mexico City). </a:t>
            </a:r>
            <a:endParaRPr lang="en-US" sz="2400" dirty="0" smtClean="0"/>
          </a:p>
          <a:p>
            <a:pPr lvl="2"/>
            <a:r>
              <a:rPr lang="en-US" sz="2400" dirty="0" smtClean="0"/>
              <a:t>Mexican </a:t>
            </a:r>
            <a:r>
              <a:rPr lang="en-US" sz="2400" dirty="0"/>
              <a:t>president Santa Anna had had enough by 1835 and got together an army to teach the Texans a lesson.</a:t>
            </a:r>
            <a:endParaRPr lang="en-US" sz="3200" dirty="0"/>
          </a:p>
          <a:p>
            <a:endParaRPr lang="en-US" dirty="0"/>
          </a:p>
          <a:p>
            <a:endParaRPr lang="en-US" dirty="0"/>
          </a:p>
        </p:txBody>
      </p:sp>
      <p:sp>
        <p:nvSpPr>
          <p:cNvPr id="3" name="Title 2"/>
          <p:cNvSpPr>
            <a:spLocks noGrp="1"/>
          </p:cNvSpPr>
          <p:nvPr>
            <p:ph type="title"/>
          </p:nvPr>
        </p:nvSpPr>
        <p:spPr/>
        <p:txBody>
          <a:bodyPr/>
          <a:lstStyle/>
          <a:p>
            <a:r>
              <a:rPr lang="en-US" dirty="0" smtClean="0"/>
              <a:t>Problems with Mexico</a:t>
            </a:r>
            <a:endParaRPr lang="en-US" dirty="0"/>
          </a:p>
        </p:txBody>
      </p:sp>
    </p:spTree>
    <p:extLst>
      <p:ext uri="{BB962C8B-B14F-4D97-AF65-F5344CB8AC3E}">
        <p14:creationId xmlns:p14="http://schemas.microsoft.com/office/powerpoint/2010/main" val="3197591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Texas </a:t>
            </a:r>
            <a:r>
              <a:rPr lang="en-US" dirty="0"/>
              <a:t>declared independence early in 1836 and called itself the "Lone Star Republic". </a:t>
            </a:r>
            <a:endParaRPr lang="en-US" dirty="0" smtClean="0"/>
          </a:p>
          <a:p>
            <a:pPr lvl="1"/>
            <a:r>
              <a:rPr lang="en-US" dirty="0" smtClean="0"/>
              <a:t>Santa </a:t>
            </a:r>
            <a:r>
              <a:rPr lang="en-US" dirty="0"/>
              <a:t>Anna wouldn't take the declaration without a fight, however.</a:t>
            </a:r>
            <a:endParaRPr lang="en-US" sz="3200" dirty="0"/>
          </a:p>
          <a:p>
            <a:pPr lvl="1"/>
            <a:r>
              <a:rPr lang="en-US" dirty="0"/>
              <a:t>Santa Anna led 6,000 soldiers to the Battle of the Alamo. </a:t>
            </a:r>
            <a:endParaRPr lang="en-US" dirty="0" smtClean="0"/>
          </a:p>
          <a:p>
            <a:pPr lvl="1"/>
            <a:r>
              <a:rPr lang="en-US" dirty="0" smtClean="0"/>
              <a:t>There </a:t>
            </a:r>
            <a:r>
              <a:rPr lang="en-US" dirty="0"/>
              <a:t>he destroyed about 200 stubborn Texans, including William Travis, Davy Crockett, and Jim Bowie. </a:t>
            </a:r>
            <a:endParaRPr lang="en-US" dirty="0" smtClean="0"/>
          </a:p>
          <a:p>
            <a:pPr lvl="1"/>
            <a:r>
              <a:rPr lang="en-US" dirty="0" smtClean="0"/>
              <a:t>The </a:t>
            </a:r>
            <a:r>
              <a:rPr lang="en-US" dirty="0"/>
              <a:t>battle cry "Remember the Alamo!" was heard across Texas.</a:t>
            </a:r>
            <a:endParaRPr lang="en-US" sz="3200" dirty="0"/>
          </a:p>
          <a:p>
            <a:endParaRPr lang="en-US" dirty="0"/>
          </a:p>
        </p:txBody>
      </p:sp>
      <p:sp>
        <p:nvSpPr>
          <p:cNvPr id="3" name="Title 2"/>
          <p:cNvSpPr>
            <a:spLocks noGrp="1"/>
          </p:cNvSpPr>
          <p:nvPr>
            <p:ph type="title"/>
          </p:nvPr>
        </p:nvSpPr>
        <p:spPr/>
        <p:txBody>
          <a:bodyPr/>
          <a:lstStyle/>
          <a:p>
            <a:r>
              <a:rPr lang="en-US" dirty="0" smtClean="0"/>
              <a:t>The Lone Star Rebellion</a:t>
            </a:r>
            <a:endParaRPr lang="en-US" dirty="0"/>
          </a:p>
        </p:txBody>
      </p:sp>
    </p:spTree>
    <p:extLst>
      <p:ext uri="{BB962C8B-B14F-4D97-AF65-F5344CB8AC3E}">
        <p14:creationId xmlns:p14="http://schemas.microsoft.com/office/powerpoint/2010/main" val="333169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a:t>
            </a:r>
            <a:endParaRPr lang="en-US" dirty="0"/>
          </a:p>
        </p:txBody>
      </p:sp>
      <p:sp>
        <p:nvSpPr>
          <p:cNvPr id="2" name="Content Placeholder 1"/>
          <p:cNvSpPr>
            <a:spLocks noGrp="1"/>
          </p:cNvSpPr>
          <p:nvPr>
            <p:ph sz="half" idx="1"/>
          </p:nvPr>
        </p:nvSpPr>
        <p:spPr/>
        <p:txBody>
          <a:bodyPr/>
          <a:lstStyle/>
          <a:p>
            <a:pPr lvl="1"/>
            <a:r>
              <a:rPr lang="en-US" dirty="0" smtClean="0"/>
              <a:t>Henry </a:t>
            </a:r>
            <a:r>
              <a:rPr lang="en-US" dirty="0"/>
              <a:t>Clay, as House Speaker, was in a unique position to influence the vote. </a:t>
            </a:r>
            <a:endParaRPr lang="en-US" dirty="0" smtClean="0"/>
          </a:p>
          <a:p>
            <a:pPr lvl="1"/>
            <a:r>
              <a:rPr lang="en-US" dirty="0" smtClean="0"/>
              <a:t>Jackson </a:t>
            </a:r>
            <a:r>
              <a:rPr lang="en-US" dirty="0"/>
              <a:t>was Clay's main rival (they both were westerners) </a:t>
            </a:r>
            <a:endParaRPr lang="en-US" dirty="0" smtClean="0"/>
          </a:p>
          <a:p>
            <a:pPr lvl="1"/>
            <a:r>
              <a:rPr lang="en-US" dirty="0" smtClean="0"/>
              <a:t>So </a:t>
            </a:r>
            <a:r>
              <a:rPr lang="en-US" dirty="0"/>
              <a:t>Clay threw his support to Adams. </a:t>
            </a:r>
            <a:endParaRPr lang="en-US" dirty="0" smtClean="0"/>
          </a:p>
          <a:p>
            <a:pPr lvl="1"/>
            <a:r>
              <a:rPr lang="en-US" dirty="0" smtClean="0"/>
              <a:t>Adams </a:t>
            </a:r>
            <a:r>
              <a:rPr lang="en-US" dirty="0"/>
              <a:t>won</a:t>
            </a:r>
            <a:r>
              <a:rPr lang="en-US" dirty="0" smtClean="0"/>
              <a:t>.</a:t>
            </a:r>
            <a:endParaRPr lang="en-US" sz="3200" dirty="0"/>
          </a:p>
          <a:p>
            <a:pPr lvl="1"/>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219200"/>
            <a:ext cx="3860321" cy="4572000"/>
          </a:xfrm>
        </p:spPr>
      </p:pic>
    </p:spTree>
    <p:extLst>
      <p:ext uri="{BB962C8B-B14F-4D97-AF65-F5344CB8AC3E}">
        <p14:creationId xmlns:p14="http://schemas.microsoft.com/office/powerpoint/2010/main" val="31778766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lvl="1"/>
            <a:r>
              <a:rPr lang="en-US" dirty="0" smtClean="0"/>
              <a:t>Santa </a:t>
            </a:r>
            <a:r>
              <a:rPr lang="en-US" dirty="0"/>
              <a:t>Anna scored a similar win at Goliad. This also fueled Texans' passions.</a:t>
            </a:r>
            <a:endParaRPr lang="en-US" sz="3200" dirty="0"/>
          </a:p>
          <a:p>
            <a:pPr lvl="1"/>
            <a:r>
              <a:rPr lang="en-US" dirty="0"/>
              <a:t>Texas president Sam Houston led his troops to the Battle of San Jacinto. This was the turning point…</a:t>
            </a:r>
            <a:endParaRPr lang="en-US" sz="3200" dirty="0"/>
          </a:p>
          <a:p>
            <a:pPr lvl="2"/>
            <a:r>
              <a:rPr lang="en-US" sz="2400" dirty="0"/>
              <a:t>Santa Anna was caught (a) in a bend in the river, (b) without lookouts, and (c) taking a siesta. </a:t>
            </a:r>
            <a:endParaRPr lang="en-US" sz="2400" dirty="0" smtClean="0"/>
          </a:p>
          <a:p>
            <a:pPr lvl="2"/>
            <a:r>
              <a:rPr lang="en-US" sz="2400" dirty="0" smtClean="0"/>
              <a:t>He </a:t>
            </a:r>
            <a:r>
              <a:rPr lang="en-US" sz="2400" dirty="0"/>
              <a:t>was beaten in 20 minutes.</a:t>
            </a:r>
            <a:endParaRPr lang="en-US" sz="3200" dirty="0"/>
          </a:p>
          <a:p>
            <a:pPr lvl="2"/>
            <a:r>
              <a:rPr lang="en-US" sz="2400" dirty="0"/>
              <a:t>Santa Anna was forced to sign a document saying Texas was independent, then he was released. </a:t>
            </a:r>
            <a:endParaRPr lang="en-US" sz="2400" dirty="0" smtClean="0"/>
          </a:p>
          <a:p>
            <a:pPr lvl="2"/>
            <a:r>
              <a:rPr lang="en-US" sz="2400" dirty="0" smtClean="0"/>
              <a:t>He </a:t>
            </a:r>
            <a:r>
              <a:rPr lang="en-US" sz="2400" dirty="0"/>
              <a:t>promptly said the document was null and void. Still, Texas was independent.</a:t>
            </a:r>
            <a:endParaRPr lang="en-US" sz="3200" dirty="0"/>
          </a:p>
          <a:p>
            <a:endParaRPr lang="en-US" dirty="0"/>
          </a:p>
        </p:txBody>
      </p:sp>
      <p:sp>
        <p:nvSpPr>
          <p:cNvPr id="3" name="Title 2"/>
          <p:cNvSpPr>
            <a:spLocks noGrp="1"/>
          </p:cNvSpPr>
          <p:nvPr>
            <p:ph type="title"/>
          </p:nvPr>
        </p:nvSpPr>
        <p:spPr/>
        <p:txBody>
          <a:bodyPr/>
          <a:lstStyle/>
          <a:p>
            <a:r>
              <a:rPr lang="en-US" dirty="0" smtClean="0"/>
              <a:t>Texas Wins</a:t>
            </a:r>
            <a:endParaRPr lang="en-US" dirty="0"/>
          </a:p>
        </p:txBody>
      </p:sp>
    </p:spTree>
    <p:extLst>
      <p:ext uri="{BB962C8B-B14F-4D97-AF65-F5344CB8AC3E}">
        <p14:creationId xmlns:p14="http://schemas.microsoft.com/office/powerpoint/2010/main" val="4028529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Then </a:t>
            </a:r>
            <a:r>
              <a:rPr lang="en-US" dirty="0"/>
              <a:t>president Andrew Jackson formally recognized Texas as a nation.</a:t>
            </a:r>
            <a:endParaRPr lang="en-US" sz="3200" dirty="0"/>
          </a:p>
          <a:p>
            <a:pPr lvl="1"/>
            <a:r>
              <a:rPr lang="en-US" dirty="0"/>
              <a:t>Texas wanted to join America so the question then was: would Texas become the next U.S. state?</a:t>
            </a:r>
            <a:endParaRPr lang="en-US" sz="3200" dirty="0"/>
          </a:p>
          <a:p>
            <a:pPr lvl="2"/>
            <a:r>
              <a:rPr lang="en-US" sz="2400" dirty="0"/>
              <a:t>Slavery would delay Texas' statehood. The northern states would not allow another slave state. </a:t>
            </a:r>
            <a:endParaRPr lang="en-US" sz="2400" dirty="0" smtClean="0"/>
          </a:p>
          <a:p>
            <a:pPr lvl="2"/>
            <a:r>
              <a:rPr lang="en-US" sz="2400" dirty="0" smtClean="0"/>
              <a:t>They </a:t>
            </a:r>
            <a:r>
              <a:rPr lang="en-US" sz="2400" dirty="0"/>
              <a:t>accused the south of trying to establish a "</a:t>
            </a:r>
            <a:r>
              <a:rPr lang="en-US" sz="2400" dirty="0" err="1"/>
              <a:t>slavocracy</a:t>
            </a:r>
            <a:r>
              <a:rPr lang="en-US" sz="2400" dirty="0"/>
              <a:t>" where the whole Texas situation was a supposed conspiracy to gain a slave state.</a:t>
            </a:r>
            <a:endParaRPr lang="en-US" sz="3200" dirty="0"/>
          </a:p>
          <a:p>
            <a:pPr lvl="2"/>
            <a:r>
              <a:rPr lang="en-US" sz="2400" dirty="0"/>
              <a:t>Texas would have to wait.</a:t>
            </a:r>
            <a:endParaRPr lang="en-US" sz="3200" dirty="0"/>
          </a:p>
          <a:p>
            <a:endParaRPr lang="en-US" dirty="0"/>
          </a:p>
        </p:txBody>
      </p:sp>
      <p:sp>
        <p:nvSpPr>
          <p:cNvPr id="3" name="Title 2"/>
          <p:cNvSpPr>
            <a:spLocks noGrp="1"/>
          </p:cNvSpPr>
          <p:nvPr>
            <p:ph type="title"/>
          </p:nvPr>
        </p:nvSpPr>
        <p:spPr/>
        <p:txBody>
          <a:bodyPr/>
          <a:lstStyle/>
          <a:p>
            <a:r>
              <a:rPr lang="en-US" dirty="0" smtClean="0"/>
              <a:t>Texas as its Own Nation?</a:t>
            </a:r>
            <a:endParaRPr lang="en-US" dirty="0"/>
          </a:p>
        </p:txBody>
      </p:sp>
    </p:spTree>
    <p:extLst>
      <p:ext uri="{BB962C8B-B14F-4D97-AF65-F5344CB8AC3E}">
        <p14:creationId xmlns:p14="http://schemas.microsoft.com/office/powerpoint/2010/main" val="925969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Log Cabins and Hard Cider of 1840</a:t>
            </a:r>
            <a:endParaRPr lang="en-US" dirty="0"/>
          </a:p>
        </p:txBody>
      </p:sp>
      <p:sp>
        <p:nvSpPr>
          <p:cNvPr id="2" name="Content Placeholder 1"/>
          <p:cNvSpPr>
            <a:spLocks noGrp="1"/>
          </p:cNvSpPr>
          <p:nvPr>
            <p:ph sz="half" idx="1"/>
          </p:nvPr>
        </p:nvSpPr>
        <p:spPr/>
        <p:txBody>
          <a:bodyPr>
            <a:normAutofit lnSpcReduction="10000"/>
          </a:bodyPr>
          <a:lstStyle/>
          <a:p>
            <a:pPr lvl="1"/>
            <a:r>
              <a:rPr lang="en-US" dirty="0" smtClean="0"/>
              <a:t>In </a:t>
            </a:r>
            <a:r>
              <a:rPr lang="en-US" dirty="0"/>
              <a:t>the 1840 election, the Democrats nominated Martin Van Buren for reelection. The Whigs nominated Indian-fighting hero William Henry Harrison.</a:t>
            </a:r>
            <a:endParaRPr lang="en-US" sz="3200" dirty="0"/>
          </a:p>
          <a:p>
            <a:pPr lvl="1"/>
            <a:r>
              <a:rPr lang="en-US" dirty="0"/>
              <a:t>From the beginning, Van Buren was in trouble due to the economic fallout of the Panic of 1837.</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667000"/>
            <a:ext cx="4059238" cy="1764141"/>
          </a:xfrm>
        </p:spPr>
      </p:pic>
    </p:spTree>
    <p:extLst>
      <p:ext uri="{BB962C8B-B14F-4D97-AF65-F5344CB8AC3E}">
        <p14:creationId xmlns:p14="http://schemas.microsoft.com/office/powerpoint/2010/main" val="277510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A Lot of Substance</a:t>
            </a:r>
            <a:endParaRPr lang="en-US" dirty="0"/>
          </a:p>
        </p:txBody>
      </p:sp>
      <p:sp>
        <p:nvSpPr>
          <p:cNvPr id="2" name="Content Placeholder 1"/>
          <p:cNvSpPr>
            <a:spLocks noGrp="1"/>
          </p:cNvSpPr>
          <p:nvPr>
            <p:ph sz="half" idx="1"/>
          </p:nvPr>
        </p:nvSpPr>
        <p:spPr/>
        <p:txBody>
          <a:bodyPr>
            <a:normAutofit fontScale="85000" lnSpcReduction="10000"/>
          </a:bodyPr>
          <a:lstStyle/>
          <a:p>
            <a:pPr lvl="1"/>
            <a:r>
              <a:rPr lang="en-US" dirty="0"/>
              <a:t>The election dealt more with personalities and hoopla than with issues.</a:t>
            </a:r>
            <a:endParaRPr lang="en-US" sz="3200" dirty="0"/>
          </a:p>
          <a:p>
            <a:pPr lvl="2"/>
            <a:r>
              <a:rPr lang="en-US" sz="2400" dirty="0"/>
              <a:t>Van Buren, who came from humble beginnings, was painted as a rich snob out-of-touch with the people.</a:t>
            </a:r>
            <a:endParaRPr lang="en-US" sz="3200" dirty="0"/>
          </a:p>
          <a:p>
            <a:pPr lvl="2"/>
            <a:r>
              <a:rPr lang="en-US" sz="2400" dirty="0"/>
              <a:t>Harrison, who came from wealthy beginnings, was painted as the born-in-a-log-cabin type. He adopted a log cabin as the symbol of the campaign.</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0819" y="2139950"/>
            <a:ext cx="2794000" cy="3340100"/>
          </a:xfrm>
        </p:spPr>
      </p:pic>
    </p:spTree>
    <p:extLst>
      <p:ext uri="{BB962C8B-B14F-4D97-AF65-F5344CB8AC3E}">
        <p14:creationId xmlns:p14="http://schemas.microsoft.com/office/powerpoint/2010/main" val="3269105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3"/>
            <a:r>
              <a:rPr lang="en-US" sz="2000" dirty="0" smtClean="0"/>
              <a:t>Voter </a:t>
            </a:r>
            <a:r>
              <a:rPr lang="en-US" sz="2000" dirty="0"/>
              <a:t>turnout was a whopping 75% (as opposed to roughly only 25% for the 1824 "corrupt bargain" election or 50% in 1828).</a:t>
            </a:r>
            <a:endParaRPr lang="en-US" sz="2800" dirty="0"/>
          </a:p>
          <a:p>
            <a:pPr lvl="3"/>
            <a:r>
              <a:rPr lang="en-US" sz="2000" dirty="0"/>
              <a:t>Hard cider was given out, campaign slogans were created ("Tippecanoe and Tyler Too"), songs were sung, issues or problems were hidden behind slogans and cheers–essentially, everything superficial about modern campaigns was born.</a:t>
            </a:r>
            <a:endParaRPr lang="en-US" sz="2800" dirty="0"/>
          </a:p>
          <a:p>
            <a:pPr lvl="1"/>
            <a:r>
              <a:rPr lang="en-US" dirty="0"/>
              <a:t>Harrison won easily, 234 to 60 in the electoral vote. </a:t>
            </a:r>
            <a:endParaRPr lang="en-US" dirty="0" smtClean="0"/>
          </a:p>
          <a:p>
            <a:pPr lvl="1"/>
            <a:r>
              <a:rPr lang="en-US" dirty="0" smtClean="0"/>
              <a:t>The </a:t>
            </a:r>
            <a:r>
              <a:rPr lang="en-US" dirty="0"/>
              <a:t>vote was a protest against the poor economy.</a:t>
            </a:r>
            <a:endParaRPr lang="en-US" sz="3200" dirty="0"/>
          </a:p>
          <a:p>
            <a:endParaRPr lang="en-US" dirty="0"/>
          </a:p>
        </p:txBody>
      </p:sp>
      <p:sp>
        <p:nvSpPr>
          <p:cNvPr id="3" name="Title 2"/>
          <p:cNvSpPr>
            <a:spLocks noGrp="1"/>
          </p:cNvSpPr>
          <p:nvPr>
            <p:ph type="title"/>
          </p:nvPr>
        </p:nvSpPr>
        <p:spPr/>
        <p:txBody>
          <a:bodyPr/>
          <a:lstStyle/>
          <a:p>
            <a:r>
              <a:rPr lang="en-US" dirty="0" smtClean="0"/>
              <a:t>First Modern Election</a:t>
            </a:r>
            <a:endParaRPr lang="en-US" dirty="0"/>
          </a:p>
        </p:txBody>
      </p:sp>
    </p:spTree>
    <p:extLst>
      <p:ext uri="{BB962C8B-B14F-4D97-AF65-F5344CB8AC3E}">
        <p14:creationId xmlns:p14="http://schemas.microsoft.com/office/powerpoint/2010/main" val="1336248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smtClean="0"/>
              <a:t>During </a:t>
            </a:r>
            <a:r>
              <a:rPr lang="en-US" dirty="0"/>
              <a:t>the Federalist era, an elite record with impeccable experience was respected. </a:t>
            </a:r>
            <a:endParaRPr lang="en-US" dirty="0" smtClean="0"/>
          </a:p>
          <a:p>
            <a:pPr lvl="1"/>
            <a:r>
              <a:rPr lang="en-US" dirty="0" smtClean="0"/>
              <a:t>By </a:t>
            </a:r>
            <a:r>
              <a:rPr lang="en-US" dirty="0"/>
              <a:t>the 1830's, being born in a log cabin and rising up from poverty was </a:t>
            </a:r>
            <a:r>
              <a:rPr lang="en-US" i="1" dirty="0"/>
              <a:t>more</a:t>
            </a:r>
            <a:r>
              <a:rPr lang="en-US" dirty="0"/>
              <a:t> respected. </a:t>
            </a:r>
            <a:endParaRPr lang="en-US" dirty="0" smtClean="0"/>
          </a:p>
          <a:p>
            <a:pPr lvl="1"/>
            <a:r>
              <a:rPr lang="en-US" dirty="0" smtClean="0"/>
              <a:t>A </a:t>
            </a:r>
            <a:r>
              <a:rPr lang="en-US" dirty="0"/>
              <a:t>politician born rich was a politician doomed</a:t>
            </a:r>
            <a:r>
              <a:rPr lang="en-US" dirty="0" smtClean="0"/>
              <a:t>.</a:t>
            </a:r>
            <a:endParaRPr lang="en-US" sz="3200" dirty="0"/>
          </a:p>
        </p:txBody>
      </p:sp>
      <p:sp>
        <p:nvSpPr>
          <p:cNvPr id="3" name="Title 2"/>
          <p:cNvSpPr>
            <a:spLocks noGrp="1"/>
          </p:cNvSpPr>
          <p:nvPr>
            <p:ph type="title"/>
          </p:nvPr>
        </p:nvSpPr>
        <p:spPr/>
        <p:txBody>
          <a:bodyPr/>
          <a:lstStyle/>
          <a:p>
            <a:r>
              <a:rPr lang="en-US" dirty="0" smtClean="0"/>
              <a:t>Politics for the People</a:t>
            </a:r>
            <a:endParaRPr lang="en-US" dirty="0"/>
          </a:p>
        </p:txBody>
      </p:sp>
    </p:spTree>
    <p:extLst>
      <p:ext uri="{BB962C8B-B14F-4D97-AF65-F5344CB8AC3E}">
        <p14:creationId xmlns:p14="http://schemas.microsoft.com/office/powerpoint/2010/main" val="3131677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West is the Best</a:t>
            </a:r>
            <a:endParaRPr lang="en-US" dirty="0"/>
          </a:p>
        </p:txBody>
      </p:sp>
      <p:sp>
        <p:nvSpPr>
          <p:cNvPr id="2" name="Content Placeholder 1"/>
          <p:cNvSpPr>
            <a:spLocks noGrp="1"/>
          </p:cNvSpPr>
          <p:nvPr>
            <p:ph sz="half" idx="1"/>
          </p:nvPr>
        </p:nvSpPr>
        <p:spPr/>
        <p:txBody>
          <a:bodyPr>
            <a:normAutofit/>
          </a:bodyPr>
          <a:lstStyle/>
          <a:p>
            <a:pPr lvl="1"/>
            <a:r>
              <a:rPr lang="en-US" dirty="0"/>
              <a:t>Any politician from the west was especially liked: such as Andrew Jackson, Davy Crockett, and William Henry Harrison. </a:t>
            </a:r>
            <a:endParaRPr lang="en-US" dirty="0" smtClean="0"/>
          </a:p>
          <a:p>
            <a:pPr lvl="1"/>
            <a:r>
              <a:rPr lang="en-US" dirty="0" smtClean="0"/>
              <a:t>These </a:t>
            </a:r>
            <a:r>
              <a:rPr lang="en-US" dirty="0"/>
              <a:t>men made their names by their shooting skills and/or Indian fighting out west.</a:t>
            </a:r>
            <a:endParaRPr lang="en-US" sz="3200" dirty="0"/>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371600"/>
            <a:ext cx="2794000" cy="4191000"/>
          </a:xfrm>
        </p:spPr>
      </p:pic>
    </p:spTree>
    <p:extLst>
      <p:ext uri="{BB962C8B-B14F-4D97-AF65-F5344CB8AC3E}">
        <p14:creationId xmlns:p14="http://schemas.microsoft.com/office/powerpoint/2010/main" val="2617474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This change became known as the "New Democracy" where the "common man" voted for a common sense politician who was more like the "average Joe" than the college grad.</a:t>
            </a:r>
            <a:endParaRPr lang="en-US" sz="3200" dirty="0"/>
          </a:p>
          <a:p>
            <a:pPr lvl="2"/>
            <a:r>
              <a:rPr lang="en-US" sz="2400" dirty="0"/>
              <a:t>The top characteristic of the New Democracy was "universal white manhood suffrage" (all white men could vote).</a:t>
            </a:r>
            <a:endParaRPr lang="en-US" sz="3200" dirty="0"/>
          </a:p>
          <a:p>
            <a:pPr lvl="2"/>
            <a:r>
              <a:rPr lang="en-US" sz="2400" dirty="0"/>
              <a:t>These new politicians were known as "coonskin congressman".</a:t>
            </a:r>
            <a:endParaRPr lang="en-US" sz="3200" dirty="0"/>
          </a:p>
          <a:p>
            <a:endParaRPr lang="en-US" dirty="0"/>
          </a:p>
        </p:txBody>
      </p:sp>
      <p:sp>
        <p:nvSpPr>
          <p:cNvPr id="3" name="Title 2"/>
          <p:cNvSpPr>
            <a:spLocks noGrp="1"/>
          </p:cNvSpPr>
          <p:nvPr>
            <p:ph type="title"/>
          </p:nvPr>
        </p:nvSpPr>
        <p:spPr/>
        <p:txBody>
          <a:bodyPr/>
          <a:lstStyle/>
          <a:p>
            <a:r>
              <a:rPr lang="en-US" dirty="0" smtClean="0"/>
              <a:t>The “New Democracy”</a:t>
            </a:r>
            <a:endParaRPr lang="en-US" dirty="0"/>
          </a:p>
        </p:txBody>
      </p:sp>
    </p:spTree>
    <p:extLst>
      <p:ext uri="{BB962C8B-B14F-4D97-AF65-F5344CB8AC3E}">
        <p14:creationId xmlns:p14="http://schemas.microsoft.com/office/powerpoint/2010/main" val="3744138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The Democrats</a:t>
            </a:r>
            <a:endParaRPr lang="en-US" dirty="0"/>
          </a:p>
        </p:txBody>
      </p:sp>
      <p:sp>
        <p:nvSpPr>
          <p:cNvPr id="2" name="Content Placeholder 1"/>
          <p:cNvSpPr>
            <a:spLocks noGrp="1"/>
          </p:cNvSpPr>
          <p:nvPr>
            <p:ph sz="half" idx="2"/>
          </p:nvPr>
        </p:nvSpPr>
        <p:spPr/>
        <p:txBody>
          <a:bodyPr>
            <a:normAutofit fontScale="85000" lnSpcReduction="20000"/>
          </a:bodyPr>
          <a:lstStyle/>
          <a:p>
            <a:pPr lvl="2"/>
            <a:r>
              <a:rPr lang="en-US" sz="2400" dirty="0" smtClean="0"/>
              <a:t>The </a:t>
            </a:r>
            <a:r>
              <a:rPr lang="en-US" sz="2400" dirty="0"/>
              <a:t>Democrats were the common man's party.</a:t>
            </a:r>
            <a:endParaRPr lang="en-US" sz="3200" dirty="0"/>
          </a:p>
          <a:p>
            <a:pPr lvl="3"/>
            <a:r>
              <a:rPr lang="en-US" sz="2000" dirty="0"/>
              <a:t>True to founder Thomas Jefferson's beliefs, they championed liberty of the individual.</a:t>
            </a:r>
            <a:endParaRPr lang="en-US" sz="2800" dirty="0"/>
          </a:p>
          <a:p>
            <a:pPr lvl="3"/>
            <a:r>
              <a:rPr lang="en-US" sz="2000" dirty="0"/>
              <a:t>Loved states' rights (and therefore disliked the federal government doing too much).</a:t>
            </a:r>
            <a:endParaRPr lang="en-US" sz="2800" dirty="0"/>
          </a:p>
          <a:p>
            <a:pPr lvl="3"/>
            <a:r>
              <a:rPr lang="en-US" sz="2000" dirty="0"/>
              <a:t>It was made up of the lower classes, mostly of farmers.</a:t>
            </a:r>
            <a:endParaRPr lang="en-US" sz="2800" dirty="0"/>
          </a:p>
          <a:p>
            <a:pPr lvl="3"/>
            <a:r>
              <a:rPr lang="en-US" sz="2000" dirty="0"/>
              <a:t>It was made up mostly of people in the South, West, and in the rural or small-town areas.</a:t>
            </a:r>
            <a:endParaRPr lang="en-US" sz="2800" dirty="0"/>
          </a:p>
          <a:p>
            <a:endParaRPr lang="en-US" dirty="0"/>
          </a:p>
        </p:txBody>
      </p:sp>
      <p:sp>
        <p:nvSpPr>
          <p:cNvPr id="6" name="Content Placeholder 5"/>
          <p:cNvSpPr>
            <a:spLocks noGrp="1"/>
          </p:cNvSpPr>
          <p:nvPr>
            <p:ph sz="quarter" idx="4"/>
          </p:nvPr>
        </p:nvSpPr>
        <p:spPr/>
        <p:txBody>
          <a:bodyPr>
            <a:normAutofit fontScale="70000" lnSpcReduction="20000"/>
          </a:bodyPr>
          <a:lstStyle/>
          <a:p>
            <a:pPr lvl="2"/>
            <a:r>
              <a:rPr lang="en-US" sz="2300" dirty="0"/>
              <a:t>The Whigs were the upper class's party.</a:t>
            </a:r>
          </a:p>
          <a:p>
            <a:pPr lvl="3"/>
            <a:r>
              <a:rPr lang="en-US" sz="2300" dirty="0"/>
              <a:t>The were like the Federalists of older days.</a:t>
            </a:r>
          </a:p>
          <a:p>
            <a:pPr lvl="3"/>
            <a:r>
              <a:rPr lang="en-US" sz="2300" dirty="0"/>
              <a:t>Favored a stronger federal government that could take action for the nation's benefit.</a:t>
            </a:r>
          </a:p>
          <a:p>
            <a:pPr lvl="3"/>
            <a:r>
              <a:rPr lang="en-US" sz="2300" dirty="0"/>
              <a:t>Favored issues such as internal improvements, tariffs, a strong national bank, public schools.</a:t>
            </a:r>
          </a:p>
          <a:p>
            <a:pPr lvl="3"/>
            <a:r>
              <a:rPr lang="en-US" sz="2300" dirty="0"/>
              <a:t>It was made up mostly of the educated and wealthier classes.</a:t>
            </a:r>
          </a:p>
          <a:p>
            <a:pPr lvl="3"/>
            <a:r>
              <a:rPr lang="en-US" sz="2300" dirty="0"/>
              <a:t>It was made up largely from the cities and the East.</a:t>
            </a:r>
          </a:p>
          <a:p>
            <a:endParaRPr lang="en-US" sz="2800" dirty="0"/>
          </a:p>
          <a:p>
            <a:endParaRPr lang="en-US" dirty="0"/>
          </a:p>
        </p:txBody>
      </p:sp>
      <p:sp>
        <p:nvSpPr>
          <p:cNvPr id="3" name="Title 2"/>
          <p:cNvSpPr>
            <a:spLocks noGrp="1"/>
          </p:cNvSpPr>
          <p:nvPr>
            <p:ph type="title"/>
          </p:nvPr>
        </p:nvSpPr>
        <p:spPr/>
        <p:txBody>
          <a:bodyPr/>
          <a:lstStyle/>
          <a:p>
            <a:r>
              <a:rPr lang="en-US" dirty="0" smtClean="0"/>
              <a:t>The Two-Party System</a:t>
            </a:r>
            <a:endParaRPr lang="en-US" dirty="0"/>
          </a:p>
        </p:txBody>
      </p:sp>
      <p:sp>
        <p:nvSpPr>
          <p:cNvPr id="5" name="Text Placeholder 4"/>
          <p:cNvSpPr>
            <a:spLocks noGrp="1"/>
          </p:cNvSpPr>
          <p:nvPr>
            <p:ph type="body" idx="3"/>
          </p:nvPr>
        </p:nvSpPr>
        <p:spPr/>
        <p:txBody>
          <a:bodyPr/>
          <a:lstStyle/>
          <a:p>
            <a:r>
              <a:rPr lang="en-US" dirty="0" smtClean="0"/>
              <a:t>The Whigs</a:t>
            </a:r>
            <a:endParaRPr lang="en-US" dirty="0"/>
          </a:p>
        </p:txBody>
      </p:sp>
    </p:spTree>
    <p:extLst>
      <p:ext uri="{BB962C8B-B14F-4D97-AF65-F5344CB8AC3E}">
        <p14:creationId xmlns:p14="http://schemas.microsoft.com/office/powerpoint/2010/main" val="41672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a:t>The election energized the common man to get out and vote like he'd never done before.</a:t>
            </a:r>
          </a:p>
          <a:p>
            <a:endParaRPr lang="en-US" dirty="0"/>
          </a:p>
        </p:txBody>
      </p:sp>
      <p:sp>
        <p:nvSpPr>
          <p:cNvPr id="4" name="Title 3"/>
          <p:cNvSpPr>
            <a:spLocks noGrp="1"/>
          </p:cNvSpPr>
          <p:nvPr>
            <p:ph type="title"/>
          </p:nvPr>
        </p:nvSpPr>
        <p:spPr/>
        <p:txBody>
          <a:bodyPr/>
          <a:lstStyle/>
          <a:p>
            <a:r>
              <a:rPr lang="en-US" dirty="0" smtClean="0"/>
              <a:t>Turning </a:t>
            </a:r>
            <a:r>
              <a:rPr lang="en-US" dirty="0" smtClean="0"/>
              <a:t>Point…</a:t>
            </a:r>
            <a:endParaRPr lang="en-US" dirty="0"/>
          </a:p>
        </p:txBody>
      </p:sp>
      <p:pic>
        <p:nvPicPr>
          <p:cNvPr id="2" name="Content Placeholder 1"/>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676400" y="2514600"/>
            <a:ext cx="5181600" cy="4000188"/>
          </a:xfrm>
        </p:spPr>
      </p:pic>
    </p:spTree>
    <p:extLst>
      <p:ext uri="{BB962C8B-B14F-4D97-AF65-F5344CB8AC3E}">
        <p14:creationId xmlns:p14="http://schemas.microsoft.com/office/powerpoint/2010/main" val="73973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US" sz="2800" dirty="0"/>
              <a:t>A Yankee Misfit in the White House</a:t>
            </a:r>
            <a:endParaRPr lang="en-US" sz="3600" dirty="0"/>
          </a:p>
          <a:p>
            <a:pPr lvl="1"/>
            <a:r>
              <a:rPr lang="en-US" dirty="0"/>
              <a:t>John Quincy Adams, like his father John Adams, was an puritanical Yankee. He was intelligent, respected, honorable, stern, tactless. As president, he was very able but somewhat wooden and lacked the “people’s touch” (which Jackson notably had).</a:t>
            </a:r>
            <a:endParaRPr lang="en-US" sz="3200" dirty="0"/>
          </a:p>
          <a:p>
            <a:pPr lvl="1"/>
            <a:r>
              <a:rPr lang="en-US" dirty="0"/>
              <a:t>Adams stubbornly refused to remove public officials to make room for new ones. He removed only 12 people during his presidency.</a:t>
            </a:r>
            <a:endParaRPr lang="en-US" sz="3200" dirty="0"/>
          </a:p>
          <a:p>
            <a:pPr lvl="2"/>
            <a:r>
              <a:rPr lang="en-US" sz="2400" dirty="0"/>
              <a:t>This frustrated party workers who'd expected a job. Why work to keep him in office? they wondered.</a:t>
            </a:r>
            <a:endParaRPr lang="en-US" sz="3200" dirty="0"/>
          </a:p>
          <a:p>
            <a:pPr lvl="1"/>
            <a:r>
              <a:rPr lang="en-US" dirty="0"/>
              <a:t>John Q. Adams pushed nationalist programs to build (a) roads and canals, (b) a national university, and (c) a national observatory.</a:t>
            </a:r>
            <a:endParaRPr lang="en-US" sz="3200" dirty="0"/>
          </a:p>
          <a:p>
            <a:pPr lvl="2"/>
            <a:r>
              <a:rPr lang="en-US" sz="2400" dirty="0"/>
              <a:t>The public was not excited. The South was already turning against internal improvements (roads, canals) and a national university or observatory would mean keeping the tariff going. These things were seen as an elitist waste of money. Most Americans were simple farmers, not scholars.</a:t>
            </a:r>
            <a:endParaRPr lang="en-US" sz="3200" dirty="0"/>
          </a:p>
          <a:p>
            <a:pPr lvl="1"/>
            <a:r>
              <a:rPr lang="en-US" dirty="0"/>
              <a:t>Pres. Adams tried to slow down the western land speculation. Although this was likely a wise move financially speaking, the West hated this. They'd grown accustomed to getting easy credit to easily buy land.</a:t>
            </a:r>
            <a:endParaRPr lang="en-US" sz="3200" dirty="0"/>
          </a:p>
          <a:p>
            <a:pPr lvl="2"/>
            <a:r>
              <a:rPr lang="en-US" sz="2400" dirty="0"/>
              <a:t>Down South, land was also an issue. Georgia wanted to kick out the Cherokee Indians. Pres. Adams wanted to deal justly with the Indians but the Georgia governor succeeded in keeping the federal government out.</a:t>
            </a:r>
            <a:endParaRPr lang="en-US" sz="3200" dirty="0"/>
          </a:p>
          <a:p>
            <a:pPr lvl="2"/>
            <a:r>
              <a:rPr lang="en-US" sz="2400" dirty="0"/>
              <a:t>Adams now had two sections lined against him: the South and the West.</a:t>
            </a:r>
            <a:endParaRPr lang="en-US" sz="3200" dirty="0"/>
          </a:p>
          <a:p>
            <a:endParaRPr lang="en-US" dirty="0"/>
          </a:p>
        </p:txBody>
      </p:sp>
      <p:sp>
        <p:nvSpPr>
          <p:cNvPr id="3" name="Title 2"/>
          <p:cNvSpPr>
            <a:spLocks noGrp="1"/>
          </p:cNvSpPr>
          <p:nvPr>
            <p:ph type="title"/>
          </p:nvPr>
        </p:nvSpPr>
        <p:spPr/>
        <p:txBody>
          <a:bodyPr/>
          <a:lstStyle/>
          <a:p>
            <a:r>
              <a:rPr lang="en-US" dirty="0" smtClean="0"/>
              <a:t>Adams as President</a:t>
            </a:r>
            <a:endParaRPr lang="en-US" dirty="0"/>
          </a:p>
        </p:txBody>
      </p:sp>
    </p:spTree>
    <p:extLst>
      <p:ext uri="{BB962C8B-B14F-4D97-AF65-F5344CB8AC3E}">
        <p14:creationId xmlns:p14="http://schemas.microsoft.com/office/powerpoint/2010/main" val="155242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a:t>
            </a:r>
            <a:r>
              <a:rPr lang="en-US" dirty="0" smtClean="0"/>
              <a:t>of </a:t>
            </a:r>
            <a:r>
              <a:rPr lang="en-US" dirty="0" smtClean="0"/>
              <a:t>1828</a:t>
            </a:r>
            <a:endParaRPr lang="en-US" dirty="0"/>
          </a:p>
        </p:txBody>
      </p:sp>
      <p:sp>
        <p:nvSpPr>
          <p:cNvPr id="2" name="Content Placeholder 1"/>
          <p:cNvSpPr>
            <a:spLocks noGrp="1"/>
          </p:cNvSpPr>
          <p:nvPr>
            <p:ph sz="half" idx="1"/>
          </p:nvPr>
        </p:nvSpPr>
        <p:spPr/>
        <p:txBody>
          <a:bodyPr>
            <a:normAutofit lnSpcReduction="10000"/>
          </a:bodyPr>
          <a:lstStyle/>
          <a:p>
            <a:pPr lvl="0"/>
            <a:r>
              <a:rPr lang="en-US" sz="2800" dirty="0"/>
              <a:t>Going “Whole Hog” for Jackson in 1828”</a:t>
            </a:r>
            <a:endParaRPr lang="en-US" sz="3600" dirty="0"/>
          </a:p>
          <a:p>
            <a:pPr lvl="1"/>
            <a:r>
              <a:rPr lang="en-US" dirty="0"/>
              <a:t>Almost immediately after the corrupt bargain election of 1824, Andrew Jackson started campaigning for 1828. His theme was simple: the people had been swindled by the politicians, and he was the people's choice for 1828.</a:t>
            </a:r>
            <a:endParaRPr lang="en-US" sz="32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72376" y="1066800"/>
            <a:ext cx="3809650" cy="4800600"/>
          </a:xfrm>
        </p:spPr>
      </p:pic>
    </p:spTree>
    <p:extLst>
      <p:ext uri="{BB962C8B-B14F-4D97-AF65-F5344CB8AC3E}">
        <p14:creationId xmlns:p14="http://schemas.microsoft.com/office/powerpoint/2010/main" val="3106160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229600" cy="1219200"/>
          </a:xfrm>
        </p:spPr>
        <p:txBody>
          <a:bodyPr/>
          <a:lstStyle/>
          <a:p>
            <a:r>
              <a:rPr lang="en-US" dirty="0" smtClean="0"/>
              <a:t>Different Approaches</a:t>
            </a:r>
            <a:endParaRPr lang="en-US" dirty="0"/>
          </a:p>
        </p:txBody>
      </p:sp>
      <p:sp>
        <p:nvSpPr>
          <p:cNvPr id="10" name="Content Placeholder 9"/>
          <p:cNvSpPr>
            <a:spLocks noGrp="1"/>
          </p:cNvSpPr>
          <p:nvPr>
            <p:ph sz="half" idx="1"/>
          </p:nvPr>
        </p:nvSpPr>
        <p:spPr>
          <a:xfrm>
            <a:off x="-152400" y="1447800"/>
            <a:ext cx="4059936" cy="4572000"/>
          </a:xfrm>
        </p:spPr>
        <p:txBody>
          <a:bodyPr>
            <a:normAutofit fontScale="92500" lnSpcReduction="20000"/>
          </a:bodyPr>
          <a:lstStyle/>
          <a:p>
            <a:endParaRPr lang="en-US" dirty="0"/>
          </a:p>
          <a:p>
            <a:pPr lvl="2"/>
            <a:r>
              <a:rPr lang="en-US" sz="2400" dirty="0"/>
              <a:t>Jacksonians swayed people against John Q. Adams by painting him as dishonest huckster (in reality, he was an honest and honorable man). </a:t>
            </a:r>
            <a:endParaRPr lang="en-US" sz="2400" dirty="0" smtClean="0"/>
          </a:p>
          <a:p>
            <a:pPr lvl="2"/>
            <a:r>
              <a:rPr lang="en-US" sz="2400" dirty="0" smtClean="0"/>
              <a:t>They </a:t>
            </a:r>
            <a:r>
              <a:rPr lang="en-US" sz="2400" dirty="0"/>
              <a:t>also claimed Adams had procured the services of a servant girl for a Russian tsar's lust</a:t>
            </a:r>
            <a:r>
              <a:rPr lang="en-US" sz="2400" dirty="0" smtClean="0"/>
              <a:t>.</a:t>
            </a:r>
            <a:endParaRPr lang="en-US" sz="3200" dirty="0"/>
          </a:p>
        </p:txBody>
      </p:sp>
      <p:sp>
        <p:nvSpPr>
          <p:cNvPr id="11" name="Content Placeholder 10"/>
          <p:cNvSpPr>
            <a:spLocks noGrp="1"/>
          </p:cNvSpPr>
          <p:nvPr>
            <p:ph sz="half" idx="2"/>
          </p:nvPr>
        </p:nvSpPr>
        <p:spPr>
          <a:xfrm>
            <a:off x="4343400" y="1447800"/>
            <a:ext cx="4059936" cy="4572000"/>
          </a:xfrm>
        </p:spPr>
        <p:txBody>
          <a:bodyPr>
            <a:normAutofit fontScale="92500" lnSpcReduction="20000"/>
          </a:bodyPr>
          <a:lstStyle/>
          <a:p>
            <a:endParaRPr lang="en-US" dirty="0"/>
          </a:p>
          <a:p>
            <a:pPr lvl="2"/>
            <a:r>
              <a:rPr lang="en-US" sz="2400" dirty="0" smtClean="0"/>
              <a:t>Adams</a:t>
            </a:r>
            <a:r>
              <a:rPr lang="en-US" sz="2400" dirty="0"/>
              <a:t>' supporters got ugly too. They said Jackson was crude, rude, prone to whiskey. </a:t>
            </a:r>
            <a:endParaRPr lang="en-US" sz="2400" dirty="0" smtClean="0"/>
          </a:p>
          <a:p>
            <a:pPr lvl="2"/>
            <a:r>
              <a:rPr lang="en-US" sz="2400" dirty="0" smtClean="0"/>
              <a:t>They </a:t>
            </a:r>
            <a:r>
              <a:rPr lang="en-US" sz="2400" dirty="0"/>
              <a:t>charged that Rachel </a:t>
            </a:r>
            <a:r>
              <a:rPr lang="en-US" sz="2400" dirty="0" smtClean="0"/>
              <a:t>Jackson was </a:t>
            </a:r>
            <a:r>
              <a:rPr lang="en-US" sz="2400" dirty="0"/>
              <a:t>an </a:t>
            </a:r>
            <a:r>
              <a:rPr lang="en-US" sz="2400" dirty="0" smtClean="0"/>
              <a:t>adulteress. </a:t>
            </a:r>
            <a:r>
              <a:rPr lang="en-US" sz="2400" dirty="0"/>
              <a:t>She'd been married prior to Jackson, then it was discovered that her divorce hadn't been finalized. </a:t>
            </a:r>
            <a:endParaRPr lang="en-US" sz="2400" dirty="0" smtClean="0"/>
          </a:p>
          <a:p>
            <a:pPr lvl="2"/>
            <a:r>
              <a:rPr lang="en-US" sz="2400" dirty="0" smtClean="0"/>
              <a:t>The </a:t>
            </a:r>
            <a:r>
              <a:rPr lang="en-US" sz="2400" dirty="0"/>
              <a:t>Jackson's quickly fixed the situation, but the words stung. </a:t>
            </a:r>
            <a:endParaRPr lang="en-US" sz="3200" dirty="0"/>
          </a:p>
          <a:p>
            <a:endParaRPr lang="en-US" dirty="0"/>
          </a:p>
        </p:txBody>
      </p:sp>
    </p:spTree>
    <p:extLst>
      <p:ext uri="{BB962C8B-B14F-4D97-AF65-F5344CB8AC3E}">
        <p14:creationId xmlns:p14="http://schemas.microsoft.com/office/powerpoint/2010/main" val="4219091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5805</TotalTime>
  <Words>2787</Words>
  <Application>Microsoft Office PowerPoint</Application>
  <PresentationFormat>On-screen Show (4:3)</PresentationFormat>
  <Paragraphs>289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Paper</vt:lpstr>
      <vt:lpstr>Chapter 13:  The Rise of Mass Democracy, 1824-1840</vt:lpstr>
      <vt:lpstr>JUMBO QUESTIONS</vt:lpstr>
      <vt:lpstr>The “Corrupt Bargain” of 1824</vt:lpstr>
      <vt:lpstr>Unique Election of 1824</vt:lpstr>
      <vt:lpstr>Outcome</vt:lpstr>
      <vt:lpstr>Turning Point…</vt:lpstr>
      <vt:lpstr>Adams as President</vt:lpstr>
      <vt:lpstr>Election of 1828</vt:lpstr>
      <vt:lpstr>Different Approaches</vt:lpstr>
      <vt:lpstr>“Old Hickory” as President</vt:lpstr>
      <vt:lpstr>The Spoils System</vt:lpstr>
      <vt:lpstr>The Tricky “Tariff of Abominations”</vt:lpstr>
      <vt:lpstr>Jackson’s Opinion</vt:lpstr>
      <vt:lpstr>The Plan Backfired- Sectional Warfare Began</vt:lpstr>
      <vt:lpstr>About the Same Time…</vt:lpstr>
      <vt:lpstr>South Carolina Exposition</vt:lpstr>
      <vt:lpstr>The “Nullies” in South Carolina</vt:lpstr>
      <vt:lpstr>Threats of Secession…</vt:lpstr>
      <vt:lpstr>Jackson’s Reaction</vt:lpstr>
      <vt:lpstr>Clay’s Compromise</vt:lpstr>
      <vt:lpstr>Effect of Compromise</vt:lpstr>
      <vt:lpstr>The Trail of Tears</vt:lpstr>
      <vt:lpstr>Indian-White Relationships Varied</vt:lpstr>
      <vt:lpstr>Georgia’s Point of View</vt:lpstr>
      <vt:lpstr>Jackson’s Plan</vt:lpstr>
      <vt:lpstr>Indian Territory</vt:lpstr>
      <vt:lpstr>Trail of Tears</vt:lpstr>
      <vt:lpstr>The Bank War</vt:lpstr>
      <vt:lpstr>Jackson's Problems with B.U.S.</vt:lpstr>
      <vt:lpstr>B.U.S.</vt:lpstr>
      <vt:lpstr>The BUS was a Political Tool</vt:lpstr>
      <vt:lpstr>“Old Hickory” Wins Again- 1832</vt:lpstr>
      <vt:lpstr>A Third Party Emerges</vt:lpstr>
      <vt:lpstr>National Conventions</vt:lpstr>
      <vt:lpstr>Burying Biddle’s Bank</vt:lpstr>
      <vt:lpstr>The Result</vt:lpstr>
      <vt:lpstr>Birth of the Whigs</vt:lpstr>
      <vt:lpstr>The Election of 1836</vt:lpstr>
      <vt:lpstr>Big Woes for the “Little Magician”</vt:lpstr>
      <vt:lpstr>Problems were Brewing…</vt:lpstr>
      <vt:lpstr>Depression Doldrums</vt:lpstr>
      <vt:lpstr>Panic of 1837</vt:lpstr>
      <vt:lpstr>The First Domino Falls…</vt:lpstr>
      <vt:lpstr>The Whigs Formed a Plan</vt:lpstr>
      <vt:lpstr>“Divorce Bill”</vt:lpstr>
      <vt:lpstr>Gone to Texas</vt:lpstr>
      <vt:lpstr>“Old 300”</vt:lpstr>
      <vt:lpstr>Problems with Mexico</vt:lpstr>
      <vt:lpstr>The Lone Star Rebellion</vt:lpstr>
      <vt:lpstr>Texas Wins</vt:lpstr>
      <vt:lpstr>Texas as its Own Nation?</vt:lpstr>
      <vt:lpstr>Log Cabins and Hard Cider of 1840</vt:lpstr>
      <vt:lpstr>Not A Lot of Substance</vt:lpstr>
      <vt:lpstr>First Modern Election</vt:lpstr>
      <vt:lpstr>Politics for the People</vt:lpstr>
      <vt:lpstr>The West is the Best</vt:lpstr>
      <vt:lpstr>The “New Democracy”</vt:lpstr>
      <vt:lpstr>The Two-Party System</vt:lpstr>
    </vt:vector>
  </TitlesOfParts>
  <Company>DeForest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The Rise of Mass Democracy, 1824-1840</dc:title>
  <dc:creator>ckollasch</dc:creator>
  <cp:lastModifiedBy>Windows User</cp:lastModifiedBy>
  <cp:revision>19</cp:revision>
  <dcterms:created xsi:type="dcterms:W3CDTF">2012-11-02T16:39:09Z</dcterms:created>
  <dcterms:modified xsi:type="dcterms:W3CDTF">2016-10-28T14:33:26Z</dcterms:modified>
</cp:coreProperties>
</file>