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5" r:id="rId27"/>
    <p:sldId id="286" r:id="rId28"/>
    <p:sldId id="287" r:id="rId29"/>
    <p:sldId id="288" r:id="rId30"/>
    <p:sldId id="289" r:id="rId31"/>
    <p:sldId id="290" r:id="rId32"/>
    <p:sldId id="291" r:id="rId33"/>
    <p:sldId id="292" r:id="rId34"/>
    <p:sldId id="293" r:id="rId35"/>
    <p:sldId id="294" r:id="rId36"/>
    <p:sldId id="280" r:id="rId37"/>
    <p:sldId id="281" r:id="rId38"/>
    <p:sldId id="295" r:id="rId39"/>
    <p:sldId id="296" r:id="rId40"/>
    <p:sldId id="297" r:id="rId41"/>
    <p:sldId id="298" r:id="rId42"/>
    <p:sldId id="299" r:id="rId43"/>
    <p:sldId id="300" r:id="rId44"/>
    <p:sldId id="301" r:id="rId45"/>
    <p:sldId id="30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76" autoAdjust="0"/>
  </p:normalViewPr>
  <p:slideViewPr>
    <p:cSldViewPr>
      <p:cViewPr>
        <p:scale>
          <a:sx n="94" d="100"/>
          <a:sy n="94" d="100"/>
        </p:scale>
        <p:origin x="-1284" y="-60"/>
      </p:cViewPr>
      <p:guideLst>
        <p:guide orient="horz" pos="2160"/>
        <p:guide pos="2880"/>
      </p:guideLst>
    </p:cSldViewPr>
  </p:slideViewPr>
  <p:outlineViewPr>
    <p:cViewPr>
      <p:scale>
        <a:sx n="33" d="100"/>
        <a:sy n="33" d="100"/>
      </p:scale>
      <p:origin x="48" y="353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58CA9A72-7D52-4099-8382-44CE429937B2}"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DCF6F-40CF-4E24-8FF3-86CB72B0F4B3}"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9A72-7D52-4099-8382-44CE429937B2}"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DCF6F-40CF-4E24-8FF3-86CB72B0F4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9A72-7D52-4099-8382-44CE429937B2}"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DCF6F-40CF-4E24-8FF3-86CB72B0F4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9A72-7D52-4099-8382-44CE429937B2}"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DCF6F-40CF-4E24-8FF3-86CB72B0F4B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58CA9A72-7D52-4099-8382-44CE429937B2}" type="datetimeFigureOut">
              <a:rPr lang="en-US" smtClean="0"/>
              <a:t>10/25/2016</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62ADCF6F-40CF-4E24-8FF3-86CB72B0F4B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CA9A72-7D52-4099-8382-44CE429937B2}"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DCF6F-40CF-4E24-8FF3-86CB72B0F4B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CA9A72-7D52-4099-8382-44CE429937B2}"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ADCF6F-40CF-4E24-8FF3-86CB72B0F4B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CA9A72-7D52-4099-8382-44CE429937B2}"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ADCF6F-40CF-4E24-8FF3-86CB72B0F4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A9A72-7D52-4099-8382-44CE429937B2}"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ADCF6F-40CF-4E24-8FF3-86CB72B0F4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CA9A72-7D52-4099-8382-44CE429937B2}"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DCF6F-40CF-4E24-8FF3-86CB72B0F4B3}"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58CA9A72-7D52-4099-8382-44CE429937B2}"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DCF6F-40CF-4E24-8FF3-86CB72B0F4B3}"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58CA9A72-7D52-4099-8382-44CE429937B2}" type="datetimeFigureOut">
              <a:rPr lang="en-US" smtClean="0"/>
              <a:t>10/25/2016</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62ADCF6F-40CF-4E24-8FF3-86CB72B0F4B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971800"/>
            <a:ext cx="4419600" cy="1600327"/>
          </a:xfrm>
        </p:spPr>
        <p:txBody>
          <a:bodyPr>
            <a:normAutofit fontScale="90000"/>
          </a:bodyPr>
          <a:lstStyle/>
          <a:p>
            <a:r>
              <a:rPr lang="en-US" dirty="0" smtClean="0"/>
              <a:t>Chapter 12:  </a:t>
            </a:r>
            <a:r>
              <a:rPr lang="en-US" dirty="0"/>
              <a:t>The Second War for Independence and the Upsurge of Nationalism</a:t>
            </a:r>
            <a:r>
              <a:rPr lang="en-US" dirty="0" smtClean="0"/>
              <a:t>  </a:t>
            </a:r>
            <a:endParaRPr lang="en-US" dirty="0"/>
          </a:p>
        </p:txBody>
      </p:sp>
    </p:spTree>
    <p:extLst>
      <p:ext uri="{BB962C8B-B14F-4D97-AF65-F5344CB8AC3E}">
        <p14:creationId xmlns:p14="http://schemas.microsoft.com/office/powerpoint/2010/main" val="3094689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Hartford Convention</a:t>
            </a:r>
            <a:endParaRPr lang="en-US" dirty="0"/>
          </a:p>
        </p:txBody>
      </p:sp>
      <p:sp>
        <p:nvSpPr>
          <p:cNvPr id="3" name="Content Placeholder 2"/>
          <p:cNvSpPr>
            <a:spLocks noGrp="1"/>
          </p:cNvSpPr>
          <p:nvPr>
            <p:ph idx="1"/>
          </p:nvPr>
        </p:nvSpPr>
        <p:spPr/>
        <p:txBody>
          <a:bodyPr>
            <a:normAutofit/>
          </a:bodyPr>
          <a:lstStyle/>
          <a:p>
            <a:pPr lvl="1"/>
            <a:r>
              <a:rPr lang="en-US" dirty="0" smtClean="0"/>
              <a:t>Delegates </a:t>
            </a:r>
            <a:r>
              <a:rPr lang="en-US" dirty="0"/>
              <a:t>from Massachusetts, Connecticut, New Hampshire, Vermont, and Rhode Island met in Hartford, CT. </a:t>
            </a:r>
            <a:endParaRPr lang="en-US" dirty="0" smtClean="0"/>
          </a:p>
          <a:p>
            <a:pPr lvl="1"/>
            <a:r>
              <a:rPr lang="en-US" dirty="0" smtClean="0"/>
              <a:t>New </a:t>
            </a:r>
            <a:r>
              <a:rPr lang="en-US" dirty="0"/>
              <a:t>England's goal at the meeting was to decide what to do about the war.</a:t>
            </a:r>
          </a:p>
          <a:p>
            <a:pPr lvl="2"/>
            <a:r>
              <a:rPr lang="en-US" dirty="0"/>
              <a:t>Their was </a:t>
            </a:r>
            <a:r>
              <a:rPr lang="en-US" i="1" dirty="0"/>
              <a:t>some</a:t>
            </a:r>
            <a:r>
              <a:rPr lang="en-US" dirty="0"/>
              <a:t> talk of secession.</a:t>
            </a:r>
          </a:p>
          <a:p>
            <a:pPr lvl="2"/>
            <a:r>
              <a:rPr lang="en-US" dirty="0" smtClean="0"/>
              <a:t>They </a:t>
            </a:r>
            <a:r>
              <a:rPr lang="en-US" dirty="0"/>
              <a:t>marched to Washington to make their proposal but the timing was terrible. </a:t>
            </a:r>
            <a:endParaRPr lang="en-US" dirty="0" smtClean="0"/>
          </a:p>
          <a:p>
            <a:pPr lvl="2"/>
            <a:r>
              <a:rPr lang="en-US" dirty="0" smtClean="0"/>
              <a:t>News </a:t>
            </a:r>
            <a:r>
              <a:rPr lang="en-US" dirty="0"/>
              <a:t>of Jackson's victory at New Orleans, then the end of the war, made them look like unpatriotic crybabies</a:t>
            </a:r>
            <a:r>
              <a:rPr lang="en-US" dirty="0" smtClean="0"/>
              <a:t>.</a:t>
            </a:r>
            <a:endParaRPr lang="en-US" dirty="0"/>
          </a:p>
        </p:txBody>
      </p:sp>
    </p:spTree>
    <p:extLst>
      <p:ext uri="{BB962C8B-B14F-4D97-AF65-F5344CB8AC3E}">
        <p14:creationId xmlns:p14="http://schemas.microsoft.com/office/powerpoint/2010/main" val="824096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Second War for American Independence</a:t>
            </a:r>
            <a:endParaRPr lang="en-US" dirty="0"/>
          </a:p>
        </p:txBody>
      </p:sp>
      <p:sp>
        <p:nvSpPr>
          <p:cNvPr id="3" name="Content Placeholder 2"/>
          <p:cNvSpPr>
            <a:spLocks noGrp="1"/>
          </p:cNvSpPr>
          <p:nvPr>
            <p:ph sz="half" idx="1"/>
          </p:nvPr>
        </p:nvSpPr>
        <p:spPr>
          <a:xfrm>
            <a:off x="-15240" y="1600200"/>
            <a:ext cx="4511040" cy="4953000"/>
          </a:xfrm>
        </p:spPr>
        <p:txBody>
          <a:bodyPr>
            <a:normAutofit/>
          </a:bodyPr>
          <a:lstStyle/>
          <a:p>
            <a:pPr lvl="1"/>
            <a:r>
              <a:rPr lang="en-US" sz="2600" dirty="0" smtClean="0"/>
              <a:t>The </a:t>
            </a:r>
            <a:r>
              <a:rPr lang="en-US" sz="2600" dirty="0"/>
              <a:t>War of 1812 in reality was just small piece of a larger European </a:t>
            </a:r>
            <a:r>
              <a:rPr lang="en-US" sz="2600" dirty="0" smtClean="0"/>
              <a:t>war</a:t>
            </a:r>
          </a:p>
          <a:p>
            <a:pPr lvl="1"/>
            <a:r>
              <a:rPr lang="en-US" sz="2600" dirty="0" smtClean="0"/>
              <a:t>The </a:t>
            </a:r>
            <a:r>
              <a:rPr lang="en-US" sz="2600" dirty="0"/>
              <a:t>importance of the war came in what the Americans won…respect</a:t>
            </a:r>
            <a:r>
              <a:rPr lang="en-US" sz="2600" dirty="0" smtClean="0"/>
              <a:t>.</a:t>
            </a:r>
          </a:p>
          <a:p>
            <a:pPr lvl="1"/>
            <a:r>
              <a:rPr lang="en-US" sz="2600" dirty="0" smtClean="0"/>
              <a:t>Although </a:t>
            </a:r>
            <a:r>
              <a:rPr lang="en-US" sz="2600" dirty="0"/>
              <a:t>the U.S. didn't win land or money, it won credibility in other nation's eyes.</a:t>
            </a:r>
          </a:p>
        </p:txBody>
      </p:sp>
      <p:sp>
        <p:nvSpPr>
          <p:cNvPr id="4" name="Content Placeholder 3"/>
          <p:cNvSpPr>
            <a:spLocks noGrp="1"/>
          </p:cNvSpPr>
          <p:nvPr>
            <p:ph sz="half" idx="2"/>
          </p:nvPr>
        </p:nvSpPr>
        <p:spPr/>
        <p:txBody>
          <a:bodyPr>
            <a:norm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514600"/>
            <a:ext cx="4318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506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Other Side Effects</a:t>
            </a:r>
            <a:endParaRPr lang="en-US" dirty="0"/>
          </a:p>
        </p:txBody>
      </p:sp>
      <p:sp>
        <p:nvSpPr>
          <p:cNvPr id="3" name="Content Placeholder 2"/>
          <p:cNvSpPr>
            <a:spLocks noGrp="1"/>
          </p:cNvSpPr>
          <p:nvPr>
            <p:ph sz="half" idx="1"/>
          </p:nvPr>
        </p:nvSpPr>
        <p:spPr>
          <a:xfrm>
            <a:off x="-457200" y="1524000"/>
            <a:ext cx="4876800" cy="4525963"/>
          </a:xfrm>
        </p:spPr>
        <p:txBody>
          <a:bodyPr>
            <a:noAutofit/>
          </a:bodyPr>
          <a:lstStyle/>
          <a:p>
            <a:pPr lvl="2"/>
            <a:r>
              <a:rPr lang="en-US" sz="2400" dirty="0" smtClean="0"/>
              <a:t>The </a:t>
            </a:r>
            <a:r>
              <a:rPr lang="en-US" sz="2400" dirty="0"/>
              <a:t>Federalist Party was all but done.</a:t>
            </a:r>
          </a:p>
          <a:p>
            <a:pPr lvl="2"/>
            <a:r>
              <a:rPr lang="en-US" sz="2400" dirty="0"/>
              <a:t>New war heroes had emerged—Andrew Jackson and William Henry Harrison would both become president.</a:t>
            </a:r>
          </a:p>
          <a:p>
            <a:pPr lvl="2"/>
            <a:r>
              <a:rPr lang="en-US" sz="2400" dirty="0"/>
              <a:t>There was an upsurge of patriotism and sense of national pride. </a:t>
            </a:r>
            <a:endParaRPr lang="en-US" sz="2400" dirty="0" smtClean="0"/>
          </a:p>
          <a:p>
            <a:pPr lvl="2"/>
            <a:r>
              <a:rPr lang="en-US" sz="2400" dirty="0" smtClean="0"/>
              <a:t>The </a:t>
            </a:r>
            <a:r>
              <a:rPr lang="en-US" sz="2400" dirty="0"/>
              <a:t>feeling of national unity was at its highest point yet.</a:t>
            </a:r>
          </a:p>
          <a:p>
            <a:endParaRPr lang="en-US"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3600" y="609600"/>
            <a:ext cx="2590800" cy="25908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606640"/>
            <a:ext cx="2667000" cy="2644140"/>
          </a:xfrm>
          <a:prstGeom prst="rect">
            <a:avLst/>
          </a:prstGeom>
        </p:spPr>
      </p:pic>
    </p:spTree>
    <p:extLst>
      <p:ext uri="{BB962C8B-B14F-4D97-AF65-F5344CB8AC3E}">
        <p14:creationId xmlns:p14="http://schemas.microsoft.com/office/powerpoint/2010/main" val="91628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Canada</a:t>
            </a:r>
            <a:endParaRPr lang="en-US" dirty="0"/>
          </a:p>
        </p:txBody>
      </p:sp>
      <p:sp>
        <p:nvSpPr>
          <p:cNvPr id="3" name="Content Placeholder 2"/>
          <p:cNvSpPr>
            <a:spLocks noGrp="1"/>
          </p:cNvSpPr>
          <p:nvPr>
            <p:ph sz="half" idx="1"/>
          </p:nvPr>
        </p:nvSpPr>
        <p:spPr>
          <a:xfrm>
            <a:off x="-228600" y="1600200"/>
            <a:ext cx="4038600" cy="5257800"/>
          </a:xfrm>
        </p:spPr>
        <p:txBody>
          <a:bodyPr>
            <a:normAutofit/>
          </a:bodyPr>
          <a:lstStyle/>
          <a:p>
            <a:pPr lvl="1"/>
            <a:r>
              <a:rPr lang="en-US" dirty="0" smtClean="0"/>
              <a:t>Canada </a:t>
            </a:r>
            <a:r>
              <a:rPr lang="en-US" dirty="0"/>
              <a:t>(a British colony) felt that England had let them down. </a:t>
            </a:r>
            <a:endParaRPr lang="en-US" dirty="0" smtClean="0"/>
          </a:p>
          <a:p>
            <a:pPr lvl="1"/>
            <a:r>
              <a:rPr lang="en-US" dirty="0" smtClean="0"/>
              <a:t>They </a:t>
            </a:r>
            <a:r>
              <a:rPr lang="en-US" dirty="0"/>
              <a:t>feared another American attack and wanted the Indian buffer zone that didn't occur.</a:t>
            </a:r>
          </a:p>
          <a:p>
            <a:pPr lvl="2"/>
            <a:r>
              <a:rPr lang="en-US" dirty="0"/>
              <a:t>The Rush-</a:t>
            </a:r>
            <a:r>
              <a:rPr lang="en-US" dirty="0" err="1"/>
              <a:t>Bagot</a:t>
            </a:r>
            <a:r>
              <a:rPr lang="en-US" dirty="0"/>
              <a:t> A</a:t>
            </a:r>
            <a:r>
              <a:rPr lang="en-US" dirty="0" smtClean="0"/>
              <a:t>greement 1817 </a:t>
            </a:r>
            <a:r>
              <a:rPr lang="en-US" dirty="0"/>
              <a:t>between the U.S. and England limited both sides' naval power on the Great Lakes.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86200" y="1981200"/>
            <a:ext cx="4887905" cy="3505200"/>
          </a:xfrm>
        </p:spPr>
      </p:pic>
    </p:spTree>
    <p:extLst>
      <p:ext uri="{BB962C8B-B14F-4D97-AF65-F5344CB8AC3E}">
        <p14:creationId xmlns:p14="http://schemas.microsoft.com/office/powerpoint/2010/main" val="655375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a:t>
            </a:r>
            <a:endParaRPr lang="en-US" dirty="0"/>
          </a:p>
        </p:txBody>
      </p:sp>
      <p:sp>
        <p:nvSpPr>
          <p:cNvPr id="3" name="Content Placeholder 2"/>
          <p:cNvSpPr>
            <a:spLocks noGrp="1"/>
          </p:cNvSpPr>
          <p:nvPr>
            <p:ph sz="half" idx="1"/>
          </p:nvPr>
        </p:nvSpPr>
        <p:spPr>
          <a:xfrm>
            <a:off x="-304800" y="1524000"/>
            <a:ext cx="4724400" cy="5105400"/>
          </a:xfrm>
        </p:spPr>
        <p:txBody>
          <a:bodyPr>
            <a:normAutofit/>
          </a:bodyPr>
          <a:lstStyle/>
          <a:p>
            <a:pPr lvl="2"/>
            <a:r>
              <a:rPr lang="en-US" sz="2400" dirty="0" smtClean="0"/>
              <a:t>American </a:t>
            </a:r>
            <a:r>
              <a:rPr lang="en-US" sz="2400" dirty="0"/>
              <a:t>writers emerged in Washington </a:t>
            </a:r>
            <a:r>
              <a:rPr lang="en-US" sz="2400" dirty="0" smtClean="0"/>
              <a:t>Irving, James Fennimore </a:t>
            </a:r>
            <a:r>
              <a:rPr lang="en-US" sz="2400" dirty="0"/>
              <a:t>Cooper </a:t>
            </a:r>
            <a:endParaRPr lang="en-US" sz="2400" dirty="0" smtClean="0"/>
          </a:p>
          <a:p>
            <a:pPr lvl="2"/>
            <a:r>
              <a:rPr lang="en-US" sz="2400" dirty="0" smtClean="0"/>
              <a:t>These </a:t>
            </a:r>
            <a:r>
              <a:rPr lang="en-US" sz="2400" dirty="0"/>
              <a:t>men wrote stories or fiction set in America. Previously, American writings had been political </a:t>
            </a:r>
            <a:r>
              <a:rPr lang="en-US" sz="2400" dirty="0" smtClean="0"/>
              <a:t>or </a:t>
            </a:r>
            <a:r>
              <a:rPr lang="en-US" sz="2400" dirty="0"/>
              <a:t>practical </a:t>
            </a:r>
            <a:r>
              <a:rPr lang="en-US" sz="2400" dirty="0" smtClean="0"/>
              <a:t>writings</a:t>
            </a:r>
            <a:endParaRPr lang="en-US" sz="2400" dirty="0"/>
          </a:p>
          <a:p>
            <a:pPr lvl="2"/>
            <a:r>
              <a:rPr lang="en-US" sz="2400" dirty="0" smtClean="0"/>
              <a:t>And </a:t>
            </a:r>
            <a:r>
              <a:rPr lang="en-US" sz="2400" dirty="0"/>
              <a:t>painters began painting American landscape scenes (</a:t>
            </a:r>
            <a:r>
              <a:rPr lang="en-US" sz="2400" i="1" dirty="0"/>
              <a:t>not</a:t>
            </a:r>
            <a:r>
              <a:rPr lang="en-US" sz="2400" dirty="0"/>
              <a:t> mimicking European art).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52975" y="1948656"/>
            <a:ext cx="3829050" cy="3829050"/>
          </a:xfrm>
        </p:spPr>
      </p:pic>
    </p:spTree>
    <p:extLst>
      <p:ext uri="{BB962C8B-B14F-4D97-AF65-F5344CB8AC3E}">
        <p14:creationId xmlns:p14="http://schemas.microsoft.com/office/powerpoint/2010/main" val="2509466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American System</a:t>
            </a:r>
            <a:endParaRPr lang="en-US" dirty="0"/>
          </a:p>
        </p:txBody>
      </p:sp>
      <p:sp>
        <p:nvSpPr>
          <p:cNvPr id="3" name="Content Placeholder 2"/>
          <p:cNvSpPr>
            <a:spLocks noGrp="1"/>
          </p:cNvSpPr>
          <p:nvPr>
            <p:ph idx="1"/>
          </p:nvPr>
        </p:nvSpPr>
        <p:spPr/>
        <p:txBody>
          <a:bodyPr/>
          <a:lstStyle/>
          <a:p>
            <a:pPr lvl="1"/>
            <a:r>
              <a:rPr lang="en-US" dirty="0" smtClean="0"/>
              <a:t>Henry </a:t>
            </a:r>
            <a:r>
              <a:rPr lang="en-US" dirty="0"/>
              <a:t>Clay, Speaker of the House, initiated the American System—an economic plan for the country. It had three proposals…</a:t>
            </a:r>
          </a:p>
          <a:p>
            <a:pPr lvl="2"/>
            <a:r>
              <a:rPr lang="en-US" dirty="0"/>
              <a:t>A strong banking system.</a:t>
            </a:r>
          </a:p>
          <a:p>
            <a:pPr lvl="2"/>
            <a:r>
              <a:rPr lang="en-US" dirty="0"/>
              <a:t>Set up a protective tariff to boost American industry.</a:t>
            </a:r>
          </a:p>
          <a:p>
            <a:pPr lvl="2"/>
            <a:r>
              <a:rPr lang="en-US" dirty="0"/>
              <a:t>Build a strong transportation network of roads and canals.</a:t>
            </a:r>
          </a:p>
        </p:txBody>
      </p:sp>
    </p:spTree>
    <p:extLst>
      <p:ext uri="{BB962C8B-B14F-4D97-AF65-F5344CB8AC3E}">
        <p14:creationId xmlns:p14="http://schemas.microsoft.com/office/powerpoint/2010/main" val="2618037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Clay v. Madison</a:t>
            </a:r>
            <a:endParaRPr lang="en-US" dirty="0"/>
          </a:p>
        </p:txBody>
      </p:sp>
      <p:sp>
        <p:nvSpPr>
          <p:cNvPr id="3" name="Content Placeholder 2"/>
          <p:cNvSpPr>
            <a:spLocks noGrp="1"/>
          </p:cNvSpPr>
          <p:nvPr>
            <p:ph idx="1"/>
          </p:nvPr>
        </p:nvSpPr>
        <p:spPr/>
        <p:txBody>
          <a:bodyPr/>
          <a:lstStyle/>
          <a:p>
            <a:pPr lvl="1"/>
            <a:r>
              <a:rPr lang="en-US" dirty="0" smtClean="0"/>
              <a:t>When </a:t>
            </a:r>
            <a:r>
              <a:rPr lang="en-US" dirty="0"/>
              <a:t>Clay asked for federal money for "internal improvements" (building roads, canals, etc.) many people balked. Pres. Madison vetoed the bill.</a:t>
            </a:r>
          </a:p>
          <a:p>
            <a:pPr lvl="2"/>
            <a:r>
              <a:rPr lang="en-US" dirty="0"/>
              <a:t>The opponents' complaint was that since these things were </a:t>
            </a:r>
            <a:r>
              <a:rPr lang="en-US" i="1" dirty="0"/>
              <a:t>not</a:t>
            </a:r>
            <a:r>
              <a:rPr lang="en-US" dirty="0"/>
              <a:t> in the Constitution, they should be left up to the </a:t>
            </a:r>
            <a:r>
              <a:rPr lang="en-US" i="1" dirty="0"/>
              <a:t>states</a:t>
            </a:r>
            <a:r>
              <a:rPr lang="en-US" dirty="0"/>
              <a:t> (10th Amendment). They took a "strict constructionist" approach.</a:t>
            </a:r>
          </a:p>
          <a:p>
            <a:pPr lvl="2"/>
            <a:r>
              <a:rPr lang="en-US" dirty="0"/>
              <a:t>This foreshadowed future similar disputes and even the debate over slavery.</a:t>
            </a:r>
          </a:p>
          <a:p>
            <a:pPr lvl="2"/>
            <a:r>
              <a:rPr lang="en-US" dirty="0"/>
              <a:t>Some states went ahead and make their own improvements. Notably, New York dug the Erie Canal, completed in 1825.</a:t>
            </a:r>
          </a:p>
        </p:txBody>
      </p:sp>
    </p:spTree>
    <p:extLst>
      <p:ext uri="{BB962C8B-B14F-4D97-AF65-F5344CB8AC3E}">
        <p14:creationId xmlns:p14="http://schemas.microsoft.com/office/powerpoint/2010/main" val="1111708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So-Called Era of Good Feelings</a:t>
            </a:r>
            <a:endParaRPr lang="en-US" dirty="0"/>
          </a:p>
        </p:txBody>
      </p:sp>
      <p:sp>
        <p:nvSpPr>
          <p:cNvPr id="3" name="Content Placeholder 2"/>
          <p:cNvSpPr>
            <a:spLocks noGrp="1"/>
          </p:cNvSpPr>
          <p:nvPr>
            <p:ph sz="half" idx="1"/>
          </p:nvPr>
        </p:nvSpPr>
        <p:spPr/>
        <p:txBody>
          <a:bodyPr>
            <a:normAutofit fontScale="92500"/>
          </a:bodyPr>
          <a:lstStyle/>
          <a:p>
            <a:pPr lvl="1"/>
            <a:r>
              <a:rPr lang="en-US" dirty="0" smtClean="0"/>
              <a:t>James </a:t>
            </a:r>
            <a:r>
              <a:rPr lang="en-US" dirty="0"/>
              <a:t>Monroe was elected president in 1816. </a:t>
            </a:r>
            <a:endParaRPr lang="en-US" dirty="0" smtClean="0"/>
          </a:p>
          <a:p>
            <a:pPr lvl="1"/>
            <a:r>
              <a:rPr lang="en-US" dirty="0" smtClean="0"/>
              <a:t>The </a:t>
            </a:r>
            <a:r>
              <a:rPr lang="en-US" dirty="0"/>
              <a:t>Federalist party vanished. </a:t>
            </a:r>
            <a:endParaRPr lang="en-US" dirty="0" smtClean="0"/>
          </a:p>
          <a:p>
            <a:pPr lvl="1"/>
            <a:r>
              <a:rPr lang="en-US" dirty="0" smtClean="0"/>
              <a:t>This </a:t>
            </a:r>
            <a:r>
              <a:rPr lang="en-US" dirty="0"/>
              <a:t>was called the Era of Good Feelings because…</a:t>
            </a:r>
          </a:p>
          <a:p>
            <a:pPr lvl="2"/>
            <a:r>
              <a:rPr lang="en-US" dirty="0"/>
              <a:t>There was only one political party (Republicans)—supposedly, the nation was united rather than split.</a:t>
            </a:r>
          </a:p>
          <a:p>
            <a:pPr lvl="2"/>
            <a:r>
              <a:rPr lang="en-US" dirty="0"/>
              <a:t>There was an upsweep of nationalism after the war</a:t>
            </a:r>
            <a:r>
              <a:rPr lang="en-US" dirty="0" smtClean="0"/>
              <a:t>.</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38687" y="1710531"/>
            <a:ext cx="3857625" cy="4305300"/>
          </a:xfrm>
        </p:spPr>
      </p:pic>
    </p:spTree>
    <p:extLst>
      <p:ext uri="{BB962C8B-B14F-4D97-AF65-F5344CB8AC3E}">
        <p14:creationId xmlns:p14="http://schemas.microsoft.com/office/powerpoint/2010/main" val="3767050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Seeds of Sectional Troubles are Planted</a:t>
            </a:r>
            <a:endParaRPr lang="en-US" dirty="0"/>
          </a:p>
        </p:txBody>
      </p:sp>
      <p:sp>
        <p:nvSpPr>
          <p:cNvPr id="3" name="Content Placeholder 2"/>
          <p:cNvSpPr>
            <a:spLocks noGrp="1"/>
          </p:cNvSpPr>
          <p:nvPr>
            <p:ph idx="1"/>
          </p:nvPr>
        </p:nvSpPr>
        <p:spPr/>
        <p:txBody>
          <a:bodyPr/>
          <a:lstStyle/>
          <a:p>
            <a:pPr lvl="2"/>
            <a:r>
              <a:rPr lang="en-US" sz="2400" dirty="0" smtClean="0"/>
              <a:t>The </a:t>
            </a:r>
            <a:r>
              <a:rPr lang="en-US" sz="2400" dirty="0"/>
              <a:t>South did not like the tariff saying it only benefited the North and made the South pay higher prices.</a:t>
            </a:r>
          </a:p>
          <a:p>
            <a:pPr lvl="2"/>
            <a:r>
              <a:rPr lang="en-US" sz="2400" dirty="0"/>
              <a:t>The South disliked the internal improvements linking the North and West. The South didn’t see any benefits in paying taxes for roads and canals in other states.</a:t>
            </a:r>
          </a:p>
          <a:p>
            <a:endParaRPr lang="en-US" dirty="0"/>
          </a:p>
        </p:txBody>
      </p:sp>
    </p:spTree>
    <p:extLst>
      <p:ext uri="{BB962C8B-B14F-4D97-AF65-F5344CB8AC3E}">
        <p14:creationId xmlns:p14="http://schemas.microsoft.com/office/powerpoint/2010/main" val="2247485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Panic of 1819</a:t>
            </a:r>
            <a:endParaRPr lang="en-US" dirty="0"/>
          </a:p>
        </p:txBody>
      </p:sp>
      <p:sp>
        <p:nvSpPr>
          <p:cNvPr id="3" name="Content Placeholder 2"/>
          <p:cNvSpPr>
            <a:spLocks noGrp="1"/>
          </p:cNvSpPr>
          <p:nvPr>
            <p:ph idx="1"/>
          </p:nvPr>
        </p:nvSpPr>
        <p:spPr/>
        <p:txBody>
          <a:bodyPr>
            <a:normAutofit/>
          </a:bodyPr>
          <a:lstStyle/>
          <a:p>
            <a:pPr lvl="1"/>
            <a:r>
              <a:rPr lang="en-US" sz="2400" dirty="0" smtClean="0"/>
              <a:t>An </a:t>
            </a:r>
            <a:r>
              <a:rPr lang="en-US" sz="2400" dirty="0"/>
              <a:t>economic panic struck in 1819. </a:t>
            </a:r>
            <a:endParaRPr lang="en-US" sz="2400" dirty="0" smtClean="0"/>
          </a:p>
          <a:p>
            <a:pPr lvl="1"/>
            <a:r>
              <a:rPr lang="en-US" sz="2400" dirty="0" smtClean="0"/>
              <a:t>This </a:t>
            </a:r>
            <a:r>
              <a:rPr lang="en-US" sz="2400" dirty="0"/>
              <a:t>quieted the "Good Feelings" as hard times set in.</a:t>
            </a:r>
          </a:p>
          <a:p>
            <a:pPr lvl="2"/>
            <a:r>
              <a:rPr lang="en-US" sz="2400" dirty="0"/>
              <a:t>The cause of the panic was over-speculation in land. Notably, over-speculation, or buying too much on credit, caused nearly every panic in the 1800s and the Great Depression.</a:t>
            </a:r>
          </a:p>
          <a:p>
            <a:pPr lvl="2"/>
            <a:r>
              <a:rPr lang="en-US" sz="2400" dirty="0"/>
              <a:t>The results of the panic were bankruptcies, companies going out of business, unemployment, people losing their farms, and deflation (drop in prices).</a:t>
            </a:r>
          </a:p>
        </p:txBody>
      </p:sp>
    </p:spTree>
    <p:extLst>
      <p:ext uri="{BB962C8B-B14F-4D97-AF65-F5344CB8AC3E}">
        <p14:creationId xmlns:p14="http://schemas.microsoft.com/office/powerpoint/2010/main" val="166389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Questions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Comparison</a:t>
            </a:r>
          </a:p>
          <a:p>
            <a:pPr lvl="1"/>
            <a:r>
              <a:rPr lang="en-US" dirty="0" smtClean="0"/>
              <a:t>How does the American System compare to the economic policies of Alexander Hamilton and the Federalists in the 1790s? </a:t>
            </a:r>
          </a:p>
          <a:p>
            <a:r>
              <a:rPr lang="en-US" dirty="0" smtClean="0"/>
              <a:t>Contextualization</a:t>
            </a:r>
          </a:p>
          <a:p>
            <a:pPr lvl="1"/>
            <a:r>
              <a:rPr lang="en-US" dirty="0" smtClean="0"/>
              <a:t>The authors contend that “the </a:t>
            </a:r>
            <a:r>
              <a:rPr lang="en-US" dirty="0" err="1" smtClean="0"/>
              <a:t>upsurging</a:t>
            </a:r>
            <a:r>
              <a:rPr lang="en-US" dirty="0" smtClean="0"/>
              <a:t> nationalism of the post-Ghent years…was further reflected and reinforced by the Supreme Court.” Explain how the concept of judicial nationalism influences individual decisions of the Marshall Court </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Periodization</a:t>
            </a:r>
          </a:p>
          <a:p>
            <a:pPr lvl="1"/>
            <a:r>
              <a:rPr lang="en-US" dirty="0" smtClean="0"/>
              <a:t>When the authors analyze the Missouri Compromise, they claim that “neither the North nor South was acutely displeased, although neither was completely happy.” How was the Missouri Compromise a turning point in relations between the North and the South? </a:t>
            </a:r>
            <a:endParaRPr lang="en-US" dirty="0"/>
          </a:p>
        </p:txBody>
      </p:sp>
    </p:spTree>
    <p:extLst>
      <p:ext uri="{BB962C8B-B14F-4D97-AF65-F5344CB8AC3E}">
        <p14:creationId xmlns:p14="http://schemas.microsoft.com/office/powerpoint/2010/main" val="1940639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of Recessions</a:t>
            </a:r>
            <a:endParaRPr lang="en-US" dirty="0"/>
          </a:p>
        </p:txBody>
      </p:sp>
      <p:sp>
        <p:nvSpPr>
          <p:cNvPr id="3" name="Content Placeholder 2"/>
          <p:cNvSpPr>
            <a:spLocks noGrp="1"/>
          </p:cNvSpPr>
          <p:nvPr>
            <p:ph idx="1"/>
          </p:nvPr>
        </p:nvSpPr>
        <p:spPr/>
        <p:txBody>
          <a:bodyPr/>
          <a:lstStyle/>
          <a:p>
            <a:r>
              <a:rPr lang="en-US" dirty="0" smtClean="0"/>
              <a:t>An </a:t>
            </a:r>
            <a:r>
              <a:rPr lang="en-US" dirty="0"/>
              <a:t>economic panic occurred nearly every 20 years during the 1800s (1819, 1837, 1857, 1873, 1893).</a:t>
            </a:r>
          </a:p>
          <a:p>
            <a:pPr lvl="1"/>
            <a:r>
              <a:rPr lang="en-US" sz="2400" dirty="0"/>
              <a:t>The West was hit the hardest by the panic.</a:t>
            </a:r>
          </a:p>
          <a:p>
            <a:pPr lvl="2"/>
            <a:r>
              <a:rPr lang="en-US" sz="2400" dirty="0"/>
              <a:t>When the Bank of the U.S. felt the strain of the panic, they called in loans to western "wildcat" banks. They went bankrupt, farmers lost their farms, and the B.U.S. was blamed</a:t>
            </a:r>
            <a:r>
              <a:rPr lang="en-US" sz="2400" dirty="0" smtClean="0"/>
              <a:t>.</a:t>
            </a:r>
            <a:endParaRPr lang="en-US" sz="2400" dirty="0"/>
          </a:p>
          <a:p>
            <a:pPr lvl="4"/>
            <a:r>
              <a:rPr lang="en-US" sz="2400" dirty="0"/>
              <a:t>This distrust of eastern banks was the birth of the </a:t>
            </a:r>
            <a:r>
              <a:rPr lang="en-US" sz="2400" dirty="0" err="1"/>
              <a:t>Jacksonian</a:t>
            </a:r>
            <a:r>
              <a:rPr lang="en-US" sz="2400" dirty="0"/>
              <a:t> democracy.</a:t>
            </a:r>
          </a:p>
          <a:p>
            <a:pPr lvl="2"/>
            <a:r>
              <a:rPr lang="en-US" sz="2400" dirty="0"/>
              <a:t>The number of debtors in debtor prisons rose as well.</a:t>
            </a:r>
          </a:p>
          <a:p>
            <a:endParaRPr lang="en-US" dirty="0"/>
          </a:p>
        </p:txBody>
      </p:sp>
    </p:spTree>
    <p:extLst>
      <p:ext uri="{BB962C8B-B14F-4D97-AF65-F5344CB8AC3E}">
        <p14:creationId xmlns:p14="http://schemas.microsoft.com/office/powerpoint/2010/main" val="1213443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Pains of the West</a:t>
            </a:r>
            <a:endParaRPr lang="en-US" dirty="0"/>
          </a:p>
        </p:txBody>
      </p:sp>
      <p:sp>
        <p:nvSpPr>
          <p:cNvPr id="3" name="Content Placeholder 2"/>
          <p:cNvSpPr>
            <a:spLocks noGrp="1"/>
          </p:cNvSpPr>
          <p:nvPr>
            <p:ph sz="half" idx="1"/>
          </p:nvPr>
        </p:nvSpPr>
        <p:spPr>
          <a:xfrm>
            <a:off x="-152400" y="1905000"/>
            <a:ext cx="4038600" cy="4525963"/>
          </a:xfrm>
        </p:spPr>
        <p:txBody>
          <a:bodyPr>
            <a:normAutofit/>
          </a:bodyPr>
          <a:lstStyle/>
          <a:p>
            <a:pPr lvl="1"/>
            <a:r>
              <a:rPr lang="en-US" dirty="0" smtClean="0"/>
              <a:t>By </a:t>
            </a:r>
            <a:r>
              <a:rPr lang="en-US" dirty="0"/>
              <a:t>1819, nine frontier states had joined the original 13. </a:t>
            </a:r>
            <a:endParaRPr lang="en-US" dirty="0" smtClean="0"/>
          </a:p>
          <a:p>
            <a:pPr lvl="1"/>
            <a:r>
              <a:rPr lang="en-US" dirty="0" smtClean="0"/>
              <a:t>They'd </a:t>
            </a:r>
            <a:r>
              <a:rPr lang="en-US" dirty="0"/>
              <a:t>mostly been admitted alternately, slave state then free state, etc</a:t>
            </a:r>
            <a:r>
              <a:rPr lang="en-US" dirty="0" smtClean="0"/>
              <a:t>.</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505200" y="1676400"/>
            <a:ext cx="5290102" cy="3581400"/>
          </a:xfrm>
        </p:spPr>
      </p:pic>
    </p:spTree>
    <p:extLst>
      <p:ext uri="{BB962C8B-B14F-4D97-AF65-F5344CB8AC3E}">
        <p14:creationId xmlns:p14="http://schemas.microsoft.com/office/powerpoint/2010/main" val="2726284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Ohio Fever</a:t>
            </a:r>
            <a:endParaRPr lang="en-US" dirty="0"/>
          </a:p>
        </p:txBody>
      </p:sp>
      <p:sp>
        <p:nvSpPr>
          <p:cNvPr id="3" name="Content Placeholder 2"/>
          <p:cNvSpPr>
            <a:spLocks noGrp="1"/>
          </p:cNvSpPr>
          <p:nvPr>
            <p:ph idx="1"/>
          </p:nvPr>
        </p:nvSpPr>
        <p:spPr/>
        <p:txBody>
          <a:bodyPr>
            <a:normAutofit/>
          </a:bodyPr>
          <a:lstStyle/>
          <a:p>
            <a:pPr lvl="1"/>
            <a:r>
              <a:rPr lang="en-US" sz="2400" dirty="0" smtClean="0"/>
              <a:t>The American urge to move westward and cheap land fueled "Ohio Fever." </a:t>
            </a:r>
          </a:p>
          <a:p>
            <a:pPr lvl="1"/>
            <a:r>
              <a:rPr lang="en-US" sz="2400" dirty="0" smtClean="0"/>
              <a:t>The </a:t>
            </a:r>
            <a:r>
              <a:rPr lang="en-US" sz="2400" dirty="0"/>
              <a:t>need for new and better soil. </a:t>
            </a:r>
            <a:endParaRPr lang="en-US" sz="2400" dirty="0" smtClean="0"/>
          </a:p>
          <a:p>
            <a:pPr lvl="1"/>
            <a:r>
              <a:rPr lang="en-US" sz="2400" dirty="0" smtClean="0"/>
              <a:t>Transportation </a:t>
            </a:r>
            <a:r>
              <a:rPr lang="en-US" sz="2400" dirty="0"/>
              <a:t>also made travel easier.</a:t>
            </a:r>
          </a:p>
          <a:p>
            <a:pPr lvl="4"/>
            <a:r>
              <a:rPr lang="en-US" sz="2400" dirty="0" smtClean="0"/>
              <a:t>Better </a:t>
            </a:r>
            <a:r>
              <a:rPr lang="en-US" sz="2400" dirty="0"/>
              <a:t>roads existed, namely the Cumberland Road to Illinois.</a:t>
            </a:r>
          </a:p>
          <a:p>
            <a:pPr lvl="4"/>
            <a:r>
              <a:rPr lang="en-US" sz="2400" dirty="0"/>
              <a:t>The steamboat was soon coming, making two-way river travel possible.</a:t>
            </a:r>
          </a:p>
          <a:p>
            <a:pPr lvl="2"/>
            <a:r>
              <a:rPr lang="en-US" sz="2400" dirty="0"/>
              <a:t>The Land Act of 1820 allowed buyers to purchase 80 acres at $1.25 per acre (as a minimum).</a:t>
            </a:r>
          </a:p>
          <a:p>
            <a:endParaRPr lang="en-US" dirty="0"/>
          </a:p>
        </p:txBody>
      </p:sp>
    </p:spTree>
    <p:extLst>
      <p:ext uri="{BB962C8B-B14F-4D97-AF65-F5344CB8AC3E}">
        <p14:creationId xmlns:p14="http://schemas.microsoft.com/office/powerpoint/2010/main" val="3821946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Wildcat Banks</a:t>
            </a:r>
            <a:endParaRPr lang="en-US" dirty="0"/>
          </a:p>
        </p:txBody>
      </p:sp>
      <p:sp>
        <p:nvSpPr>
          <p:cNvPr id="3" name="Content Placeholder 2"/>
          <p:cNvSpPr>
            <a:spLocks noGrp="1"/>
          </p:cNvSpPr>
          <p:nvPr>
            <p:ph sz="half" idx="1"/>
          </p:nvPr>
        </p:nvSpPr>
        <p:spPr/>
        <p:txBody>
          <a:bodyPr/>
          <a:lstStyle/>
          <a:p>
            <a:pPr marL="274320" lvl="2" indent="-274320">
              <a:buClr>
                <a:schemeClr val="accent1">
                  <a:lumMod val="60000"/>
                  <a:lumOff val="40000"/>
                </a:schemeClr>
              </a:buClr>
            </a:pPr>
            <a:r>
              <a:rPr lang="en-US" sz="2800" dirty="0"/>
              <a:t>"Wildcat banks" gave easy credit. The banks printed their own paper money then lent it out liberally to anyone wanting to buy land.</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990600"/>
            <a:ext cx="4028107" cy="4525963"/>
          </a:xfrm>
        </p:spPr>
      </p:pic>
    </p:spTree>
    <p:extLst>
      <p:ext uri="{BB962C8B-B14F-4D97-AF65-F5344CB8AC3E}">
        <p14:creationId xmlns:p14="http://schemas.microsoft.com/office/powerpoint/2010/main" val="3129167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 and Sectional Balance</a:t>
            </a:r>
            <a:endParaRPr lang="en-US" dirty="0"/>
          </a:p>
        </p:txBody>
      </p:sp>
      <p:sp>
        <p:nvSpPr>
          <p:cNvPr id="3" name="Content Placeholder 2"/>
          <p:cNvSpPr>
            <a:spLocks noGrp="1"/>
          </p:cNvSpPr>
          <p:nvPr>
            <p:ph sz="half" idx="1"/>
          </p:nvPr>
        </p:nvSpPr>
        <p:spPr>
          <a:xfrm>
            <a:off x="381000" y="1752600"/>
            <a:ext cx="2971800" cy="4525963"/>
          </a:xfrm>
        </p:spPr>
        <p:txBody>
          <a:bodyPr>
            <a:normAutofit/>
          </a:bodyPr>
          <a:lstStyle/>
          <a:p>
            <a:pPr lvl="1"/>
            <a:r>
              <a:rPr lang="en-US" dirty="0" smtClean="0"/>
              <a:t>Also </a:t>
            </a:r>
            <a:r>
              <a:rPr lang="en-US" dirty="0"/>
              <a:t>in 1819, Missouri wanted to become a slave state. </a:t>
            </a:r>
            <a:endParaRPr lang="en-US" dirty="0" smtClean="0"/>
          </a:p>
          <a:p>
            <a:pPr lvl="1"/>
            <a:r>
              <a:rPr lang="en-US" dirty="0" smtClean="0"/>
              <a:t>This </a:t>
            </a:r>
            <a:r>
              <a:rPr lang="en-US" dirty="0"/>
              <a:t>created a problem—the equal balance of slave-free states would be tipped to the pro-slavery side. </a:t>
            </a:r>
            <a:endParaRPr lang="en-US" dirty="0" smtClean="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81400" y="2209800"/>
            <a:ext cx="5269627" cy="3352800"/>
          </a:xfrm>
        </p:spPr>
      </p:pic>
    </p:spTree>
    <p:extLst>
      <p:ext uri="{BB962C8B-B14F-4D97-AF65-F5344CB8AC3E}">
        <p14:creationId xmlns:p14="http://schemas.microsoft.com/office/powerpoint/2010/main" val="555416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Northern States Said NO!</a:t>
            </a:r>
            <a:endParaRPr lang="en-US" dirty="0"/>
          </a:p>
        </p:txBody>
      </p:sp>
      <p:sp>
        <p:nvSpPr>
          <p:cNvPr id="3" name="Content Placeholder 2"/>
          <p:cNvSpPr>
            <a:spLocks noGrp="1"/>
          </p:cNvSpPr>
          <p:nvPr>
            <p:ph idx="1"/>
          </p:nvPr>
        </p:nvSpPr>
        <p:spPr/>
        <p:txBody>
          <a:bodyPr>
            <a:normAutofit/>
          </a:bodyPr>
          <a:lstStyle/>
          <a:p>
            <a:pPr lvl="1"/>
            <a:r>
              <a:rPr lang="en-US" sz="2400" dirty="0"/>
              <a:t>The northern states would not have this.</a:t>
            </a:r>
          </a:p>
          <a:p>
            <a:pPr lvl="2"/>
            <a:r>
              <a:rPr lang="en-US" sz="2400" dirty="0"/>
              <a:t>In the House, the Tallmadge Amendment was put forth to limit slavery in Missouri. It proposed that </a:t>
            </a:r>
          </a:p>
          <a:p>
            <a:pPr lvl="3"/>
            <a:r>
              <a:rPr lang="en-US" sz="2400" dirty="0" smtClean="0"/>
              <a:t>no </a:t>
            </a:r>
            <a:r>
              <a:rPr lang="en-US" sz="2400" dirty="0"/>
              <a:t>more slaves be allowed into </a:t>
            </a:r>
            <a:r>
              <a:rPr lang="en-US" sz="2400" dirty="0" smtClean="0"/>
              <a:t>Missouri </a:t>
            </a:r>
          </a:p>
          <a:p>
            <a:pPr lvl="3"/>
            <a:r>
              <a:rPr lang="en-US" sz="2400" dirty="0" smtClean="0"/>
              <a:t>that </a:t>
            </a:r>
            <a:r>
              <a:rPr lang="en-US" sz="2400" dirty="0"/>
              <a:t>slaves born to Missouri slave parents would gradually emancipated.</a:t>
            </a:r>
          </a:p>
          <a:p>
            <a:pPr lvl="2"/>
            <a:r>
              <a:rPr lang="en-US" sz="2400" dirty="0"/>
              <a:t>This amendment was voted down in the Senate where southern states had an equal vote (thanks to the slave-free balance).</a:t>
            </a:r>
          </a:p>
          <a:p>
            <a:endParaRPr lang="en-US" dirty="0"/>
          </a:p>
        </p:txBody>
      </p:sp>
    </p:spTree>
    <p:extLst>
      <p:ext uri="{BB962C8B-B14F-4D97-AF65-F5344CB8AC3E}">
        <p14:creationId xmlns:p14="http://schemas.microsoft.com/office/powerpoint/2010/main" val="2036292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Southern Perspective</a:t>
            </a:r>
            <a:endParaRPr lang="en-US" dirty="0"/>
          </a:p>
        </p:txBody>
      </p:sp>
      <p:sp>
        <p:nvSpPr>
          <p:cNvPr id="3" name="Content Placeholder 2"/>
          <p:cNvSpPr>
            <a:spLocks noGrp="1"/>
          </p:cNvSpPr>
          <p:nvPr>
            <p:ph idx="1"/>
          </p:nvPr>
        </p:nvSpPr>
        <p:spPr/>
        <p:txBody>
          <a:bodyPr/>
          <a:lstStyle/>
          <a:p>
            <a:pPr lvl="1"/>
            <a:r>
              <a:rPr lang="en-US" dirty="0" smtClean="0"/>
              <a:t>The Tallmadge </a:t>
            </a:r>
            <a:r>
              <a:rPr lang="en-US" dirty="0"/>
              <a:t>Amendment was seen as a possible tip of the iceberg. </a:t>
            </a:r>
            <a:endParaRPr lang="en-US" dirty="0" smtClean="0"/>
          </a:p>
          <a:p>
            <a:pPr lvl="1"/>
            <a:r>
              <a:rPr lang="en-US" dirty="0" smtClean="0"/>
              <a:t>Southerners </a:t>
            </a:r>
            <a:r>
              <a:rPr lang="en-US" dirty="0"/>
              <a:t>thought, "Next, perhaps northerners will try to liberate </a:t>
            </a:r>
            <a:r>
              <a:rPr lang="en-US" i="1" dirty="0"/>
              <a:t>all</a:t>
            </a:r>
            <a:r>
              <a:rPr lang="en-US" dirty="0"/>
              <a:t> of the South."</a:t>
            </a:r>
          </a:p>
          <a:p>
            <a:pPr lvl="1"/>
            <a:r>
              <a:rPr lang="en-US" dirty="0"/>
              <a:t>The other southern worry centered on population—the North was growing much larger than the South. </a:t>
            </a:r>
            <a:endParaRPr lang="en-US" dirty="0" smtClean="0"/>
          </a:p>
          <a:p>
            <a:pPr lvl="1"/>
            <a:r>
              <a:rPr lang="en-US" dirty="0" smtClean="0"/>
              <a:t>This </a:t>
            </a:r>
            <a:r>
              <a:rPr lang="en-US" dirty="0"/>
              <a:t>meant northerners outnumbered southerners in the House. </a:t>
            </a:r>
            <a:endParaRPr lang="en-US" dirty="0" smtClean="0"/>
          </a:p>
          <a:p>
            <a:pPr lvl="1"/>
            <a:r>
              <a:rPr lang="en-US" dirty="0" smtClean="0"/>
              <a:t>Even </a:t>
            </a:r>
            <a:r>
              <a:rPr lang="en-US" dirty="0"/>
              <a:t>still, southerners had equal representation in the Senate and therefore could halt any unwanted bills.</a:t>
            </a:r>
          </a:p>
          <a:p>
            <a:endParaRPr lang="en-US" dirty="0"/>
          </a:p>
        </p:txBody>
      </p:sp>
    </p:spTree>
    <p:extLst>
      <p:ext uri="{BB962C8B-B14F-4D97-AF65-F5344CB8AC3E}">
        <p14:creationId xmlns:p14="http://schemas.microsoft.com/office/powerpoint/2010/main" val="2635341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Missouri Compromise</a:t>
            </a:r>
            <a:endParaRPr lang="en-US" dirty="0"/>
          </a:p>
        </p:txBody>
      </p:sp>
      <p:sp>
        <p:nvSpPr>
          <p:cNvPr id="3" name="Content Placeholder 2"/>
          <p:cNvSpPr>
            <a:spLocks noGrp="1"/>
          </p:cNvSpPr>
          <p:nvPr>
            <p:ph sz="half" idx="1"/>
          </p:nvPr>
        </p:nvSpPr>
        <p:spPr>
          <a:xfrm>
            <a:off x="152400" y="1600200"/>
            <a:ext cx="4267200" cy="5029200"/>
          </a:xfrm>
        </p:spPr>
        <p:txBody>
          <a:bodyPr>
            <a:normAutofit/>
          </a:bodyPr>
          <a:lstStyle/>
          <a:p>
            <a:pPr lvl="1"/>
            <a:r>
              <a:rPr lang="en-US" dirty="0" smtClean="0"/>
              <a:t>The </a:t>
            </a:r>
            <a:r>
              <a:rPr lang="en-US" dirty="0"/>
              <a:t>Missouri Compromise broke the deadlock by agreeing…</a:t>
            </a:r>
          </a:p>
          <a:p>
            <a:pPr lvl="2"/>
            <a:r>
              <a:rPr lang="en-US" dirty="0"/>
              <a:t>Missouri would be admitted as a slave </a:t>
            </a:r>
            <a:r>
              <a:rPr lang="en-US" dirty="0" smtClean="0"/>
              <a:t>state</a:t>
            </a:r>
          </a:p>
          <a:p>
            <a:pPr lvl="2"/>
            <a:r>
              <a:rPr lang="en-US" dirty="0" smtClean="0"/>
              <a:t>Maine </a:t>
            </a:r>
            <a:r>
              <a:rPr lang="en-US" dirty="0"/>
              <a:t>would be admitted as a free state. </a:t>
            </a:r>
            <a:endParaRPr lang="en-US" dirty="0" smtClean="0"/>
          </a:p>
          <a:p>
            <a:pPr lvl="2"/>
            <a:r>
              <a:rPr lang="en-US" dirty="0" smtClean="0"/>
              <a:t>Regarding </a:t>
            </a:r>
            <a:r>
              <a:rPr lang="en-US" i="1" dirty="0"/>
              <a:t>future</a:t>
            </a:r>
            <a:r>
              <a:rPr lang="en-US" dirty="0"/>
              <a:t> slave land, an east-west line was drawn at 36°30’. </a:t>
            </a:r>
            <a:endParaRPr lang="en-US" dirty="0" smtClean="0"/>
          </a:p>
          <a:p>
            <a:pPr lvl="2"/>
            <a:r>
              <a:rPr lang="en-US" dirty="0" smtClean="0"/>
              <a:t>All </a:t>
            </a:r>
            <a:r>
              <a:rPr lang="en-US" dirty="0"/>
              <a:t>new states north of the 36°30’ line would be free, new states southward would be slave.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583450"/>
            <a:ext cx="4038600" cy="2559462"/>
          </a:xfrm>
        </p:spPr>
      </p:pic>
    </p:spTree>
    <p:extLst>
      <p:ext uri="{BB962C8B-B14F-4D97-AF65-F5344CB8AC3E}">
        <p14:creationId xmlns:p14="http://schemas.microsoft.com/office/powerpoint/2010/main" val="4067116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 Worked!  (For a while…)</a:t>
            </a:r>
            <a:endParaRPr lang="en-US" dirty="0"/>
          </a:p>
        </p:txBody>
      </p:sp>
      <p:sp>
        <p:nvSpPr>
          <p:cNvPr id="3" name="Content Placeholder 2"/>
          <p:cNvSpPr>
            <a:spLocks noGrp="1"/>
          </p:cNvSpPr>
          <p:nvPr>
            <p:ph sz="half" idx="1"/>
          </p:nvPr>
        </p:nvSpPr>
        <p:spPr>
          <a:xfrm>
            <a:off x="457200" y="1600200"/>
            <a:ext cx="3276600" cy="4525963"/>
          </a:xfrm>
        </p:spPr>
        <p:txBody>
          <a:bodyPr>
            <a:normAutofit/>
          </a:bodyPr>
          <a:lstStyle/>
          <a:p>
            <a:pPr lvl="1"/>
            <a:r>
              <a:rPr lang="en-US" dirty="0" smtClean="0"/>
              <a:t>The </a:t>
            </a:r>
            <a:r>
              <a:rPr lang="en-US" dirty="0"/>
              <a:t>compromise worked for about 26 years. </a:t>
            </a:r>
            <a:endParaRPr lang="en-US" dirty="0" smtClean="0"/>
          </a:p>
          <a:p>
            <a:pPr lvl="1"/>
            <a:r>
              <a:rPr lang="en-US" dirty="0" smtClean="0"/>
              <a:t>Then</a:t>
            </a:r>
            <a:r>
              <a:rPr lang="en-US" dirty="0"/>
              <a:t>, new lands acquired from Mexico opened the question of what to do about the "peculiar institution" (slavery).</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86200" y="1981200"/>
            <a:ext cx="4857371" cy="3048000"/>
          </a:xfrm>
        </p:spPr>
      </p:pic>
    </p:spTree>
    <p:extLst>
      <p:ext uri="{BB962C8B-B14F-4D97-AF65-F5344CB8AC3E}">
        <p14:creationId xmlns:p14="http://schemas.microsoft.com/office/powerpoint/2010/main" val="235099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Election of 1820</a:t>
            </a:r>
            <a:endParaRPr lang="en-US" dirty="0"/>
          </a:p>
        </p:txBody>
      </p:sp>
      <p:sp>
        <p:nvSpPr>
          <p:cNvPr id="3" name="Content Placeholder 2"/>
          <p:cNvSpPr>
            <a:spLocks noGrp="1"/>
          </p:cNvSpPr>
          <p:nvPr>
            <p:ph sz="half" idx="1"/>
          </p:nvPr>
        </p:nvSpPr>
        <p:spPr>
          <a:xfrm>
            <a:off x="457200" y="1600200"/>
            <a:ext cx="2895600" cy="4525963"/>
          </a:xfrm>
        </p:spPr>
        <p:txBody>
          <a:bodyPr/>
          <a:lstStyle/>
          <a:p>
            <a:pPr marL="274320" lvl="1" indent="-274320"/>
            <a:r>
              <a:rPr lang="en-US" dirty="0" smtClean="0"/>
              <a:t>The </a:t>
            </a:r>
            <a:r>
              <a:rPr lang="en-US" dirty="0"/>
              <a:t>Panic of 1819 and dispute over Missouri should've doomed Pres. James Monroe. </a:t>
            </a:r>
            <a:endParaRPr lang="en-US" dirty="0" smtClean="0"/>
          </a:p>
          <a:p>
            <a:pPr marL="274320" lvl="1" indent="-274320"/>
            <a:r>
              <a:rPr lang="en-US" dirty="0" smtClean="0"/>
              <a:t>But</a:t>
            </a:r>
            <a:r>
              <a:rPr lang="en-US" dirty="0"/>
              <a:t>, the Federalists were so that he won a resounding re-election.</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00400" y="1905000"/>
            <a:ext cx="5517446" cy="3505200"/>
          </a:xfrm>
        </p:spPr>
      </p:pic>
    </p:spTree>
    <p:extLst>
      <p:ext uri="{BB962C8B-B14F-4D97-AF65-F5344CB8AC3E}">
        <p14:creationId xmlns:p14="http://schemas.microsoft.com/office/powerpoint/2010/main" val="4057670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Impact of War of 1812</a:t>
            </a:r>
            <a:endParaRPr lang="en-US" dirty="0"/>
          </a:p>
        </p:txBody>
      </p:sp>
      <p:sp>
        <p:nvSpPr>
          <p:cNvPr id="2" name="Content Placeholder 1"/>
          <p:cNvSpPr>
            <a:spLocks noGrp="1"/>
          </p:cNvSpPr>
          <p:nvPr>
            <p:ph sz="half" idx="1"/>
          </p:nvPr>
        </p:nvSpPr>
        <p:spPr>
          <a:xfrm>
            <a:off x="533400" y="2133600"/>
            <a:ext cx="4038600" cy="4525963"/>
          </a:xfrm>
        </p:spPr>
        <p:txBody>
          <a:bodyPr/>
          <a:lstStyle/>
          <a:p>
            <a:pPr lvl="1"/>
            <a:r>
              <a:rPr lang="en-US" dirty="0" smtClean="0"/>
              <a:t>Sections </a:t>
            </a:r>
            <a:r>
              <a:rPr lang="en-US" dirty="0"/>
              <a:t>were staunchly for it or against it. </a:t>
            </a:r>
            <a:endParaRPr lang="en-US" dirty="0" smtClean="0"/>
          </a:p>
          <a:p>
            <a:pPr lvl="1"/>
            <a:r>
              <a:rPr lang="en-US" dirty="0" smtClean="0"/>
              <a:t>Generally</a:t>
            </a:r>
            <a:r>
              <a:rPr lang="en-US" dirty="0"/>
              <a:t>, the West and South were for the </a:t>
            </a:r>
            <a:r>
              <a:rPr lang="en-US" dirty="0" smtClean="0"/>
              <a:t>war</a:t>
            </a:r>
          </a:p>
          <a:p>
            <a:pPr lvl="1"/>
            <a:r>
              <a:rPr lang="en-US" dirty="0"/>
              <a:t>T</a:t>
            </a:r>
            <a:r>
              <a:rPr lang="en-US" dirty="0" smtClean="0"/>
              <a:t>he </a:t>
            </a:r>
            <a:r>
              <a:rPr lang="en-US" dirty="0"/>
              <a:t>Northeast was hotly against it.</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057400"/>
            <a:ext cx="4038600" cy="2979698"/>
          </a:xfrm>
        </p:spPr>
      </p:pic>
    </p:spTree>
    <p:extLst>
      <p:ext uri="{BB962C8B-B14F-4D97-AF65-F5344CB8AC3E}">
        <p14:creationId xmlns:p14="http://schemas.microsoft.com/office/powerpoint/2010/main" val="2370641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 Marshall and Judicial Nationalism</a:t>
            </a:r>
            <a:endParaRPr lang="en-US" dirty="0"/>
          </a:p>
        </p:txBody>
      </p:sp>
      <p:sp>
        <p:nvSpPr>
          <p:cNvPr id="3" name="Content Placeholder 2"/>
          <p:cNvSpPr>
            <a:spLocks noGrp="1"/>
          </p:cNvSpPr>
          <p:nvPr>
            <p:ph idx="1"/>
          </p:nvPr>
        </p:nvSpPr>
        <p:spPr/>
        <p:txBody>
          <a:bodyPr/>
          <a:lstStyle/>
          <a:p>
            <a:pPr lvl="1"/>
            <a:r>
              <a:rPr lang="en-US" dirty="0" smtClean="0"/>
              <a:t>During </a:t>
            </a:r>
            <a:r>
              <a:rPr lang="en-US" dirty="0"/>
              <a:t>the "Era of Good Feelings," a political tug-o-war was being waged in the Supreme Court between the federal and state governments. </a:t>
            </a:r>
            <a:endParaRPr lang="en-US" dirty="0" smtClean="0"/>
          </a:p>
          <a:p>
            <a:pPr lvl="1"/>
            <a:r>
              <a:rPr lang="en-US" dirty="0" smtClean="0"/>
              <a:t>Who </a:t>
            </a:r>
            <a:r>
              <a:rPr lang="en-US" dirty="0"/>
              <a:t>would win was unclear and depended on the Supreme Court's pattern of decisions.</a:t>
            </a:r>
          </a:p>
          <a:p>
            <a:pPr lvl="2"/>
            <a:r>
              <a:rPr lang="en-US" dirty="0"/>
              <a:t>The court's leader, Chief Justice John Marshall, was a federalist in his philosophy and therefore leaned to the strong federal government side.</a:t>
            </a:r>
          </a:p>
          <a:p>
            <a:endParaRPr lang="en-US" dirty="0"/>
          </a:p>
        </p:txBody>
      </p:sp>
    </p:spTree>
    <p:extLst>
      <p:ext uri="{BB962C8B-B14F-4D97-AF65-F5344CB8AC3E}">
        <p14:creationId xmlns:p14="http://schemas.microsoft.com/office/powerpoint/2010/main" val="2933376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marL="548640" marR="0" lvl="1" indent="-182880" defTabSz="914400" rtl="0" eaLnBrk="1" fontAlgn="auto" latinLnBrk="0" hangingPunct="1">
              <a:lnSpc>
                <a:spcPct val="100000"/>
              </a:lnSpc>
              <a:spcBef>
                <a:spcPct val="20000"/>
              </a:spcBef>
              <a:spcAft>
                <a:spcPts val="0"/>
              </a:spcAft>
              <a:tabLst/>
              <a:defRPr/>
            </a:pPr>
            <a:r>
              <a:rPr kumimoji="0" lang="en-US" sz="2400" b="0" i="1" u="none" strike="noStrike" kern="1200" cap="none" spc="0" normalizeH="0" baseline="0" noProof="0" dirty="0" smtClean="0">
                <a:ln>
                  <a:noFill/>
                </a:ln>
                <a:solidFill>
                  <a:prstClr val="white"/>
                </a:solidFill>
                <a:effectLst/>
                <a:uLnTx/>
                <a:uFillTx/>
                <a:latin typeface="Tw Cen MT"/>
                <a:ea typeface="+mn-ea"/>
                <a:cs typeface="+mn-cs"/>
              </a:rPr>
              <a:t>McCulloch vs. Maryland</a:t>
            </a:r>
            <a:r>
              <a:rPr kumimoji="0" lang="en-US" sz="2400" b="0" i="0" u="none" strike="noStrike" kern="1200" cap="none" spc="0" normalizeH="0" baseline="0" noProof="0" dirty="0" smtClean="0">
                <a:ln>
                  <a:noFill/>
                </a:ln>
                <a:solidFill>
                  <a:prstClr val="white"/>
                </a:solidFill>
                <a:effectLst/>
                <a:uLnTx/>
                <a:uFillTx/>
                <a:latin typeface="Tw Cen MT"/>
                <a:ea typeface="+mn-ea"/>
                <a:cs typeface="+mn-cs"/>
              </a:rPr>
              <a:t> (1819)—</a:t>
            </a:r>
            <a:r>
              <a:rPr kumimoji="0" lang="en-US" sz="2400" b="0" i="0" u="none" strike="noStrike" kern="1200" cap="none" spc="0" normalizeH="0" noProof="0" dirty="0" smtClean="0">
                <a:ln>
                  <a:noFill/>
                </a:ln>
                <a:solidFill>
                  <a:prstClr val="white"/>
                </a:solidFill>
                <a:effectLst/>
                <a:uLnTx/>
                <a:uFillTx/>
                <a:latin typeface="Tw Cen MT"/>
                <a:ea typeface="+mn-ea"/>
                <a:cs typeface="+mn-cs"/>
              </a:rPr>
              <a:t> </a:t>
            </a:r>
            <a:r>
              <a:rPr kumimoji="0" lang="en-US" sz="2400" b="0" i="0" u="none" strike="noStrike" kern="1200" cap="none" spc="0" normalizeH="0" baseline="0" noProof="0" dirty="0" smtClean="0">
                <a:ln>
                  <a:noFill/>
                </a:ln>
                <a:solidFill>
                  <a:prstClr val="white"/>
                </a:solidFill>
                <a:effectLst/>
                <a:uLnTx/>
                <a:uFillTx/>
                <a:latin typeface="Tw Cen MT"/>
                <a:ea typeface="+mn-ea"/>
                <a:cs typeface="+mn-cs"/>
              </a:rPr>
              <a:t>The "Elastic Clause Case.”</a:t>
            </a:r>
            <a:br>
              <a:rPr kumimoji="0" lang="en-US" sz="2400" b="0" i="0" u="none" strike="noStrike" kern="1200" cap="none" spc="0" normalizeH="0" baseline="0" noProof="0" dirty="0" smtClean="0">
                <a:ln>
                  <a:noFill/>
                </a:ln>
                <a:solidFill>
                  <a:prstClr val="white"/>
                </a:solidFill>
                <a:effectLst/>
                <a:uLnTx/>
                <a:uFillTx/>
                <a:latin typeface="Tw Cen MT"/>
                <a:ea typeface="+mn-ea"/>
                <a:cs typeface="+mn-cs"/>
              </a:rPr>
            </a:br>
            <a:endParaRPr lang="en-US" sz="2400" dirty="0"/>
          </a:p>
        </p:txBody>
      </p:sp>
      <p:sp>
        <p:nvSpPr>
          <p:cNvPr id="3" name="Content Placeholder 2"/>
          <p:cNvSpPr>
            <a:spLocks noGrp="1"/>
          </p:cNvSpPr>
          <p:nvPr>
            <p:ph idx="1"/>
          </p:nvPr>
        </p:nvSpPr>
        <p:spPr/>
        <p:txBody>
          <a:bodyPr/>
          <a:lstStyle/>
          <a:p>
            <a:pPr lvl="2"/>
            <a:r>
              <a:rPr lang="en-US" dirty="0" smtClean="0"/>
              <a:t>Details</a:t>
            </a:r>
            <a:r>
              <a:rPr lang="en-US" dirty="0"/>
              <a:t>: Maryland tried to tax the Bank of the U.S. Chief Justice Marshall invoked Hamilton's "implied powers" and declared the B.U.S. constitutional.</a:t>
            </a:r>
          </a:p>
          <a:p>
            <a:pPr lvl="2"/>
            <a:r>
              <a:rPr lang="en-US" dirty="0"/>
              <a:t>Importance: The Elastic Clause was officially recognized and used. The Constitution had been written in more </a:t>
            </a:r>
            <a:r>
              <a:rPr lang="en-US" i="1" dirty="0"/>
              <a:t>general</a:t>
            </a:r>
            <a:r>
              <a:rPr lang="en-US" dirty="0"/>
              <a:t> terms rather than specific, and therefore could be interpreted rather than read strictly verbatim. Score one point for the federal government, zero for the states.</a:t>
            </a:r>
          </a:p>
        </p:txBody>
      </p:sp>
    </p:spTree>
    <p:extLst>
      <p:ext uri="{BB962C8B-B14F-4D97-AF65-F5344CB8AC3E}">
        <p14:creationId xmlns:p14="http://schemas.microsoft.com/office/powerpoint/2010/main" val="844790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0" marR="0" lvl="1" indent="-182880" defTabSz="914400" rtl="0" eaLnBrk="1" fontAlgn="auto" latinLnBrk="0" hangingPunct="1">
              <a:lnSpc>
                <a:spcPct val="100000"/>
              </a:lnSpc>
              <a:spcBef>
                <a:spcPct val="20000"/>
              </a:spcBef>
              <a:spcAft>
                <a:spcPts val="0"/>
              </a:spcAft>
              <a:tabLst/>
              <a:defRPr/>
            </a:pPr>
            <a:r>
              <a:rPr kumimoji="0" lang="en-US" sz="2400" b="0" i="1" u="none" strike="noStrike" kern="1200" cap="none" spc="0" normalizeH="0" baseline="0" noProof="0" dirty="0" err="1" smtClean="0">
                <a:ln>
                  <a:noFill/>
                </a:ln>
                <a:solidFill>
                  <a:prstClr val="white"/>
                </a:solidFill>
                <a:effectLst/>
                <a:uLnTx/>
                <a:uFillTx/>
                <a:latin typeface="Tw Cen MT"/>
                <a:ea typeface="+mn-ea"/>
                <a:cs typeface="+mn-cs"/>
              </a:rPr>
              <a:t>Cohens</a:t>
            </a:r>
            <a:r>
              <a:rPr kumimoji="0" lang="en-US" sz="2400" b="0" i="1" u="none" strike="noStrike" kern="1200" cap="none" spc="0" normalizeH="0" baseline="0" noProof="0" dirty="0" smtClean="0">
                <a:ln>
                  <a:noFill/>
                </a:ln>
                <a:solidFill>
                  <a:prstClr val="white"/>
                </a:solidFill>
                <a:effectLst/>
                <a:uLnTx/>
                <a:uFillTx/>
                <a:latin typeface="Tw Cen MT"/>
                <a:ea typeface="+mn-ea"/>
                <a:cs typeface="+mn-cs"/>
              </a:rPr>
              <a:t> vs. Virginia</a:t>
            </a:r>
            <a:r>
              <a:rPr kumimoji="0" lang="en-US" sz="2400" b="0" i="0" u="none" strike="noStrike" kern="1200" cap="none" spc="0" normalizeH="0" baseline="0" noProof="0" dirty="0" smtClean="0">
                <a:ln>
                  <a:noFill/>
                </a:ln>
                <a:solidFill>
                  <a:prstClr val="white"/>
                </a:solidFill>
                <a:effectLst/>
                <a:uLnTx/>
                <a:uFillTx/>
                <a:latin typeface="Tw Cen MT"/>
                <a:ea typeface="+mn-ea"/>
                <a:cs typeface="+mn-cs"/>
              </a:rPr>
              <a:t> (1821)—The "Lottery Case."</a:t>
            </a:r>
            <a:br>
              <a:rPr kumimoji="0" lang="en-US" sz="2400" b="0" i="0" u="none" strike="noStrike" kern="1200" cap="none" spc="0" normalizeH="0" baseline="0" noProof="0" dirty="0" smtClean="0">
                <a:ln>
                  <a:noFill/>
                </a:ln>
                <a:solidFill>
                  <a:prstClr val="white"/>
                </a:solidFill>
                <a:effectLst/>
                <a:uLnTx/>
                <a:uFillTx/>
                <a:latin typeface="Tw Cen MT"/>
                <a:ea typeface="+mn-ea"/>
                <a:cs typeface="+mn-cs"/>
              </a:rPr>
            </a:br>
            <a:endParaRPr lang="en-US" sz="2400" dirty="0"/>
          </a:p>
        </p:txBody>
      </p:sp>
      <p:sp>
        <p:nvSpPr>
          <p:cNvPr id="3" name="Content Placeholder 2"/>
          <p:cNvSpPr>
            <a:spLocks noGrp="1"/>
          </p:cNvSpPr>
          <p:nvPr>
            <p:ph idx="1"/>
          </p:nvPr>
        </p:nvSpPr>
        <p:spPr/>
        <p:txBody>
          <a:bodyPr/>
          <a:lstStyle/>
          <a:p>
            <a:pPr lvl="2"/>
            <a:r>
              <a:rPr lang="en-US" dirty="0" smtClean="0"/>
              <a:t>Details</a:t>
            </a:r>
            <a:r>
              <a:rPr lang="en-US" dirty="0"/>
              <a:t>: The </a:t>
            </a:r>
            <a:r>
              <a:rPr lang="en-US" dirty="0" err="1"/>
              <a:t>Cohens</a:t>
            </a:r>
            <a:r>
              <a:rPr lang="en-US" dirty="0"/>
              <a:t> family sold lottery tickets in Virginia, which was illegal by state law. They argued that there was a </a:t>
            </a:r>
            <a:r>
              <a:rPr lang="en-US" i="1" dirty="0"/>
              <a:t>federal</a:t>
            </a:r>
            <a:r>
              <a:rPr lang="en-US" dirty="0"/>
              <a:t> law saying it was legal. Which law applied?</a:t>
            </a:r>
          </a:p>
          <a:p>
            <a:pPr lvl="2"/>
            <a:r>
              <a:rPr lang="en-US" dirty="0"/>
              <a:t>Importance: The Supreme Court showed it had the power to review </a:t>
            </a:r>
            <a:r>
              <a:rPr lang="en-US" i="1" dirty="0"/>
              <a:t>state</a:t>
            </a:r>
            <a:r>
              <a:rPr lang="en-US" dirty="0"/>
              <a:t> court decisions (in cases involving the powers of the federal government). Two points for the federal government, zero for the states.</a:t>
            </a:r>
          </a:p>
          <a:p>
            <a:endParaRPr lang="en-US" dirty="0"/>
          </a:p>
        </p:txBody>
      </p:sp>
    </p:spTree>
    <p:extLst>
      <p:ext uri="{BB962C8B-B14F-4D97-AF65-F5344CB8AC3E}">
        <p14:creationId xmlns:p14="http://schemas.microsoft.com/office/powerpoint/2010/main" val="1919124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0" marR="0" lvl="1" indent="-182880" defTabSz="914400" rtl="0" eaLnBrk="1" fontAlgn="auto" latinLnBrk="0" hangingPunct="1">
              <a:lnSpc>
                <a:spcPct val="100000"/>
              </a:lnSpc>
              <a:spcBef>
                <a:spcPct val="20000"/>
              </a:spcBef>
              <a:spcAft>
                <a:spcPts val="0"/>
              </a:spcAft>
              <a:tabLst/>
              <a:defRPr/>
            </a:pPr>
            <a:r>
              <a:rPr kumimoji="0" lang="en-US" sz="2400" b="0" i="1" u="none" strike="noStrike" kern="1200" cap="none" spc="0" normalizeH="0" baseline="0" noProof="0" dirty="0" smtClean="0">
                <a:ln>
                  <a:noFill/>
                </a:ln>
                <a:solidFill>
                  <a:prstClr val="white"/>
                </a:solidFill>
                <a:effectLst/>
                <a:uLnTx/>
                <a:uFillTx/>
                <a:latin typeface="Tw Cen MT"/>
                <a:ea typeface="+mn-ea"/>
                <a:cs typeface="+mn-cs"/>
              </a:rPr>
              <a:t>Gibbons vs. Ogden</a:t>
            </a:r>
            <a:r>
              <a:rPr kumimoji="0" lang="en-US" sz="2400" b="0" i="0" u="none" strike="noStrike" kern="1200" cap="none" spc="0" normalizeH="0" baseline="0" noProof="0" dirty="0" smtClean="0">
                <a:ln>
                  <a:noFill/>
                </a:ln>
                <a:solidFill>
                  <a:prstClr val="white"/>
                </a:solidFill>
                <a:effectLst/>
                <a:uLnTx/>
                <a:uFillTx/>
                <a:latin typeface="Tw Cen MT"/>
                <a:ea typeface="+mn-ea"/>
                <a:cs typeface="+mn-cs"/>
              </a:rPr>
              <a:t> (1824)—The "Steamboat Case."</a:t>
            </a:r>
            <a:br>
              <a:rPr kumimoji="0" lang="en-US" sz="2400" b="0" i="0" u="none" strike="noStrike" kern="1200" cap="none" spc="0" normalizeH="0" baseline="0" noProof="0" dirty="0" smtClean="0">
                <a:ln>
                  <a:noFill/>
                </a:ln>
                <a:solidFill>
                  <a:prstClr val="white"/>
                </a:solidFill>
                <a:effectLst/>
                <a:uLnTx/>
                <a:uFillTx/>
                <a:latin typeface="Tw Cen MT"/>
                <a:ea typeface="+mn-ea"/>
                <a:cs typeface="+mn-cs"/>
              </a:rPr>
            </a:br>
            <a:endParaRPr lang="en-US" sz="2400" dirty="0"/>
          </a:p>
        </p:txBody>
      </p:sp>
      <p:sp>
        <p:nvSpPr>
          <p:cNvPr id="3" name="Content Placeholder 2"/>
          <p:cNvSpPr>
            <a:spLocks noGrp="1"/>
          </p:cNvSpPr>
          <p:nvPr>
            <p:ph idx="1"/>
          </p:nvPr>
        </p:nvSpPr>
        <p:spPr/>
        <p:txBody>
          <a:bodyPr/>
          <a:lstStyle/>
          <a:p>
            <a:pPr lvl="2"/>
            <a:r>
              <a:rPr lang="en-US" dirty="0" smtClean="0"/>
              <a:t>Details</a:t>
            </a:r>
            <a:r>
              <a:rPr lang="en-US" dirty="0"/>
              <a:t>: Robert Fulton had invented the steamboat and hired Gibbons to pilot the boat along the Hudson River. New York had awarded them monopoly rights to do so. Ogden infringed on the monopoly and ran his own boat, was prosecuted and convicted.</a:t>
            </a:r>
          </a:p>
          <a:p>
            <a:pPr lvl="2"/>
            <a:r>
              <a:rPr lang="en-US" dirty="0"/>
              <a:t>Importance: The Supreme Court said New York was wrong to award a monopoly because the Constitution says that </a:t>
            </a:r>
            <a:r>
              <a:rPr lang="en-US" i="1" dirty="0"/>
              <a:t>only Congress</a:t>
            </a:r>
            <a:r>
              <a:rPr lang="en-US" dirty="0"/>
              <a:t> can regulate interstate trade, not the states. Federal government 3, states 0.</a:t>
            </a:r>
          </a:p>
        </p:txBody>
      </p:sp>
    </p:spTree>
    <p:extLst>
      <p:ext uri="{BB962C8B-B14F-4D97-AF65-F5344CB8AC3E}">
        <p14:creationId xmlns:p14="http://schemas.microsoft.com/office/powerpoint/2010/main" val="436671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Judicial Dikes Against Democratic Excesses</a:t>
            </a:r>
            <a:endParaRPr lang="en-US" dirty="0"/>
          </a:p>
        </p:txBody>
      </p:sp>
      <p:sp>
        <p:nvSpPr>
          <p:cNvPr id="3" name="Content Placeholder 2"/>
          <p:cNvSpPr>
            <a:spLocks noGrp="1"/>
          </p:cNvSpPr>
          <p:nvPr>
            <p:ph idx="1"/>
          </p:nvPr>
        </p:nvSpPr>
        <p:spPr/>
        <p:txBody>
          <a:bodyPr>
            <a:normAutofit fontScale="85000" lnSpcReduction="10000"/>
          </a:bodyPr>
          <a:lstStyle/>
          <a:p>
            <a:pPr lvl="1"/>
            <a:r>
              <a:rPr lang="en-US" i="1" dirty="0" smtClean="0"/>
              <a:t>Fletcher </a:t>
            </a:r>
            <a:r>
              <a:rPr lang="en-US" i="1" dirty="0"/>
              <a:t>vs. Peck</a:t>
            </a:r>
            <a:r>
              <a:rPr lang="en-US" dirty="0"/>
              <a:t> (1810)—The "Land Scam Contract Case."</a:t>
            </a:r>
          </a:p>
          <a:p>
            <a:pPr lvl="2"/>
            <a:r>
              <a:rPr lang="en-US" dirty="0"/>
              <a:t>Details: After being bribed, Georgia gave away millions of acres along the Yazoo River. A contract was made. Later, when the people found out about the corruption, a state law was passed revoking the contract. Would it stand?</a:t>
            </a:r>
          </a:p>
          <a:p>
            <a:pPr lvl="2"/>
            <a:r>
              <a:rPr lang="en-US" dirty="0"/>
              <a:t>Importance: The Supreme Court said a contract is a contract and the Constitution says it can't be broken by state laws. Federal government 4, states 0.</a:t>
            </a:r>
          </a:p>
          <a:p>
            <a:pPr lvl="1"/>
            <a:r>
              <a:rPr lang="en-US" i="1" dirty="0"/>
              <a:t>Dartmouth College vs. Woodward</a:t>
            </a:r>
            <a:r>
              <a:rPr lang="en-US" dirty="0"/>
              <a:t> (1819)—The "College Charter Case."</a:t>
            </a:r>
          </a:p>
          <a:p>
            <a:pPr lvl="2"/>
            <a:r>
              <a:rPr lang="en-US" dirty="0"/>
              <a:t>Details: This is very similar to the </a:t>
            </a:r>
            <a:r>
              <a:rPr lang="en-US" i="1" dirty="0"/>
              <a:t>Fletcher</a:t>
            </a:r>
            <a:r>
              <a:rPr lang="en-US" dirty="0"/>
              <a:t> case. Dartmouth College had been awarded a charter by King George III but New Hampshire revoked it. Alum Sen. Daniel Webster argued the case saying, "It is, sir, as I have said, a small college. And yet there are those who love it." Would the charter stand?</a:t>
            </a:r>
          </a:p>
          <a:p>
            <a:pPr lvl="2"/>
            <a:r>
              <a:rPr lang="en-US" dirty="0"/>
              <a:t>Importance: The Supreme Court said the charter was a contract and, like </a:t>
            </a:r>
            <a:r>
              <a:rPr lang="en-US" i="1" dirty="0"/>
              <a:t>Fletcher</a:t>
            </a:r>
            <a:r>
              <a:rPr lang="en-US" dirty="0"/>
              <a:t>, states could not encroach on contracts. Federal government 5, states 0.</a:t>
            </a:r>
          </a:p>
        </p:txBody>
      </p:sp>
    </p:spTree>
    <p:extLst>
      <p:ext uri="{BB962C8B-B14F-4D97-AF65-F5344CB8AC3E}">
        <p14:creationId xmlns:p14="http://schemas.microsoft.com/office/powerpoint/2010/main" val="1679009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Tag-Team</a:t>
            </a:r>
            <a:endParaRPr lang="en-US" dirty="0"/>
          </a:p>
        </p:txBody>
      </p:sp>
      <p:sp>
        <p:nvSpPr>
          <p:cNvPr id="3" name="Content Placeholder 2"/>
          <p:cNvSpPr>
            <a:spLocks noGrp="1"/>
          </p:cNvSpPr>
          <p:nvPr>
            <p:ph idx="1"/>
          </p:nvPr>
        </p:nvSpPr>
        <p:spPr/>
        <p:txBody>
          <a:bodyPr/>
          <a:lstStyle/>
          <a:p>
            <a:pPr lvl="1"/>
            <a:r>
              <a:rPr lang="en-US" dirty="0" smtClean="0"/>
              <a:t>John </a:t>
            </a:r>
            <a:r>
              <a:rPr lang="en-US" dirty="0"/>
              <a:t>Marshall presiding over the Supreme Court and Sen. Daniel Webster arguing won cases for the federal government over and over again.</a:t>
            </a:r>
          </a:p>
          <a:p>
            <a:pPr lvl="2"/>
            <a:r>
              <a:rPr lang="en-US" dirty="0"/>
              <a:t>A clear pattern was emerging—the federal government and power was winning out over state government.</a:t>
            </a:r>
          </a:p>
          <a:p>
            <a:pPr lvl="2"/>
            <a:r>
              <a:rPr lang="en-US" dirty="0"/>
              <a:t>Also, a clear pattern of </a:t>
            </a:r>
            <a:r>
              <a:rPr lang="en-US" i="1" dirty="0"/>
              <a:t>worry</a:t>
            </a:r>
            <a:r>
              <a:rPr lang="en-US" dirty="0"/>
              <a:t> was rising in the South. The South's worry was that the federal government would encroach on states' rights and ultimately on slavery.</a:t>
            </a:r>
          </a:p>
          <a:p>
            <a:endParaRPr lang="en-US" dirty="0"/>
          </a:p>
        </p:txBody>
      </p:sp>
    </p:spTree>
    <p:extLst>
      <p:ext uri="{BB962C8B-B14F-4D97-AF65-F5344CB8AC3E}">
        <p14:creationId xmlns:p14="http://schemas.microsoft.com/office/powerpoint/2010/main" val="1861212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Oregon</a:t>
            </a:r>
            <a:endParaRPr lang="en-US" dirty="0"/>
          </a:p>
        </p:txBody>
      </p:sp>
      <p:sp>
        <p:nvSpPr>
          <p:cNvPr id="3" name="Content Placeholder 2"/>
          <p:cNvSpPr>
            <a:spLocks noGrp="1"/>
          </p:cNvSpPr>
          <p:nvPr>
            <p:ph idx="1"/>
          </p:nvPr>
        </p:nvSpPr>
        <p:spPr/>
        <p:txBody>
          <a:bodyPr>
            <a:normAutofit/>
          </a:bodyPr>
          <a:lstStyle/>
          <a:p>
            <a:pPr lvl="1"/>
            <a:r>
              <a:rPr lang="en-US" dirty="0" smtClean="0"/>
              <a:t>After </a:t>
            </a:r>
            <a:r>
              <a:rPr lang="en-US" dirty="0"/>
              <a:t>the War of 1812 America was more of an international peer. Sec. of State John Quincy Adams vigorously ran and applied U.S. foreign policy.</a:t>
            </a:r>
          </a:p>
          <a:p>
            <a:pPr lvl="1"/>
            <a:r>
              <a:rPr lang="en-US" dirty="0"/>
              <a:t>The Treaty of 1818 was made with England over the Canada border.</a:t>
            </a:r>
          </a:p>
          <a:p>
            <a:pPr lvl="2"/>
            <a:r>
              <a:rPr lang="en-US" dirty="0"/>
              <a:t>The treaty drew a border line at 49° from Lake of the Woods (MN) westward to the Rocky Mountains.</a:t>
            </a:r>
          </a:p>
          <a:p>
            <a:pPr lvl="2"/>
            <a:r>
              <a:rPr lang="en-US" dirty="0"/>
              <a:t>The prosperous fishing waters of Newfoundland would be shared.</a:t>
            </a:r>
          </a:p>
          <a:p>
            <a:pPr lvl="2"/>
            <a:r>
              <a:rPr lang="en-US" dirty="0"/>
              <a:t>For the time, Oregon would be jointly occupied.</a:t>
            </a:r>
          </a:p>
          <a:p>
            <a:pPr marL="0" indent="0">
              <a:buNone/>
            </a:pPr>
            <a:endParaRPr lang="en-US" dirty="0"/>
          </a:p>
        </p:txBody>
      </p:sp>
    </p:spTree>
    <p:extLst>
      <p:ext uri="{BB962C8B-B14F-4D97-AF65-F5344CB8AC3E}">
        <p14:creationId xmlns:p14="http://schemas.microsoft.com/office/powerpoint/2010/main" val="4209293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Acquiring Florida</a:t>
            </a:r>
            <a:endParaRPr lang="en-US" dirty="0"/>
          </a:p>
        </p:txBody>
      </p:sp>
      <p:sp>
        <p:nvSpPr>
          <p:cNvPr id="3" name="Content Placeholder 2"/>
          <p:cNvSpPr>
            <a:spLocks noGrp="1"/>
          </p:cNvSpPr>
          <p:nvPr>
            <p:ph idx="1"/>
          </p:nvPr>
        </p:nvSpPr>
        <p:spPr/>
        <p:txBody>
          <a:bodyPr>
            <a:normAutofit fontScale="92500" lnSpcReduction="20000"/>
          </a:bodyPr>
          <a:lstStyle/>
          <a:p>
            <a:pPr lvl="1"/>
            <a:r>
              <a:rPr lang="en-US" dirty="0"/>
              <a:t>Florida was becoming something of a headache to the American states.</a:t>
            </a:r>
          </a:p>
          <a:p>
            <a:pPr lvl="2"/>
            <a:r>
              <a:rPr lang="en-US" dirty="0"/>
              <a:t>The flag over Florida had changed frequently. Spain had regained control by the 18-teens. Also, Florida was home to run-away slaves and unpredictable Indians.</a:t>
            </a:r>
          </a:p>
          <a:p>
            <a:pPr lvl="2"/>
            <a:r>
              <a:rPr lang="en-US" dirty="0"/>
              <a:t>A rash of Latin revolutions swept through South America at this time as the spirit of liberty spread. Andrew Jackson decided to seize the moment.</a:t>
            </a:r>
          </a:p>
          <a:p>
            <a:pPr lvl="4"/>
            <a:r>
              <a:rPr lang="en-US" dirty="0" smtClean="0"/>
              <a:t>Jackson </a:t>
            </a:r>
            <a:r>
              <a:rPr lang="en-US" dirty="0"/>
              <a:t>got the okay from Congress to enter Florida, capture run-away slaves, and punish the Indians.</a:t>
            </a:r>
          </a:p>
          <a:p>
            <a:pPr lvl="4"/>
            <a:r>
              <a:rPr lang="en-US" dirty="0"/>
              <a:t>Jackson took matters into his own hands and took over. A few leaders were hanged (Indian and English) and two Spanish posts were taken in the panhandle. The Spanish governor escaped</a:t>
            </a:r>
            <a:r>
              <a:rPr lang="en-US" dirty="0" smtClean="0"/>
              <a:t>.</a:t>
            </a:r>
            <a:endParaRPr lang="en-US" dirty="0"/>
          </a:p>
          <a:p>
            <a:pPr lvl="2"/>
            <a:r>
              <a:rPr lang="en-US" dirty="0"/>
              <a:t>Although Jackson had over-stepped his orders, John Quincy Adams wasn't going to give up what was in his hand</a:t>
            </a:r>
            <a:r>
              <a:rPr lang="en-US" dirty="0" smtClean="0"/>
              <a:t>.</a:t>
            </a:r>
            <a:endParaRPr lang="en-US" dirty="0"/>
          </a:p>
          <a:p>
            <a:pPr lvl="4"/>
            <a:r>
              <a:rPr lang="en-US" dirty="0"/>
              <a:t>The "Florida Purchase Treaty" was made with Spain. In it, (a) America paid $5 million and got Florida, (b) Spain gave up a claim to Oregon and America gave up a claim to Texas, and (c) the southern limit of Oregon was set at 42° latitude.</a:t>
            </a:r>
          </a:p>
          <a:p>
            <a:pPr lvl="4"/>
            <a:endParaRPr lang="en-US" dirty="0"/>
          </a:p>
        </p:txBody>
      </p:sp>
    </p:spTree>
    <p:extLst>
      <p:ext uri="{BB962C8B-B14F-4D97-AF65-F5344CB8AC3E}">
        <p14:creationId xmlns:p14="http://schemas.microsoft.com/office/powerpoint/2010/main" val="2320329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Menace of Monarchy in America</a:t>
            </a:r>
            <a:endParaRPr lang="en-US" dirty="0"/>
          </a:p>
        </p:txBody>
      </p:sp>
      <p:sp>
        <p:nvSpPr>
          <p:cNvPr id="3" name="Content Placeholder 2"/>
          <p:cNvSpPr>
            <a:spLocks noGrp="1"/>
          </p:cNvSpPr>
          <p:nvPr>
            <p:ph idx="1"/>
          </p:nvPr>
        </p:nvSpPr>
        <p:spPr/>
        <p:txBody>
          <a:bodyPr/>
          <a:lstStyle/>
          <a:p>
            <a:pPr lvl="1"/>
            <a:r>
              <a:rPr lang="en-US" dirty="0" smtClean="0"/>
              <a:t>After </a:t>
            </a:r>
            <a:r>
              <a:rPr lang="en-US" dirty="0"/>
              <a:t>the chaos of the French Revolution Napoleon's empire, Europe wanted to get back to the old days of monarchy. </a:t>
            </a:r>
            <a:endParaRPr lang="en-US" dirty="0" smtClean="0"/>
          </a:p>
          <a:p>
            <a:pPr lvl="1"/>
            <a:r>
              <a:rPr lang="en-US" dirty="0" smtClean="0"/>
              <a:t>They </a:t>
            </a:r>
            <a:r>
              <a:rPr lang="en-US" dirty="0"/>
              <a:t>reasoned: democracy brought chaos, monarchy brought order.</a:t>
            </a:r>
          </a:p>
          <a:p>
            <a:pPr lvl="2"/>
            <a:r>
              <a:rPr lang="en-US" dirty="0"/>
              <a:t>Steps were taken in Europe for the monarch and aristocrats to re-assert their control.</a:t>
            </a:r>
          </a:p>
          <a:p>
            <a:pPr lvl="2"/>
            <a:r>
              <a:rPr lang="en-US" dirty="0"/>
              <a:t>This worried Americans—their reach just might come across the Atlantic to the Americas.</a:t>
            </a:r>
          </a:p>
        </p:txBody>
      </p:sp>
    </p:spTree>
    <p:extLst>
      <p:ext uri="{BB962C8B-B14F-4D97-AF65-F5344CB8AC3E}">
        <p14:creationId xmlns:p14="http://schemas.microsoft.com/office/powerpoint/2010/main" val="4098389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 Gets Our Attention</a:t>
            </a:r>
            <a:endParaRPr lang="en-US" dirty="0"/>
          </a:p>
        </p:txBody>
      </p:sp>
      <p:sp>
        <p:nvSpPr>
          <p:cNvPr id="3" name="Content Placeholder 2"/>
          <p:cNvSpPr>
            <a:spLocks noGrp="1"/>
          </p:cNvSpPr>
          <p:nvPr>
            <p:ph sz="half" idx="1"/>
          </p:nvPr>
        </p:nvSpPr>
        <p:spPr/>
        <p:txBody>
          <a:bodyPr/>
          <a:lstStyle/>
          <a:p>
            <a:pPr lvl="1"/>
            <a:r>
              <a:rPr lang="en-US" dirty="0" smtClean="0"/>
              <a:t>On </a:t>
            </a:r>
            <a:r>
              <a:rPr lang="en-US" dirty="0"/>
              <a:t>this matter, Russia would be the European nation that first got America's attention.</a:t>
            </a:r>
          </a:p>
          <a:p>
            <a:pPr lvl="2"/>
            <a:r>
              <a:rPr lang="en-US" dirty="0"/>
              <a:t>The Russians had a claim on the Pacific Northwest coast down to 51°. </a:t>
            </a:r>
            <a:endParaRPr lang="en-US" dirty="0" smtClean="0"/>
          </a:p>
          <a:p>
            <a:pPr lvl="2"/>
            <a:r>
              <a:rPr lang="en-US" dirty="0" smtClean="0"/>
              <a:t>They </a:t>
            </a:r>
            <a:r>
              <a:rPr lang="en-US" dirty="0"/>
              <a:t>were pressuring to assert their claim and had trading posts all the way down to San Francisco. </a:t>
            </a:r>
            <a:endParaRPr lang="en-US" dirty="0" smtClean="0"/>
          </a:p>
          <a:p>
            <a:pPr lvl="2"/>
            <a:r>
              <a:rPr lang="en-US" dirty="0" smtClean="0"/>
              <a:t>This </a:t>
            </a:r>
            <a:r>
              <a:rPr lang="en-US" dirty="0"/>
              <a:t>was a threat to America.</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2286000"/>
            <a:ext cx="4279212" cy="2895600"/>
          </a:xfrm>
        </p:spPr>
      </p:pic>
    </p:spTree>
    <p:extLst>
      <p:ext uri="{BB962C8B-B14F-4D97-AF65-F5344CB8AC3E}">
        <p14:creationId xmlns:p14="http://schemas.microsoft.com/office/powerpoint/2010/main" val="161752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Disorganized War</a:t>
            </a:r>
            <a:endParaRPr lang="en-US" dirty="0"/>
          </a:p>
        </p:txBody>
      </p:sp>
      <p:sp>
        <p:nvSpPr>
          <p:cNvPr id="3" name="Content Placeholder 2"/>
          <p:cNvSpPr>
            <a:spLocks noGrp="1"/>
          </p:cNvSpPr>
          <p:nvPr>
            <p:ph idx="1"/>
          </p:nvPr>
        </p:nvSpPr>
        <p:spPr/>
        <p:txBody>
          <a:bodyPr>
            <a:normAutofit/>
          </a:bodyPr>
          <a:lstStyle/>
          <a:p>
            <a:pPr lvl="2"/>
            <a:r>
              <a:rPr lang="en-US" sz="2400" dirty="0" smtClean="0"/>
              <a:t>Loaded </a:t>
            </a:r>
            <a:r>
              <a:rPr lang="en-US" sz="2400" dirty="0"/>
              <a:t>with naive ambition of easily gaining lands, the Americans attacked "On to Canada!" </a:t>
            </a:r>
            <a:endParaRPr lang="en-US" sz="2400" dirty="0" smtClean="0"/>
          </a:p>
          <a:p>
            <a:pPr lvl="2"/>
            <a:r>
              <a:rPr lang="en-US" sz="2400" dirty="0" smtClean="0"/>
              <a:t>The </a:t>
            </a:r>
            <a:r>
              <a:rPr lang="en-US" sz="2400" dirty="0"/>
              <a:t>attack was poorly planned and poorly executed by poor generals. The Americans lost.</a:t>
            </a:r>
          </a:p>
          <a:p>
            <a:pPr lvl="4"/>
            <a:r>
              <a:rPr lang="en-US" sz="2400" dirty="0" smtClean="0"/>
              <a:t>In </a:t>
            </a:r>
            <a:r>
              <a:rPr lang="en-US" sz="2400" dirty="0"/>
              <a:t>hindsight, taking Montreal would have made the rest of the cities wither away.</a:t>
            </a:r>
          </a:p>
          <a:p>
            <a:pPr lvl="4"/>
            <a:r>
              <a:rPr lang="en-US" sz="2400" dirty="0"/>
              <a:t>Instead, the Americans attacked Detroit, Niagara, and Lake Champlain, losing each battle.</a:t>
            </a:r>
          </a:p>
          <a:p>
            <a:pPr lvl="4"/>
            <a:r>
              <a:rPr lang="en-US" sz="2400" dirty="0"/>
              <a:t>The Canadians did quite well. </a:t>
            </a:r>
          </a:p>
        </p:txBody>
      </p:sp>
    </p:spTree>
    <p:extLst>
      <p:ext uri="{BB962C8B-B14F-4D97-AF65-F5344CB8AC3E}">
        <p14:creationId xmlns:p14="http://schemas.microsoft.com/office/powerpoint/2010/main" val="3633303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England Was Also Scheming</a:t>
            </a:r>
            <a:endParaRPr lang="en-US" dirty="0"/>
          </a:p>
        </p:txBody>
      </p:sp>
      <p:sp>
        <p:nvSpPr>
          <p:cNvPr id="3" name="Content Placeholder 2"/>
          <p:cNvSpPr>
            <a:spLocks noGrp="1"/>
          </p:cNvSpPr>
          <p:nvPr>
            <p:ph idx="1"/>
          </p:nvPr>
        </p:nvSpPr>
        <p:spPr/>
        <p:txBody>
          <a:bodyPr/>
          <a:lstStyle/>
          <a:p>
            <a:pPr lvl="2"/>
            <a:r>
              <a:rPr lang="en-US" dirty="0" smtClean="0"/>
              <a:t>London </a:t>
            </a:r>
            <a:r>
              <a:rPr lang="en-US" dirty="0"/>
              <a:t>was clearly taking a maverick route and </a:t>
            </a:r>
            <a:r>
              <a:rPr lang="en-US" i="1" dirty="0"/>
              <a:t>not</a:t>
            </a:r>
            <a:r>
              <a:rPr lang="en-US" dirty="0"/>
              <a:t> cooperating with the continental European nations after the Napoleonic wars.</a:t>
            </a:r>
          </a:p>
          <a:p>
            <a:pPr lvl="2"/>
            <a:r>
              <a:rPr lang="en-US" dirty="0"/>
              <a:t>Instead, British foreign secretary George Canning offered a deal the American minister in London. </a:t>
            </a:r>
            <a:endParaRPr lang="en-US" dirty="0" smtClean="0"/>
          </a:p>
          <a:p>
            <a:pPr lvl="2"/>
            <a:r>
              <a:rPr lang="en-US" dirty="0" smtClean="0"/>
              <a:t>He </a:t>
            </a:r>
            <a:r>
              <a:rPr lang="en-US" dirty="0"/>
              <a:t>proposed the U.S. and England make a statement they'd </a:t>
            </a:r>
            <a:r>
              <a:rPr lang="en-US" i="1" dirty="0"/>
              <a:t>not</a:t>
            </a:r>
            <a:r>
              <a:rPr lang="en-US" dirty="0"/>
              <a:t> grab any Latin American land. </a:t>
            </a:r>
            <a:endParaRPr lang="en-US" dirty="0" smtClean="0"/>
          </a:p>
          <a:p>
            <a:pPr lvl="2"/>
            <a:r>
              <a:rPr lang="en-US" dirty="0" smtClean="0"/>
              <a:t>This </a:t>
            </a:r>
            <a:r>
              <a:rPr lang="en-US" dirty="0"/>
              <a:t>statement would also warn any other European nations to also stay out of Latin America.</a:t>
            </a:r>
          </a:p>
          <a:p>
            <a:pPr lvl="2"/>
            <a:r>
              <a:rPr lang="en-US" dirty="0"/>
              <a:t>The American representative deferred to President Monroe.</a:t>
            </a:r>
          </a:p>
          <a:p>
            <a:endParaRPr lang="en-US" dirty="0"/>
          </a:p>
        </p:txBody>
      </p:sp>
    </p:spTree>
    <p:extLst>
      <p:ext uri="{BB962C8B-B14F-4D97-AF65-F5344CB8AC3E}">
        <p14:creationId xmlns:p14="http://schemas.microsoft.com/office/powerpoint/2010/main" val="3173042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Monroe and His Doctrine</a:t>
            </a:r>
            <a:endParaRPr lang="en-US" dirty="0"/>
          </a:p>
        </p:txBody>
      </p:sp>
      <p:sp>
        <p:nvSpPr>
          <p:cNvPr id="3" name="Content Placeholder 2"/>
          <p:cNvSpPr>
            <a:spLocks noGrp="1"/>
          </p:cNvSpPr>
          <p:nvPr>
            <p:ph idx="1"/>
          </p:nvPr>
        </p:nvSpPr>
        <p:spPr/>
        <p:txBody>
          <a:bodyPr>
            <a:normAutofit/>
          </a:bodyPr>
          <a:lstStyle/>
          <a:p>
            <a:pPr lvl="1"/>
            <a:r>
              <a:rPr lang="en-US" dirty="0" smtClean="0"/>
              <a:t>Looking </a:t>
            </a:r>
            <a:r>
              <a:rPr lang="en-US" dirty="0"/>
              <a:t>at England's proposal, John Quincy Adams saw what might be a wolf in sheep's clothing. </a:t>
            </a:r>
            <a:endParaRPr lang="en-US" dirty="0" smtClean="0"/>
          </a:p>
          <a:p>
            <a:pPr lvl="1"/>
            <a:r>
              <a:rPr lang="en-US" dirty="0" smtClean="0"/>
              <a:t>He </a:t>
            </a:r>
            <a:r>
              <a:rPr lang="en-US" dirty="0"/>
              <a:t>wondered… "Why would the U.S. tie her hands for the future?" and "Why does the U.S. need to join England in this?"</a:t>
            </a:r>
          </a:p>
          <a:p>
            <a:pPr lvl="2"/>
            <a:r>
              <a:rPr lang="en-US" dirty="0"/>
              <a:t>"Why would the U.S. tie her hands for the future?" One day, American interests just might be in Latin America.</a:t>
            </a:r>
          </a:p>
          <a:p>
            <a:pPr lvl="2"/>
            <a:r>
              <a:rPr lang="en-US" dirty="0"/>
              <a:t>"Why does the U.S. need to join England in this?" The British navy would keep order in Latin America for British shipping whether the U.S. was with her or not</a:t>
            </a:r>
            <a:r>
              <a:rPr lang="en-US" dirty="0" smtClean="0"/>
              <a:t>.</a:t>
            </a:r>
            <a:endParaRPr lang="en-US" dirty="0"/>
          </a:p>
        </p:txBody>
      </p:sp>
    </p:spTree>
    <p:extLst>
      <p:ext uri="{BB962C8B-B14F-4D97-AF65-F5344CB8AC3E}">
        <p14:creationId xmlns:p14="http://schemas.microsoft.com/office/powerpoint/2010/main" val="3248575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 on Their Own</a:t>
            </a:r>
            <a:endParaRPr lang="en-US" dirty="0"/>
          </a:p>
        </p:txBody>
      </p:sp>
      <p:sp>
        <p:nvSpPr>
          <p:cNvPr id="3" name="Content Placeholder 2"/>
          <p:cNvSpPr>
            <a:spLocks noGrp="1"/>
          </p:cNvSpPr>
          <p:nvPr>
            <p:ph idx="1"/>
          </p:nvPr>
        </p:nvSpPr>
        <p:spPr/>
        <p:txBody>
          <a:bodyPr/>
          <a:lstStyle/>
          <a:p>
            <a:pPr lvl="1"/>
            <a:r>
              <a:rPr lang="en-US" dirty="0"/>
              <a:t>It seemed clear for the U.S. to assert her newfound power and stand on her own.</a:t>
            </a:r>
          </a:p>
          <a:p>
            <a:pPr lvl="1"/>
            <a:r>
              <a:rPr lang="en-US" dirty="0"/>
              <a:t>The Monroe Doctrine (1823) asserted </a:t>
            </a:r>
          </a:p>
          <a:p>
            <a:pPr lvl="1"/>
            <a:r>
              <a:rPr lang="en-US" dirty="0" smtClean="0"/>
              <a:t>European </a:t>
            </a:r>
            <a:r>
              <a:rPr lang="en-US" dirty="0"/>
              <a:t>non-colonization of the Americas and </a:t>
            </a:r>
          </a:p>
          <a:p>
            <a:pPr lvl="1"/>
            <a:r>
              <a:rPr lang="en-US" dirty="0"/>
              <a:t>N</a:t>
            </a:r>
            <a:r>
              <a:rPr lang="en-US" dirty="0" smtClean="0"/>
              <a:t>on-intervention</a:t>
            </a:r>
            <a:r>
              <a:rPr lang="en-US" dirty="0"/>
              <a:t>.</a:t>
            </a:r>
          </a:p>
          <a:p>
            <a:pPr lvl="2"/>
            <a:r>
              <a:rPr lang="en-US" dirty="0" smtClean="0"/>
              <a:t>It </a:t>
            </a:r>
            <a:r>
              <a:rPr lang="en-US" dirty="0"/>
              <a:t>was a "KEEP OUT" sign.</a:t>
            </a:r>
          </a:p>
          <a:p>
            <a:pPr lvl="2"/>
            <a:r>
              <a:rPr lang="en-US" dirty="0"/>
              <a:t>The Doctrine was issued most directly in response to Russia</a:t>
            </a:r>
            <a:r>
              <a:rPr lang="en-US" dirty="0" smtClean="0"/>
              <a:t>.</a:t>
            </a:r>
          </a:p>
          <a:p>
            <a:pPr lvl="2"/>
            <a:r>
              <a:rPr lang="en-US" dirty="0" smtClean="0"/>
              <a:t>It </a:t>
            </a:r>
            <a:r>
              <a:rPr lang="en-US" dirty="0"/>
              <a:t>was applied to </a:t>
            </a:r>
            <a:r>
              <a:rPr lang="en-US" i="1" dirty="0"/>
              <a:t>all</a:t>
            </a:r>
            <a:r>
              <a:rPr lang="en-US" dirty="0"/>
              <a:t> Europeans nations however.</a:t>
            </a:r>
          </a:p>
          <a:p>
            <a:pPr lvl="2"/>
            <a:r>
              <a:rPr lang="en-US" dirty="0"/>
              <a:t>In return, Monroe said the U.S. would stay out of Greece's fight for democratic independence against the Turks.</a:t>
            </a:r>
          </a:p>
          <a:p>
            <a:endParaRPr lang="en-US" dirty="0"/>
          </a:p>
        </p:txBody>
      </p:sp>
    </p:spTree>
    <p:extLst>
      <p:ext uri="{BB962C8B-B14F-4D97-AF65-F5344CB8AC3E}">
        <p14:creationId xmlns:p14="http://schemas.microsoft.com/office/powerpoint/2010/main" val="1676315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Monroe’s Doctrine Appraised</a:t>
            </a:r>
            <a:endParaRPr lang="en-US" dirty="0"/>
          </a:p>
        </p:txBody>
      </p:sp>
      <p:sp>
        <p:nvSpPr>
          <p:cNvPr id="3" name="Content Placeholder 2"/>
          <p:cNvSpPr>
            <a:spLocks noGrp="1"/>
          </p:cNvSpPr>
          <p:nvPr>
            <p:ph sz="half" idx="1"/>
          </p:nvPr>
        </p:nvSpPr>
        <p:spPr>
          <a:xfrm>
            <a:off x="457200" y="1600200"/>
            <a:ext cx="3048000" cy="5029200"/>
          </a:xfrm>
        </p:spPr>
        <p:txBody>
          <a:bodyPr>
            <a:normAutofit fontScale="92500" lnSpcReduction="20000"/>
          </a:bodyPr>
          <a:lstStyle/>
          <a:p>
            <a:pPr lvl="1"/>
            <a:r>
              <a:rPr lang="en-US" dirty="0" smtClean="0"/>
              <a:t>Europe </a:t>
            </a:r>
            <a:r>
              <a:rPr lang="en-US" dirty="0"/>
              <a:t>was not happy about the Monroe Doctrine. </a:t>
            </a:r>
            <a:endParaRPr lang="en-US" dirty="0" smtClean="0"/>
          </a:p>
          <a:p>
            <a:pPr lvl="1"/>
            <a:r>
              <a:rPr lang="en-US" dirty="0" smtClean="0"/>
              <a:t>The </a:t>
            </a:r>
            <a:r>
              <a:rPr lang="en-US" dirty="0"/>
              <a:t>upstart U.S. was speaking very boldly. </a:t>
            </a:r>
            <a:endParaRPr lang="en-US" dirty="0" smtClean="0"/>
          </a:p>
          <a:p>
            <a:pPr lvl="1"/>
            <a:r>
              <a:rPr lang="en-US" dirty="0" smtClean="0"/>
              <a:t>Plus</a:t>
            </a:r>
            <a:r>
              <a:rPr lang="en-US" dirty="0"/>
              <a:t>, although they'd been snubbed in their offer of going together with the U.S., the British navy would actually uphold the doctrine.</a:t>
            </a:r>
          </a:p>
          <a:p>
            <a:pPr lvl="1"/>
            <a:endParaRPr lang="en-US" dirty="0"/>
          </a:p>
          <a:p>
            <a:r>
              <a:rPr lang="en-US" dirty="0"/>
              <a:t> </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72255" y="1676400"/>
            <a:ext cx="5266945" cy="3657600"/>
          </a:xfrm>
        </p:spPr>
      </p:pic>
    </p:spTree>
    <p:extLst>
      <p:ext uri="{BB962C8B-B14F-4D97-AF65-F5344CB8AC3E}">
        <p14:creationId xmlns:p14="http://schemas.microsoft.com/office/powerpoint/2010/main" val="2888727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Latin Americans Not Happy Either</a:t>
            </a:r>
            <a:endParaRPr lang="en-US" dirty="0"/>
          </a:p>
        </p:txBody>
      </p:sp>
      <p:sp>
        <p:nvSpPr>
          <p:cNvPr id="3" name="Content Placeholder 2"/>
          <p:cNvSpPr>
            <a:spLocks noGrp="1"/>
          </p:cNvSpPr>
          <p:nvPr>
            <p:ph sz="half" idx="1"/>
          </p:nvPr>
        </p:nvSpPr>
        <p:spPr/>
        <p:txBody>
          <a:bodyPr>
            <a:normAutofit/>
          </a:bodyPr>
          <a:lstStyle/>
          <a:p>
            <a:pPr lvl="1"/>
            <a:r>
              <a:rPr lang="en-US" dirty="0"/>
              <a:t>Latin Americans weren't enthusiastic about the doctrine. </a:t>
            </a:r>
            <a:endParaRPr lang="en-US" dirty="0" smtClean="0"/>
          </a:p>
          <a:p>
            <a:pPr lvl="1"/>
            <a:r>
              <a:rPr lang="en-US" dirty="0" smtClean="0"/>
              <a:t>They </a:t>
            </a:r>
            <a:r>
              <a:rPr lang="en-US" dirty="0"/>
              <a:t>understood the British navy supplied the muscle and that the U.S. wasn't being the good big sister, but looking out for her own interests</a:t>
            </a:r>
            <a:r>
              <a:rPr lang="en-US"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87358" y="1600200"/>
            <a:ext cx="3360283" cy="4525963"/>
          </a:xfrm>
        </p:spPr>
      </p:pic>
    </p:spTree>
    <p:extLst>
      <p:ext uri="{BB962C8B-B14F-4D97-AF65-F5344CB8AC3E}">
        <p14:creationId xmlns:p14="http://schemas.microsoft.com/office/powerpoint/2010/main" val="4182459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Grows Over Time</a:t>
            </a:r>
            <a:endParaRPr lang="en-US" dirty="0"/>
          </a:p>
        </p:txBody>
      </p:sp>
      <p:sp>
        <p:nvSpPr>
          <p:cNvPr id="3" name="Content Placeholder 2"/>
          <p:cNvSpPr>
            <a:spLocks noGrp="1"/>
          </p:cNvSpPr>
          <p:nvPr>
            <p:ph idx="1"/>
          </p:nvPr>
        </p:nvSpPr>
        <p:spPr/>
        <p:txBody>
          <a:bodyPr>
            <a:normAutofit lnSpcReduction="10000"/>
          </a:bodyPr>
          <a:lstStyle/>
          <a:p>
            <a:pPr lvl="1"/>
            <a:r>
              <a:rPr lang="en-US" dirty="0"/>
              <a:t>The Monroe Doctrine had little effect at the time. But, in time, it grew in stature.</a:t>
            </a:r>
          </a:p>
          <a:p>
            <a:pPr lvl="2"/>
            <a:r>
              <a:rPr lang="en-US" dirty="0"/>
              <a:t>The Russians had started drawing back even </a:t>
            </a:r>
            <a:r>
              <a:rPr lang="en-US" i="1" dirty="0"/>
              <a:t>before</a:t>
            </a:r>
            <a:r>
              <a:rPr lang="en-US" dirty="0"/>
              <a:t> the doctrine. The Russo-American Treaty of 1824 set the southern boundary of Russian land at 54° 40'.</a:t>
            </a:r>
          </a:p>
          <a:p>
            <a:pPr lvl="2"/>
            <a:r>
              <a:rPr lang="en-US" dirty="0"/>
              <a:t>The doctrine was not law. </a:t>
            </a:r>
            <a:endParaRPr lang="en-US" dirty="0" smtClean="0"/>
          </a:p>
          <a:p>
            <a:pPr lvl="2"/>
            <a:r>
              <a:rPr lang="en-US" dirty="0" smtClean="0"/>
              <a:t>One </a:t>
            </a:r>
            <a:r>
              <a:rPr lang="en-US" dirty="0"/>
              <a:t>president could simply undo it, if desired, by taking a different course</a:t>
            </a:r>
            <a:r>
              <a:rPr lang="en-US" dirty="0" smtClean="0"/>
              <a:t>.</a:t>
            </a:r>
          </a:p>
          <a:p>
            <a:pPr lvl="2"/>
            <a:r>
              <a:rPr lang="en-US" dirty="0" smtClean="0"/>
              <a:t> </a:t>
            </a:r>
            <a:r>
              <a:rPr lang="en-US" dirty="0"/>
              <a:t>But, it grew to become a basic American guideline for foreign policy.</a:t>
            </a:r>
          </a:p>
          <a:p>
            <a:pPr lvl="2"/>
            <a:r>
              <a:rPr lang="en-US" dirty="0"/>
              <a:t>It had the good effect of showing American nationalism and exerting a new vigor</a:t>
            </a:r>
            <a:r>
              <a:rPr lang="en-US" dirty="0" smtClean="0"/>
              <a:t>.</a:t>
            </a:r>
          </a:p>
          <a:p>
            <a:pPr lvl="2"/>
            <a:r>
              <a:rPr lang="en-US" dirty="0" smtClean="0"/>
              <a:t> </a:t>
            </a:r>
            <a:r>
              <a:rPr lang="en-US" dirty="0"/>
              <a:t>It had the bad effect of making Americans think they were isolated from European matters just because they said so.</a:t>
            </a:r>
          </a:p>
          <a:p>
            <a:endParaRPr lang="en-US" dirty="0"/>
          </a:p>
        </p:txBody>
      </p:sp>
    </p:spTree>
    <p:extLst>
      <p:ext uri="{BB962C8B-B14F-4D97-AF65-F5344CB8AC3E}">
        <p14:creationId xmlns:p14="http://schemas.microsoft.com/office/powerpoint/2010/main" val="4074404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Americans Succeed</a:t>
            </a:r>
            <a:endParaRPr lang="en-US" dirty="0"/>
          </a:p>
        </p:txBody>
      </p:sp>
      <p:sp>
        <p:nvSpPr>
          <p:cNvPr id="3" name="Content Placeholder 2"/>
          <p:cNvSpPr>
            <a:spLocks noGrp="1"/>
          </p:cNvSpPr>
          <p:nvPr>
            <p:ph idx="1"/>
          </p:nvPr>
        </p:nvSpPr>
        <p:spPr/>
        <p:txBody>
          <a:bodyPr>
            <a:normAutofit/>
          </a:bodyPr>
          <a:lstStyle/>
          <a:p>
            <a:pPr lvl="2"/>
            <a:r>
              <a:rPr lang="en-US" dirty="0" smtClean="0"/>
              <a:t>Oliver </a:t>
            </a:r>
            <a:r>
              <a:rPr lang="en-US" dirty="0"/>
              <a:t>Hazard Perry </a:t>
            </a:r>
            <a:r>
              <a:rPr lang="en-US" dirty="0" smtClean="0"/>
              <a:t>forced </a:t>
            </a:r>
            <a:r>
              <a:rPr lang="en-US" dirty="0"/>
              <a:t>the Brits out of Detroit.</a:t>
            </a:r>
          </a:p>
          <a:p>
            <a:pPr lvl="2"/>
            <a:r>
              <a:rPr lang="en-US" dirty="0"/>
              <a:t>As they evacuated Detroit, William Henry Harrison's forces engaged and defeated the British at the Battle of the Thames. </a:t>
            </a:r>
            <a:endParaRPr lang="en-US" dirty="0" smtClean="0"/>
          </a:p>
          <a:p>
            <a:pPr lvl="3"/>
            <a:r>
              <a:rPr lang="en-US" dirty="0" smtClean="0"/>
              <a:t>This </a:t>
            </a:r>
            <a:r>
              <a:rPr lang="en-US" dirty="0"/>
              <a:t>is where Tecumseh was killed.</a:t>
            </a:r>
          </a:p>
          <a:p>
            <a:pPr lvl="2"/>
            <a:r>
              <a:rPr lang="en-US" dirty="0"/>
              <a:t>The British still planned to attack New York City via the Lake Champlain/Hudson River route. </a:t>
            </a:r>
            <a:endParaRPr lang="en-US" dirty="0" smtClean="0"/>
          </a:p>
          <a:p>
            <a:pPr lvl="2"/>
            <a:r>
              <a:rPr lang="en-US" dirty="0" smtClean="0"/>
              <a:t>Young </a:t>
            </a:r>
            <a:r>
              <a:rPr lang="en-US" dirty="0"/>
              <a:t>American Cpt. Thomas </a:t>
            </a:r>
            <a:r>
              <a:rPr lang="en-US" dirty="0" err="1"/>
              <a:t>MacDonough</a:t>
            </a:r>
            <a:r>
              <a:rPr lang="en-US" dirty="0"/>
              <a:t> engaged the British </a:t>
            </a:r>
            <a:r>
              <a:rPr lang="en-US" dirty="0" smtClean="0"/>
              <a:t>and defeated them. </a:t>
            </a:r>
          </a:p>
          <a:p>
            <a:pPr lvl="2"/>
            <a:r>
              <a:rPr lang="en-US" dirty="0" err="1" smtClean="0"/>
              <a:t>MacDonough's</a:t>
            </a:r>
            <a:r>
              <a:rPr lang="en-US" dirty="0" smtClean="0"/>
              <a:t> </a:t>
            </a:r>
            <a:r>
              <a:rPr lang="en-US" dirty="0"/>
              <a:t>victory forced the British to halt their plan and thus saved New York and prevented New England from being severed from the nation.</a:t>
            </a:r>
          </a:p>
          <a:p>
            <a:endParaRPr lang="en-US" dirty="0"/>
          </a:p>
        </p:txBody>
      </p:sp>
    </p:spTree>
    <p:extLst>
      <p:ext uri="{BB962C8B-B14F-4D97-AF65-F5344CB8AC3E}">
        <p14:creationId xmlns:p14="http://schemas.microsoft.com/office/powerpoint/2010/main" val="417470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Chesapeake Bay Area</a:t>
            </a:r>
            <a:endParaRPr lang="en-US" dirty="0"/>
          </a:p>
        </p:txBody>
      </p:sp>
      <p:sp>
        <p:nvSpPr>
          <p:cNvPr id="3" name="Content Placeholder 2"/>
          <p:cNvSpPr>
            <a:spLocks noGrp="1"/>
          </p:cNvSpPr>
          <p:nvPr>
            <p:ph sz="half" idx="1"/>
          </p:nvPr>
        </p:nvSpPr>
        <p:spPr>
          <a:xfrm>
            <a:off x="-533400" y="1524000"/>
            <a:ext cx="4953000" cy="4525963"/>
          </a:xfrm>
        </p:spPr>
        <p:txBody>
          <a:bodyPr>
            <a:normAutofit/>
          </a:bodyPr>
          <a:lstStyle/>
          <a:p>
            <a:pPr lvl="2"/>
            <a:r>
              <a:rPr lang="en-US" dirty="0" smtClean="0"/>
              <a:t>The </a:t>
            </a:r>
            <a:r>
              <a:rPr lang="en-US" dirty="0"/>
              <a:t>British landed and ran off 6,000 Americans at Bladensburg and then marched to Washington D.C. </a:t>
            </a:r>
            <a:endParaRPr lang="en-US" dirty="0" smtClean="0"/>
          </a:p>
          <a:p>
            <a:pPr lvl="2"/>
            <a:r>
              <a:rPr lang="en-US" dirty="0" smtClean="0"/>
              <a:t>The </a:t>
            </a:r>
            <a:r>
              <a:rPr lang="en-US" dirty="0"/>
              <a:t>British burnt the new capital to the ground (including the White House and Congress).</a:t>
            </a:r>
          </a:p>
          <a:p>
            <a:pPr lvl="2"/>
            <a:r>
              <a:rPr lang="en-US" dirty="0"/>
              <a:t>The British then sailed to Baltimore but were stopped at Ft. McHenry. </a:t>
            </a:r>
            <a:endParaRPr lang="en-US" dirty="0" smtClean="0"/>
          </a:p>
          <a:p>
            <a:pPr lvl="3"/>
            <a:r>
              <a:rPr lang="en-US" dirty="0" smtClean="0"/>
              <a:t>During </a:t>
            </a:r>
            <a:r>
              <a:rPr lang="en-US" dirty="0"/>
              <a:t>the battle, Francis Scott Key wrote the </a:t>
            </a:r>
            <a:r>
              <a:rPr lang="en-US" i="1" dirty="0"/>
              <a:t>Star Spangled </a:t>
            </a:r>
            <a:r>
              <a:rPr lang="en-US" i="1" dirty="0" smtClean="0"/>
              <a:t>Banner</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43400" y="1905000"/>
            <a:ext cx="4511480" cy="3124200"/>
          </a:xfrm>
        </p:spPr>
      </p:pic>
    </p:spTree>
    <p:extLst>
      <p:ext uri="{BB962C8B-B14F-4D97-AF65-F5344CB8AC3E}">
        <p14:creationId xmlns:p14="http://schemas.microsoft.com/office/powerpoint/2010/main" val="97431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Moves South</a:t>
            </a:r>
            <a:endParaRPr lang="en-US" dirty="0"/>
          </a:p>
        </p:txBody>
      </p:sp>
      <p:sp>
        <p:nvSpPr>
          <p:cNvPr id="3" name="Content Placeholder 2"/>
          <p:cNvSpPr>
            <a:spLocks noGrp="1"/>
          </p:cNvSpPr>
          <p:nvPr>
            <p:ph sz="half" idx="1"/>
          </p:nvPr>
        </p:nvSpPr>
        <p:spPr>
          <a:xfrm>
            <a:off x="-228600" y="1600200"/>
            <a:ext cx="4800600" cy="4953000"/>
          </a:xfrm>
        </p:spPr>
        <p:txBody>
          <a:bodyPr>
            <a:normAutofit/>
          </a:bodyPr>
          <a:lstStyle/>
          <a:p>
            <a:pPr lvl="2"/>
            <a:r>
              <a:rPr lang="en-US" dirty="0" smtClean="0"/>
              <a:t>The </a:t>
            </a:r>
            <a:r>
              <a:rPr lang="en-US" dirty="0"/>
              <a:t>British targeted New Orleans—this put the entire Mississippi Valley in jeopardy.</a:t>
            </a:r>
          </a:p>
          <a:p>
            <a:pPr lvl="2"/>
            <a:r>
              <a:rPr lang="en-US" dirty="0"/>
              <a:t>Andrew Jackson </a:t>
            </a:r>
            <a:r>
              <a:rPr lang="en-US" dirty="0" smtClean="0"/>
              <a:t>assembled </a:t>
            </a:r>
            <a:r>
              <a:rPr lang="en-US" dirty="0"/>
              <a:t>a 7,000 man mosaic of an army—sailors, soldiers, pirates, Frenchmen, militiamen, and black troops </a:t>
            </a:r>
          </a:p>
          <a:p>
            <a:pPr lvl="2"/>
            <a:r>
              <a:rPr lang="en-US" dirty="0" smtClean="0"/>
              <a:t>The </a:t>
            </a:r>
            <a:r>
              <a:rPr lang="en-US" dirty="0"/>
              <a:t>British had 8,000 regular troops and were over-confident. </a:t>
            </a:r>
            <a:endParaRPr lang="en-US" dirty="0" smtClean="0"/>
          </a:p>
          <a:p>
            <a:pPr lvl="2"/>
            <a:r>
              <a:rPr lang="en-US" dirty="0" smtClean="0"/>
              <a:t>At </a:t>
            </a:r>
            <a:r>
              <a:rPr lang="en-US" dirty="0"/>
              <a:t>the Battle of New Orleans, Jackson scored the victory in January of 1815—the largest battle of the war</a:t>
            </a:r>
            <a:r>
              <a:rPr lang="en-US"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43400" y="2057400"/>
            <a:ext cx="4604704" cy="2438400"/>
          </a:xfrm>
        </p:spPr>
      </p:pic>
    </p:spTree>
    <p:extLst>
      <p:ext uri="{BB962C8B-B14F-4D97-AF65-F5344CB8AC3E}">
        <p14:creationId xmlns:p14="http://schemas.microsoft.com/office/powerpoint/2010/main" val="170353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News hit Washington D.C. the same time as news of the Treaty of Ghent ending the war. </a:t>
            </a:r>
            <a:endParaRPr lang="en-US" dirty="0" smtClean="0"/>
          </a:p>
          <a:p>
            <a:r>
              <a:rPr lang="en-US" dirty="0" smtClean="0"/>
              <a:t>Oddly</a:t>
            </a:r>
            <a:r>
              <a:rPr lang="en-US" dirty="0"/>
              <a:t>, the treaty had ended the war two weeks </a:t>
            </a:r>
            <a:r>
              <a:rPr lang="en-US" i="1" dirty="0"/>
              <a:t>before</a:t>
            </a:r>
            <a:r>
              <a:rPr lang="en-US" dirty="0"/>
              <a:t> the Battle of New Orleans. </a:t>
            </a:r>
            <a:endParaRPr lang="en-US" dirty="0" smtClean="0"/>
          </a:p>
          <a:p>
            <a:r>
              <a:rPr lang="en-US" dirty="0" smtClean="0"/>
              <a:t>Still</a:t>
            </a:r>
            <a:r>
              <a:rPr lang="en-US" dirty="0"/>
              <a:t>, Jackson was given credit for winning the war and instantly became a national hero</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19600" y="2133600"/>
            <a:ext cx="4408262" cy="3048000"/>
          </a:xfrm>
        </p:spPr>
      </p:pic>
    </p:spTree>
    <p:extLst>
      <p:ext uri="{BB962C8B-B14F-4D97-AF65-F5344CB8AC3E}">
        <p14:creationId xmlns:p14="http://schemas.microsoft.com/office/powerpoint/2010/main" val="211366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Treaty of Ghent</a:t>
            </a:r>
            <a:endParaRPr lang="en-US" dirty="0"/>
          </a:p>
        </p:txBody>
      </p:sp>
      <p:sp>
        <p:nvSpPr>
          <p:cNvPr id="3" name="Content Placeholder 2"/>
          <p:cNvSpPr>
            <a:spLocks noGrp="1"/>
          </p:cNvSpPr>
          <p:nvPr>
            <p:ph idx="1"/>
          </p:nvPr>
        </p:nvSpPr>
        <p:spPr/>
        <p:txBody>
          <a:bodyPr>
            <a:normAutofit/>
          </a:bodyPr>
          <a:lstStyle/>
          <a:p>
            <a:pPr lvl="1"/>
            <a:r>
              <a:rPr lang="en-US" sz="2400" dirty="0" smtClean="0"/>
              <a:t>Delegates </a:t>
            </a:r>
            <a:r>
              <a:rPr lang="en-US" sz="2400" dirty="0"/>
              <a:t>from both side met in Ghent, Belgium to work out a peace deal.</a:t>
            </a:r>
          </a:p>
          <a:p>
            <a:pPr lvl="1"/>
            <a:r>
              <a:rPr lang="en-US" sz="2400" dirty="0" smtClean="0"/>
              <a:t>The British </a:t>
            </a:r>
            <a:r>
              <a:rPr lang="en-US" sz="2400" dirty="0"/>
              <a:t>made bold demands. </a:t>
            </a:r>
          </a:p>
          <a:p>
            <a:pPr lvl="1"/>
            <a:r>
              <a:rPr lang="en-US" sz="2400" dirty="0" smtClean="0"/>
              <a:t>The </a:t>
            </a:r>
            <a:r>
              <a:rPr lang="en-US" sz="2400" dirty="0"/>
              <a:t>Americans rejected this proposal.</a:t>
            </a:r>
          </a:p>
          <a:p>
            <a:pPr lvl="1"/>
            <a:r>
              <a:rPr lang="en-US" sz="2400" dirty="0"/>
              <a:t>Military failures made the British more acceptable to bargain.</a:t>
            </a:r>
          </a:p>
          <a:p>
            <a:pPr lvl="1"/>
            <a:r>
              <a:rPr lang="en-US" sz="2400" dirty="0"/>
              <a:t>The Treaty of Ghent (Dec. 1814) was an </a:t>
            </a:r>
            <a:r>
              <a:rPr lang="en-US" sz="2400" dirty="0" smtClean="0"/>
              <a:t>that </a:t>
            </a:r>
            <a:r>
              <a:rPr lang="en-US" sz="2400" dirty="0"/>
              <a:t>ended the War of 1812.</a:t>
            </a:r>
          </a:p>
          <a:p>
            <a:pPr lvl="2"/>
            <a:r>
              <a:rPr lang="en-US" sz="2400" dirty="0" smtClean="0"/>
              <a:t>Both sides simply agreed to lay down their arms. No land or booty was given or taken. The main issue of the war, impressment, was even left unmentioned.</a:t>
            </a:r>
          </a:p>
          <a:p>
            <a:endParaRPr lang="en-US" dirty="0"/>
          </a:p>
        </p:txBody>
      </p:sp>
    </p:spTree>
    <p:extLst>
      <p:ext uri="{BB962C8B-B14F-4D97-AF65-F5344CB8AC3E}">
        <p14:creationId xmlns:p14="http://schemas.microsoft.com/office/powerpoint/2010/main" val="221347853"/>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10193</TotalTime>
  <Words>3315</Words>
  <Application>Microsoft Office PowerPoint</Application>
  <PresentationFormat>On-screen Show (4:3)</PresentationFormat>
  <Paragraphs>223</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Thatch</vt:lpstr>
      <vt:lpstr>Chapter 12:  The Second War for Independence and the Upsurge of Nationalism  </vt:lpstr>
      <vt:lpstr>Big Questions</vt:lpstr>
      <vt:lpstr>Impact of War of 1812</vt:lpstr>
      <vt:lpstr>Disorganized War</vt:lpstr>
      <vt:lpstr>Americans Succeed</vt:lpstr>
      <vt:lpstr>War in Chesapeake Bay Area</vt:lpstr>
      <vt:lpstr>The War Moves South</vt:lpstr>
      <vt:lpstr>Irony….</vt:lpstr>
      <vt:lpstr>The Treaty of Ghent</vt:lpstr>
      <vt:lpstr>The Hartford Convention</vt:lpstr>
      <vt:lpstr>The Second War for American Independence</vt:lpstr>
      <vt:lpstr>Other Side Effects</vt:lpstr>
      <vt:lpstr>Impact on Canada</vt:lpstr>
      <vt:lpstr>Nationalism</vt:lpstr>
      <vt:lpstr>The American System</vt:lpstr>
      <vt:lpstr>Clay v. Madison</vt:lpstr>
      <vt:lpstr>The So-Called Era of Good Feelings</vt:lpstr>
      <vt:lpstr>Seeds of Sectional Troubles are Planted</vt:lpstr>
      <vt:lpstr>The Panic of 1819</vt:lpstr>
      <vt:lpstr>Chain of Recessions</vt:lpstr>
      <vt:lpstr>Growing Pains of the West</vt:lpstr>
      <vt:lpstr>Ohio Fever</vt:lpstr>
      <vt:lpstr>Wildcat Banks</vt:lpstr>
      <vt:lpstr>Slavery and Sectional Balance</vt:lpstr>
      <vt:lpstr>The Northern States Said NO!</vt:lpstr>
      <vt:lpstr>The Southern Perspective</vt:lpstr>
      <vt:lpstr>The Missouri Compromise</vt:lpstr>
      <vt:lpstr>It Worked!  (For a while…)</vt:lpstr>
      <vt:lpstr>Election of 1820</vt:lpstr>
      <vt:lpstr>John Marshall and Judicial Nationalism</vt:lpstr>
      <vt:lpstr>McCulloch vs. Maryland (1819)— The "Elastic Clause Case.” </vt:lpstr>
      <vt:lpstr>Cohens vs. Virginia (1821)—The "Lottery Case." </vt:lpstr>
      <vt:lpstr>Gibbons vs. Ogden (1824)—The "Steamboat Case." </vt:lpstr>
      <vt:lpstr>Judicial Dikes Against Democratic Excesses</vt:lpstr>
      <vt:lpstr>Tag-Team</vt:lpstr>
      <vt:lpstr>Sharing Oregon</vt:lpstr>
      <vt:lpstr>Acquiring Florida</vt:lpstr>
      <vt:lpstr>The Menace of Monarchy in America</vt:lpstr>
      <vt:lpstr>Russia Gets Our Attention</vt:lpstr>
      <vt:lpstr>England Was Also Scheming</vt:lpstr>
      <vt:lpstr>Monroe and His Doctrine</vt:lpstr>
      <vt:lpstr>America on Their Own</vt:lpstr>
      <vt:lpstr>Monroe’s Doctrine Appraised</vt:lpstr>
      <vt:lpstr>Latin Americans Not Happy Either</vt:lpstr>
      <vt:lpstr>Grows Over Time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The Second War for Independence and the Upsurge of Nationalism</dc:title>
  <dc:creator>Colleen Kollasch</dc:creator>
  <cp:lastModifiedBy>Windows User</cp:lastModifiedBy>
  <cp:revision>16</cp:revision>
  <dcterms:created xsi:type="dcterms:W3CDTF">2012-10-31T01:14:28Z</dcterms:created>
  <dcterms:modified xsi:type="dcterms:W3CDTF">2016-10-25T15:29:02Z</dcterms:modified>
</cp:coreProperties>
</file>