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57" r:id="rId3"/>
    <p:sldId id="258" r:id="rId4"/>
    <p:sldId id="259" r:id="rId5"/>
    <p:sldId id="260" r:id="rId6"/>
    <p:sldId id="261" r:id="rId7"/>
    <p:sldId id="264" r:id="rId8"/>
    <p:sldId id="274" r:id="rId9"/>
    <p:sldId id="263" r:id="rId10"/>
    <p:sldId id="262" r:id="rId11"/>
    <p:sldId id="265" r:id="rId12"/>
    <p:sldId id="266" r:id="rId13"/>
    <p:sldId id="267" r:id="rId14"/>
    <p:sldId id="273" r:id="rId15"/>
    <p:sldId id="275" r:id="rId16"/>
    <p:sldId id="268" r:id="rId17"/>
    <p:sldId id="269" r:id="rId18"/>
    <p:sldId id="270" r:id="rId19"/>
    <p:sldId id="271"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33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smtClean="0"/>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2">
                    <a:lumMod val="50000"/>
                  </a:schemeClr>
                </a:solidFill>
              </a:defRPr>
            </a:lvl1pPr>
          </a:lstStyle>
          <a:p>
            <a:fld id="{8099BEC9-EC60-4731-84A0-1AB9AA4F5E00}" type="datetimeFigureOut">
              <a:rPr lang="en-US" smtClean="0"/>
              <a:t>4/28/2015</a:t>
            </a:fld>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endParaRPr lang="en-US"/>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9B253D40-62AF-408A-91A8-C9923C84FF36}" type="slidenum">
              <a:rPr lang="en-US" smtClean="0"/>
              <a:t>‹#›</a:t>
            </a:fld>
            <a:endParaRPr 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1868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9BEC9-EC60-4731-84A0-1AB9AA4F5E00}"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53D40-62AF-408A-91A8-C9923C84FF36}" type="slidenum">
              <a:rPr lang="en-US" smtClean="0"/>
              <a:t>‹#›</a:t>
            </a:fld>
            <a:endParaRPr lang="en-US"/>
          </a:p>
        </p:txBody>
      </p:sp>
    </p:spTree>
    <p:extLst>
      <p:ext uri="{BB962C8B-B14F-4D97-AF65-F5344CB8AC3E}">
        <p14:creationId xmlns:p14="http://schemas.microsoft.com/office/powerpoint/2010/main" val="408139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9BEC9-EC60-4731-84A0-1AB9AA4F5E00}"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53D40-62AF-408A-91A8-C9923C84FF36}" type="slidenum">
              <a:rPr lang="en-US" smtClean="0"/>
              <a:t>‹#›</a:t>
            </a:fld>
            <a:endParaRPr lang="en-US"/>
          </a:p>
        </p:txBody>
      </p:sp>
    </p:spTree>
    <p:extLst>
      <p:ext uri="{BB962C8B-B14F-4D97-AF65-F5344CB8AC3E}">
        <p14:creationId xmlns:p14="http://schemas.microsoft.com/office/powerpoint/2010/main" val="205714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9BEC9-EC60-4731-84A0-1AB9AA4F5E00}"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53D40-62AF-408A-91A8-C9923C84FF36}" type="slidenum">
              <a:rPr lang="en-US" smtClean="0"/>
              <a:t>‹#›</a:t>
            </a:fld>
            <a:endParaRPr 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50394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9BEC9-EC60-4731-84A0-1AB9AA4F5E00}"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53D40-62AF-408A-91A8-C9923C84FF36}" type="slidenum">
              <a:rPr lang="en-US" smtClean="0"/>
              <a:t>‹#›</a:t>
            </a:fld>
            <a:endParaRPr lang="en-US"/>
          </a:p>
        </p:txBody>
      </p:sp>
    </p:spTree>
    <p:extLst>
      <p:ext uri="{BB962C8B-B14F-4D97-AF65-F5344CB8AC3E}">
        <p14:creationId xmlns:p14="http://schemas.microsoft.com/office/powerpoint/2010/main" val="3998160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099BEC9-EC60-4731-84A0-1AB9AA4F5E00}" type="datetimeFigureOut">
              <a:rPr lang="en-US" smtClean="0"/>
              <a:t>4/28/2015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253D40-62AF-408A-91A8-C9923C84FF36}" type="slidenum">
              <a:rPr lang="en-US" smtClean="0"/>
              <a:t>‹#›</a:t>
            </a:fld>
            <a:endParaRPr lang="en-US"/>
          </a:p>
        </p:txBody>
      </p:sp>
    </p:spTree>
    <p:extLst>
      <p:ext uri="{BB962C8B-B14F-4D97-AF65-F5344CB8AC3E}">
        <p14:creationId xmlns:p14="http://schemas.microsoft.com/office/powerpoint/2010/main" val="20173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099BEC9-EC60-4731-84A0-1AB9AA4F5E00}" type="datetimeFigureOut">
              <a:rPr lang="en-US" smtClean="0"/>
              <a:t>4/28/2015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253D40-62AF-408A-91A8-C9923C84FF36}" type="slidenum">
              <a:rPr lang="en-US" smtClean="0"/>
              <a:t>‹#›</a:t>
            </a:fld>
            <a:endParaRPr lang="en-US"/>
          </a:p>
        </p:txBody>
      </p:sp>
    </p:spTree>
    <p:extLst>
      <p:ext uri="{BB962C8B-B14F-4D97-AF65-F5344CB8AC3E}">
        <p14:creationId xmlns:p14="http://schemas.microsoft.com/office/powerpoint/2010/main" val="3707860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99BEC9-EC60-4731-84A0-1AB9AA4F5E00}"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53D40-62AF-408A-91A8-C9923C84FF36}" type="slidenum">
              <a:rPr lang="en-US" smtClean="0"/>
              <a:t>‹#›</a:t>
            </a:fld>
            <a:endParaRPr lang="en-US"/>
          </a:p>
        </p:txBody>
      </p:sp>
    </p:spTree>
    <p:extLst>
      <p:ext uri="{BB962C8B-B14F-4D97-AF65-F5344CB8AC3E}">
        <p14:creationId xmlns:p14="http://schemas.microsoft.com/office/powerpoint/2010/main" val="3707508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99BEC9-EC60-4731-84A0-1AB9AA4F5E00}"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53D40-62AF-408A-91A8-C9923C84FF36}" type="slidenum">
              <a:rPr lang="en-US" smtClean="0"/>
              <a:t>‹#›</a:t>
            </a:fld>
            <a:endParaRPr lang="en-US"/>
          </a:p>
        </p:txBody>
      </p:sp>
    </p:spTree>
    <p:extLst>
      <p:ext uri="{BB962C8B-B14F-4D97-AF65-F5344CB8AC3E}">
        <p14:creationId xmlns:p14="http://schemas.microsoft.com/office/powerpoint/2010/main" val="129554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99BEC9-EC60-4731-84A0-1AB9AA4F5E00}"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53D40-62AF-408A-91A8-C9923C84FF36}" type="slidenum">
              <a:rPr lang="en-US" smtClean="0"/>
              <a:t>‹#›</a:t>
            </a:fld>
            <a:endParaRPr lang="en-US"/>
          </a:p>
        </p:txBody>
      </p:sp>
    </p:spTree>
    <p:extLst>
      <p:ext uri="{BB962C8B-B14F-4D97-AF65-F5344CB8AC3E}">
        <p14:creationId xmlns:p14="http://schemas.microsoft.com/office/powerpoint/2010/main" val="55582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99BEC9-EC60-4731-84A0-1AB9AA4F5E00}"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53D40-62AF-408A-91A8-C9923C84FF36}" type="slidenum">
              <a:rPr lang="en-US" smtClean="0"/>
              <a:t>‹#›</a:t>
            </a:fld>
            <a:endParaRPr lang="en-US"/>
          </a:p>
        </p:txBody>
      </p:sp>
    </p:spTree>
    <p:extLst>
      <p:ext uri="{BB962C8B-B14F-4D97-AF65-F5344CB8AC3E}">
        <p14:creationId xmlns:p14="http://schemas.microsoft.com/office/powerpoint/2010/main" val="3997760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99BEC9-EC60-4731-84A0-1AB9AA4F5E00}"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53D40-62AF-408A-91A8-C9923C84FF36}" type="slidenum">
              <a:rPr lang="en-US" smtClean="0"/>
              <a:t>‹#›</a:t>
            </a:fld>
            <a:endParaRPr lang="en-US"/>
          </a:p>
        </p:txBody>
      </p:sp>
    </p:spTree>
    <p:extLst>
      <p:ext uri="{BB962C8B-B14F-4D97-AF65-F5344CB8AC3E}">
        <p14:creationId xmlns:p14="http://schemas.microsoft.com/office/powerpoint/2010/main" val="3980874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99BEC9-EC60-4731-84A0-1AB9AA4F5E00}" type="datetimeFigureOut">
              <a:rPr lang="en-US" smtClean="0"/>
              <a:t>4/28/2015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253D40-62AF-408A-91A8-C9923C84FF36}" type="slidenum">
              <a:rPr lang="en-US" smtClean="0"/>
              <a:t>‹#›</a:t>
            </a:fld>
            <a:endParaRPr lang="en-US"/>
          </a:p>
        </p:txBody>
      </p:sp>
    </p:spTree>
    <p:extLst>
      <p:ext uri="{BB962C8B-B14F-4D97-AF65-F5344CB8AC3E}">
        <p14:creationId xmlns:p14="http://schemas.microsoft.com/office/powerpoint/2010/main" val="3941038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99BEC9-EC60-4731-84A0-1AB9AA4F5E00}" type="datetimeFigureOut">
              <a:rPr lang="en-US" smtClean="0"/>
              <a:t>4/28/2015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253D40-62AF-408A-91A8-C9923C84FF36}" type="slidenum">
              <a:rPr lang="en-US" smtClean="0"/>
              <a:t>‹#›</a:t>
            </a:fld>
            <a:endParaRPr lang="en-US"/>
          </a:p>
        </p:txBody>
      </p:sp>
    </p:spTree>
    <p:extLst>
      <p:ext uri="{BB962C8B-B14F-4D97-AF65-F5344CB8AC3E}">
        <p14:creationId xmlns:p14="http://schemas.microsoft.com/office/powerpoint/2010/main" val="826343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9BEC9-EC60-4731-84A0-1AB9AA4F5E00}" type="datetimeFigureOut">
              <a:rPr lang="en-US" smtClean="0"/>
              <a:t>4/28/2015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253D40-62AF-408A-91A8-C9923C84FF36}" type="slidenum">
              <a:rPr lang="en-US" smtClean="0"/>
              <a:t>‹#›</a:t>
            </a:fld>
            <a:endParaRPr lang="en-US"/>
          </a:p>
        </p:txBody>
      </p:sp>
    </p:spTree>
    <p:extLst>
      <p:ext uri="{BB962C8B-B14F-4D97-AF65-F5344CB8AC3E}">
        <p14:creationId xmlns:p14="http://schemas.microsoft.com/office/powerpoint/2010/main" val="1909147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9BEC9-EC60-4731-84A0-1AB9AA4F5E00}"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53D40-62AF-408A-91A8-C9923C84FF36}" type="slidenum">
              <a:rPr lang="en-US" smtClean="0"/>
              <a:t>‹#›</a:t>
            </a:fld>
            <a:endParaRPr lang="en-US"/>
          </a:p>
        </p:txBody>
      </p:sp>
    </p:spTree>
    <p:extLst>
      <p:ext uri="{BB962C8B-B14F-4D97-AF65-F5344CB8AC3E}">
        <p14:creationId xmlns:p14="http://schemas.microsoft.com/office/powerpoint/2010/main" val="3661347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9BEC9-EC60-4731-84A0-1AB9AA4F5E00}"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53D40-62AF-408A-91A8-C9923C84FF36}" type="slidenum">
              <a:rPr lang="en-US" smtClean="0"/>
              <a:t>‹#›</a:t>
            </a:fld>
            <a:endParaRPr lang="en-US"/>
          </a:p>
        </p:txBody>
      </p:sp>
    </p:spTree>
    <p:extLst>
      <p:ext uri="{BB962C8B-B14F-4D97-AF65-F5344CB8AC3E}">
        <p14:creationId xmlns:p14="http://schemas.microsoft.com/office/powerpoint/2010/main" val="987753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2">
                    <a:lumMod val="50000"/>
                  </a:schemeClr>
                </a:solidFill>
              </a:defRPr>
            </a:lvl1pPr>
          </a:lstStyle>
          <a:p>
            <a:fld id="{8099BEC9-EC60-4731-84A0-1AB9AA4F5E00}" type="datetimeFigureOut">
              <a:rPr lang="en-US" smtClean="0"/>
              <a:t>4/28/2015</a:t>
            </a:fld>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2">
                    <a:lumMod val="50000"/>
                  </a:schemeClr>
                </a:solidFill>
              </a:defRPr>
            </a:lvl1pPr>
          </a:lstStyle>
          <a:p>
            <a:endParaRPr lang="en-US"/>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2">
                    <a:lumMod val="50000"/>
                  </a:schemeClr>
                </a:solidFill>
              </a:defRPr>
            </a:lvl1pPr>
          </a:lstStyle>
          <a:p>
            <a:fld id="{9B253D40-62AF-408A-91A8-C9923C84FF36}" type="slidenum">
              <a:rPr lang="en-US" smtClean="0"/>
              <a:t>‹#›</a:t>
            </a:fld>
            <a:endParaRPr lang="en-US"/>
          </a:p>
        </p:txBody>
      </p:sp>
    </p:spTree>
    <p:extLst>
      <p:ext uri="{BB962C8B-B14F-4D97-AF65-F5344CB8AC3E}">
        <p14:creationId xmlns:p14="http://schemas.microsoft.com/office/powerpoint/2010/main" val="304339133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392546">
            <a:off x="287641" y="-136890"/>
            <a:ext cx="7533524" cy="2766528"/>
          </a:xfrm>
        </p:spPr>
        <p:txBody>
          <a:bodyPr>
            <a:normAutofit fontScale="90000"/>
          </a:bodyPr>
          <a:lstStyle/>
          <a:p>
            <a:pPr algn="ctr"/>
            <a:r>
              <a:rPr lang="en-CA" sz="12200" dirty="0" smtClean="0">
                <a:effectLst>
                  <a:outerShdw blurRad="50800" dist="38100" dir="2700000" algn="tl" rotWithShape="0">
                    <a:prstClr val="black"/>
                  </a:outerShdw>
                </a:effectLst>
              </a:rPr>
              <a:t>Civil rights </a:t>
            </a:r>
            <a:r>
              <a:rPr lang="en-CA" dirty="0" smtClean="0">
                <a:effectLst>
                  <a:outerShdw blurRad="50800" dist="38100" dir="2700000" algn="tl" rotWithShape="0">
                    <a:prstClr val="black"/>
                  </a:outerShdw>
                </a:effectLst>
              </a:rPr>
              <a:t/>
            </a:r>
            <a:br>
              <a:rPr lang="en-CA" dirty="0" smtClean="0">
                <a:effectLst>
                  <a:outerShdw blurRad="50800" dist="38100" dir="2700000" algn="tl" rotWithShape="0">
                    <a:prstClr val="black"/>
                  </a:outerShdw>
                </a:effectLst>
              </a:rPr>
            </a:br>
            <a:r>
              <a:rPr lang="en-CA" dirty="0" smtClean="0">
                <a:effectLst>
                  <a:outerShdw blurRad="50800" dist="38100" dir="2700000" algn="tl" rotWithShape="0">
                    <a:prstClr val="black"/>
                  </a:outerShdw>
                </a:effectLst>
              </a:rPr>
              <a:t>Jim crow era &amp; laws</a:t>
            </a:r>
            <a:endParaRPr lang="en-US" dirty="0">
              <a:effectLst>
                <a:outerShdw blurRad="50800" dist="38100" dir="2700000" algn="tl" rotWithShape="0">
                  <a:prstClr val="black"/>
                </a:outerShdw>
              </a:effectLst>
            </a:endParaRPr>
          </a:p>
        </p:txBody>
      </p:sp>
      <p:pic>
        <p:nvPicPr>
          <p:cNvPr id="3" name="Picture 4" descr="http://e08595.medialib.glogster.com/media/64/64d08991ed11295fe9cea53a5efed68376ffd0e80ee1183f7e15bce8f49de425/aa-jpg.jpg"/>
          <p:cNvPicPr>
            <a:picLocks noChangeAspect="1" noChangeArrowheads="1"/>
          </p:cNvPicPr>
          <p:nvPr/>
        </p:nvPicPr>
        <p:blipFill rotWithShape="1">
          <a:blip r:embed="rId2">
            <a:extLst>
              <a:ext uri="{28A0092B-C50C-407E-A947-70E740481C1C}">
                <a14:useLocalDpi xmlns:a14="http://schemas.microsoft.com/office/drawing/2010/main" val="0"/>
              </a:ext>
            </a:extLst>
          </a:blip>
          <a:srcRect l="7102" t="17080" r="3346" b="18001"/>
          <a:stretch/>
        </p:blipFill>
        <p:spPr bwMode="auto">
          <a:xfrm rot="21388760">
            <a:off x="2009572" y="2707580"/>
            <a:ext cx="4190746" cy="17705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rot="21440015">
            <a:off x="-40944" y="5595584"/>
            <a:ext cx="8284190" cy="646331"/>
          </a:xfrm>
          <a:prstGeom prst="rect">
            <a:avLst/>
          </a:prstGeom>
          <a:noFill/>
        </p:spPr>
        <p:txBody>
          <a:bodyPr wrap="square" rtlCol="0">
            <a:spAutoFit/>
          </a:bodyPr>
          <a:lstStyle/>
          <a:p>
            <a:endParaRPr lang="en-US" dirty="0"/>
          </a:p>
          <a:p>
            <a:pPr algn="ctr"/>
            <a:r>
              <a:rPr lang="en-CA" dirty="0"/>
              <a:t> </a:t>
            </a:r>
            <a:r>
              <a:rPr lang="en-CA" sz="1200" dirty="0" smtClean="0">
                <a:latin typeface="Arial Black" panose="020B0A04020102020204" pitchFamily="34" charset="0"/>
              </a:rPr>
              <a:t>© Copyright </a:t>
            </a:r>
            <a:r>
              <a:rPr lang="en-CA" sz="1200" dirty="0">
                <a:latin typeface="Arial Black" panose="020B0A04020102020204" pitchFamily="34" charset="0"/>
              </a:rPr>
              <a:t>Brodie Millar 2014. (http://www.teacherspayteachers.com/Store/Brodie-Millar) </a:t>
            </a:r>
            <a:endParaRPr lang="en-US" dirty="0">
              <a:latin typeface="Arial Black" panose="020B0A04020102020204" pitchFamily="34" charset="0"/>
            </a:endParaRPr>
          </a:p>
        </p:txBody>
      </p:sp>
    </p:spTree>
    <p:extLst>
      <p:ext uri="{BB962C8B-B14F-4D97-AF65-F5344CB8AC3E}">
        <p14:creationId xmlns:p14="http://schemas.microsoft.com/office/powerpoint/2010/main" val="5137036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411"/>
            <a:ext cx="7797662" cy="1151965"/>
          </a:xfrm>
        </p:spPr>
        <p:txBody>
          <a:bodyPr/>
          <a:lstStyle/>
          <a:p>
            <a:r>
              <a:rPr lang="en-CA" dirty="0" smtClean="0"/>
              <a:t>Jim Crow Laws</a:t>
            </a:r>
            <a:endParaRPr lang="en-US" dirty="0"/>
          </a:p>
        </p:txBody>
      </p:sp>
      <p:sp>
        <p:nvSpPr>
          <p:cNvPr id="3" name="Content Placeholder 2"/>
          <p:cNvSpPr>
            <a:spLocks noGrp="1"/>
          </p:cNvSpPr>
          <p:nvPr>
            <p:ph sz="quarter" idx="13"/>
          </p:nvPr>
        </p:nvSpPr>
        <p:spPr>
          <a:xfrm>
            <a:off x="514351" y="1050879"/>
            <a:ext cx="8138330" cy="3998794"/>
          </a:xfrm>
        </p:spPr>
        <p:txBody>
          <a:bodyPr>
            <a:normAutofit/>
          </a:bodyPr>
          <a:lstStyle/>
          <a:p>
            <a:pPr marL="228600" lvl="1">
              <a:spcBef>
                <a:spcPts val="1000"/>
              </a:spcBef>
            </a:pPr>
            <a:r>
              <a:rPr lang="en-CA" sz="2600" dirty="0" smtClean="0"/>
              <a:t>These beliefs led to a system of etiquette between blacks and whites. </a:t>
            </a:r>
            <a:r>
              <a:rPr lang="en-CA" sz="2600" dirty="0"/>
              <a:t>Jim Crow etiquette operated in conjunction with Jim Crow laws (black codes</a:t>
            </a:r>
            <a:r>
              <a:rPr lang="en-CA" sz="2600" dirty="0" smtClean="0"/>
              <a:t>).</a:t>
            </a:r>
          </a:p>
          <a:p>
            <a:pPr marL="228600" lvl="1">
              <a:spcBef>
                <a:spcPts val="1000"/>
              </a:spcBef>
            </a:pPr>
            <a:endParaRPr lang="en-CA" sz="2600" dirty="0"/>
          </a:p>
          <a:p>
            <a:pPr marL="228600" lvl="1">
              <a:spcBef>
                <a:spcPts val="1000"/>
              </a:spcBef>
            </a:pPr>
            <a:endParaRPr lang="en-CA" sz="2600" dirty="0" smtClean="0"/>
          </a:p>
          <a:p>
            <a:pPr marL="228600" lvl="1">
              <a:spcBef>
                <a:spcPts val="1000"/>
              </a:spcBef>
            </a:pPr>
            <a:endParaRPr lang="en-CA" sz="2600" dirty="0"/>
          </a:p>
          <a:p>
            <a:pPr marL="228600" lvl="1">
              <a:spcBef>
                <a:spcPts val="1000"/>
              </a:spcBef>
            </a:pPr>
            <a:endParaRPr lang="en-US" dirty="0"/>
          </a:p>
        </p:txBody>
      </p:sp>
      <p:pic>
        <p:nvPicPr>
          <p:cNvPr id="5124" name="Picture 4" descr="http://spartacus-educational.com/USAjimcrow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415" y="2892333"/>
            <a:ext cx="3913090" cy="24772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3141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down)">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410"/>
            <a:ext cx="7797662" cy="1151965"/>
          </a:xfrm>
        </p:spPr>
        <p:txBody>
          <a:bodyPr/>
          <a:lstStyle/>
          <a:p>
            <a:r>
              <a:rPr lang="en-CA" dirty="0" smtClean="0"/>
              <a:t>Jim Crow Etiquette</a:t>
            </a:r>
            <a:endParaRPr lang="en-US" dirty="0"/>
          </a:p>
        </p:txBody>
      </p:sp>
      <p:sp>
        <p:nvSpPr>
          <p:cNvPr id="3" name="Content Placeholder 2"/>
          <p:cNvSpPr>
            <a:spLocks noGrp="1"/>
          </p:cNvSpPr>
          <p:nvPr>
            <p:ph sz="quarter" idx="13"/>
          </p:nvPr>
        </p:nvSpPr>
        <p:spPr>
          <a:xfrm>
            <a:off x="514351" y="1230884"/>
            <a:ext cx="7701601" cy="4337403"/>
          </a:xfrm>
        </p:spPr>
        <p:txBody>
          <a:bodyPr>
            <a:normAutofit fontScale="85000" lnSpcReduction="10000"/>
          </a:bodyPr>
          <a:lstStyle/>
          <a:p>
            <a:r>
              <a:rPr lang="en-CA" sz="2600" dirty="0" smtClean="0"/>
              <a:t>For Example:</a:t>
            </a:r>
          </a:p>
          <a:p>
            <a:pPr lvl="1"/>
            <a:r>
              <a:rPr lang="en-CA" sz="2400" dirty="0" smtClean="0"/>
              <a:t>A </a:t>
            </a:r>
            <a:r>
              <a:rPr lang="en-CA" sz="2400" dirty="0"/>
              <a:t>black male could not shake hands with a white male because it implied being socially equal.</a:t>
            </a:r>
          </a:p>
          <a:p>
            <a:pPr lvl="1"/>
            <a:r>
              <a:rPr lang="en-CA" sz="2400" dirty="0"/>
              <a:t>A black male was limited in any interactions he could have with a white female.</a:t>
            </a:r>
          </a:p>
          <a:p>
            <a:pPr lvl="1"/>
            <a:r>
              <a:rPr lang="en-CA" sz="2400" dirty="0"/>
              <a:t>Blacks and whites were not supposed to eat together. If they did eat together, whites were to be served first, and some sort of partition was to be placed between them.</a:t>
            </a:r>
          </a:p>
          <a:p>
            <a:pPr lvl="1"/>
            <a:r>
              <a:rPr lang="en-CA" sz="2400" dirty="0"/>
              <a:t>Blacks were not allowed to show public affection toward one another in public, especially kissing, because it offended whites.</a:t>
            </a:r>
          </a:p>
          <a:p>
            <a:endParaRPr lang="en-US" dirty="0"/>
          </a:p>
        </p:txBody>
      </p:sp>
    </p:spTree>
    <p:extLst>
      <p:ext uri="{BB962C8B-B14F-4D97-AF65-F5344CB8AC3E}">
        <p14:creationId xmlns:p14="http://schemas.microsoft.com/office/powerpoint/2010/main" val="34745484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407"/>
            <a:ext cx="7797662" cy="1151965"/>
          </a:xfrm>
        </p:spPr>
        <p:txBody>
          <a:bodyPr/>
          <a:lstStyle/>
          <a:p>
            <a:r>
              <a:rPr lang="en-CA" dirty="0" smtClean="0"/>
              <a:t>Jim Crow Laws</a:t>
            </a:r>
            <a:endParaRPr lang="en-US" dirty="0"/>
          </a:p>
        </p:txBody>
      </p:sp>
      <p:sp>
        <p:nvSpPr>
          <p:cNvPr id="3" name="Content Placeholder 2"/>
          <p:cNvSpPr>
            <a:spLocks noGrp="1"/>
          </p:cNvSpPr>
          <p:nvPr>
            <p:ph sz="quarter" idx="13"/>
          </p:nvPr>
        </p:nvSpPr>
        <p:spPr>
          <a:xfrm>
            <a:off x="514351" y="1121696"/>
            <a:ext cx="7796030" cy="3311189"/>
          </a:xfrm>
        </p:spPr>
        <p:txBody>
          <a:bodyPr>
            <a:normAutofit/>
          </a:bodyPr>
          <a:lstStyle/>
          <a:p>
            <a:r>
              <a:rPr lang="en-CA" sz="2400" dirty="0"/>
              <a:t>Jim Crow states passed statutes severely regulating social interactions between the races. </a:t>
            </a:r>
            <a:endParaRPr lang="en-CA" sz="2400" dirty="0" smtClean="0"/>
          </a:p>
          <a:p>
            <a:endParaRPr lang="en-CA" dirty="0"/>
          </a:p>
          <a:p>
            <a:endParaRPr lang="en-CA" dirty="0" smtClean="0"/>
          </a:p>
          <a:p>
            <a:endParaRPr lang="en-CA" dirty="0"/>
          </a:p>
          <a:p>
            <a:endParaRPr lang="en-CA" dirty="0" smtClean="0"/>
          </a:p>
          <a:p>
            <a:endParaRPr lang="en-CA" dirty="0" smtClean="0"/>
          </a:p>
        </p:txBody>
      </p:sp>
      <p:pic>
        <p:nvPicPr>
          <p:cNvPr id="2050" name="Picture 2" descr="http://spartacus-educational.com/USAjimcrow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19" y="2153455"/>
            <a:ext cx="2603160" cy="31282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e08595.medialib.glogster.com/media/64/64d08991ed11295fe9cea53a5efed68376ffd0e80ee1183f7e15bce8f49de425/aa-jpg.jpg"/>
          <p:cNvPicPr>
            <a:picLocks noChangeAspect="1" noChangeArrowheads="1"/>
          </p:cNvPicPr>
          <p:nvPr/>
        </p:nvPicPr>
        <p:blipFill rotWithShape="1">
          <a:blip r:embed="rId3">
            <a:extLst>
              <a:ext uri="{28A0092B-C50C-407E-A947-70E740481C1C}">
                <a14:useLocalDpi xmlns:a14="http://schemas.microsoft.com/office/drawing/2010/main" val="0"/>
              </a:ext>
            </a:extLst>
          </a:blip>
          <a:srcRect l="7102" t="17080" r="3346" b="18001"/>
          <a:stretch/>
        </p:blipFill>
        <p:spPr bwMode="auto">
          <a:xfrm>
            <a:off x="3369892" y="2675711"/>
            <a:ext cx="4940489" cy="20873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1514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411"/>
            <a:ext cx="7797662" cy="1151965"/>
          </a:xfrm>
        </p:spPr>
        <p:txBody>
          <a:bodyPr/>
          <a:lstStyle/>
          <a:p>
            <a:r>
              <a:rPr lang="en-CA" dirty="0" smtClean="0"/>
              <a:t>Jim Crow Laws</a:t>
            </a:r>
            <a:endParaRPr lang="en-US" dirty="0"/>
          </a:p>
        </p:txBody>
      </p:sp>
      <p:sp>
        <p:nvSpPr>
          <p:cNvPr id="3" name="Content Placeholder 2"/>
          <p:cNvSpPr>
            <a:spLocks noGrp="1"/>
          </p:cNvSpPr>
          <p:nvPr>
            <p:ph sz="quarter" idx="13"/>
          </p:nvPr>
        </p:nvSpPr>
        <p:spPr>
          <a:xfrm>
            <a:off x="514351" y="835092"/>
            <a:ext cx="7796030" cy="5033441"/>
          </a:xfrm>
        </p:spPr>
        <p:txBody>
          <a:bodyPr>
            <a:normAutofit/>
          </a:bodyPr>
          <a:lstStyle/>
          <a:p>
            <a:r>
              <a:rPr lang="en-CA" dirty="0"/>
              <a:t>Jim Crow signs were placed above water fountains, door entrances and exits, and in front of public facilities. </a:t>
            </a:r>
          </a:p>
          <a:p>
            <a:r>
              <a:rPr lang="en-CA" dirty="0"/>
              <a:t>There were separate hospitals for blacks and whites, separate prisons, separate public and private schools, separate churches, separate cemeteries, separate public restrooms, and separate public accommodations. </a:t>
            </a:r>
            <a:endParaRPr lang="en-CA" dirty="0" smtClean="0"/>
          </a:p>
          <a:p>
            <a:r>
              <a:rPr lang="en-CA" dirty="0" smtClean="0"/>
              <a:t>In </a:t>
            </a:r>
            <a:r>
              <a:rPr lang="en-CA" dirty="0"/>
              <a:t>most instances, the black facilities were grossly inferior -- generally, older, less-well-kept. In other cases, there were no black facilities -- no Colored public restroom, no public beach, no place to sit or eat.</a:t>
            </a:r>
            <a:endParaRPr lang="en-US" dirty="0"/>
          </a:p>
          <a:p>
            <a:endParaRPr lang="en-US" dirty="0"/>
          </a:p>
        </p:txBody>
      </p:sp>
    </p:spTree>
    <p:extLst>
      <p:ext uri="{BB962C8B-B14F-4D97-AF65-F5344CB8AC3E}">
        <p14:creationId xmlns:p14="http://schemas.microsoft.com/office/powerpoint/2010/main" val="132665898"/>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448.photobucket.com/albums/qq205/fatimix91/jimcrow-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683" y="453741"/>
            <a:ext cx="6654658" cy="46748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80273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411"/>
            <a:ext cx="7797662" cy="1151965"/>
          </a:xfrm>
        </p:spPr>
        <p:txBody>
          <a:bodyPr/>
          <a:lstStyle/>
          <a:p>
            <a:r>
              <a:rPr lang="en-CA" dirty="0" smtClean="0"/>
              <a:t>Jim Crow Laws</a:t>
            </a:r>
            <a:endParaRPr lang="en-US" dirty="0"/>
          </a:p>
        </p:txBody>
      </p:sp>
      <p:sp>
        <p:nvSpPr>
          <p:cNvPr id="3" name="Content Placeholder 2"/>
          <p:cNvSpPr>
            <a:spLocks noGrp="1"/>
          </p:cNvSpPr>
          <p:nvPr>
            <p:ph sz="quarter" idx="13"/>
          </p:nvPr>
        </p:nvSpPr>
        <p:spPr>
          <a:xfrm>
            <a:off x="514351" y="1176286"/>
            <a:ext cx="7796030" cy="3311189"/>
          </a:xfrm>
        </p:spPr>
        <p:txBody>
          <a:bodyPr>
            <a:normAutofit/>
          </a:bodyPr>
          <a:lstStyle/>
          <a:p>
            <a:r>
              <a:rPr lang="en-CA" sz="2800" dirty="0" smtClean="0"/>
              <a:t>The effects of the Jim Crow System led to a </a:t>
            </a:r>
            <a:r>
              <a:rPr lang="en-CA" sz="2800" dirty="0"/>
              <a:t>number of economic, educational and social </a:t>
            </a:r>
            <a:r>
              <a:rPr lang="en-CA" sz="2800" dirty="0" smtClean="0"/>
              <a:t>disadvantages for African Americans.</a:t>
            </a:r>
          </a:p>
          <a:p>
            <a:endParaRPr lang="en-CA" sz="2800" dirty="0"/>
          </a:p>
          <a:p>
            <a:endParaRPr lang="en-CA" sz="2800" dirty="0" smtClean="0"/>
          </a:p>
          <a:p>
            <a:endParaRPr lang="en-US" sz="2800" dirty="0"/>
          </a:p>
        </p:txBody>
      </p:sp>
    </p:spTree>
    <p:extLst>
      <p:ext uri="{BB962C8B-B14F-4D97-AF65-F5344CB8AC3E}">
        <p14:creationId xmlns:p14="http://schemas.microsoft.com/office/powerpoint/2010/main" val="221482349"/>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411"/>
            <a:ext cx="7797662" cy="1151965"/>
          </a:xfrm>
        </p:spPr>
        <p:txBody>
          <a:bodyPr/>
          <a:lstStyle/>
          <a:p>
            <a:r>
              <a:rPr lang="en-CA" dirty="0" smtClean="0"/>
              <a:t>Jim Crow Laws</a:t>
            </a:r>
            <a:endParaRPr lang="en-US" dirty="0"/>
          </a:p>
        </p:txBody>
      </p:sp>
      <p:sp>
        <p:nvSpPr>
          <p:cNvPr id="3" name="Content Placeholder 2"/>
          <p:cNvSpPr>
            <a:spLocks noGrp="1"/>
          </p:cNvSpPr>
          <p:nvPr>
            <p:ph sz="quarter" idx="13"/>
          </p:nvPr>
        </p:nvSpPr>
        <p:spPr>
          <a:xfrm>
            <a:off x="514351" y="1012511"/>
            <a:ext cx="7796030" cy="4378355"/>
          </a:xfrm>
        </p:spPr>
        <p:txBody>
          <a:bodyPr>
            <a:normAutofit/>
          </a:bodyPr>
          <a:lstStyle/>
          <a:p>
            <a:r>
              <a:rPr lang="en-CA" sz="2800" dirty="0" smtClean="0"/>
              <a:t>The </a:t>
            </a:r>
            <a:r>
              <a:rPr lang="en-CA" sz="2800" dirty="0"/>
              <a:t>Jim Crow laws and system of etiquette were </a:t>
            </a:r>
            <a:r>
              <a:rPr lang="en-CA" sz="2800" dirty="0" smtClean="0"/>
              <a:t>upheld </a:t>
            </a:r>
            <a:r>
              <a:rPr lang="en-CA" sz="2800" dirty="0"/>
              <a:t>by </a:t>
            </a:r>
            <a:r>
              <a:rPr lang="en-CA" sz="2800" dirty="0" smtClean="0"/>
              <a:t>violence.</a:t>
            </a:r>
          </a:p>
          <a:p>
            <a:pPr lvl="1"/>
            <a:r>
              <a:rPr lang="en-CA" sz="2000" dirty="0" smtClean="0"/>
              <a:t>Blacks </a:t>
            </a:r>
            <a:r>
              <a:rPr lang="en-CA" sz="2000" dirty="0"/>
              <a:t>who violated Jim Crow norms, for example, drinking from the white water fountain or trying to vote, risked their homes, their jobs, even their lives. </a:t>
            </a:r>
            <a:endParaRPr lang="en-CA" sz="2000" dirty="0" smtClean="0"/>
          </a:p>
          <a:p>
            <a:pPr lvl="1"/>
            <a:r>
              <a:rPr lang="en-CA" sz="2000" dirty="0" smtClean="0"/>
              <a:t>Whites </a:t>
            </a:r>
            <a:r>
              <a:rPr lang="en-CA" sz="2000" dirty="0"/>
              <a:t>could physically beat </a:t>
            </a:r>
            <a:r>
              <a:rPr lang="en-CA" sz="2000" dirty="0" smtClean="0"/>
              <a:t>blacks and </a:t>
            </a:r>
            <a:r>
              <a:rPr lang="en-CA" sz="2000" dirty="0"/>
              <a:t>Blacks had little </a:t>
            </a:r>
            <a:r>
              <a:rPr lang="en-CA" sz="2000" dirty="0" smtClean="0"/>
              <a:t>they could do </a:t>
            </a:r>
            <a:r>
              <a:rPr lang="en-CA" sz="2000" dirty="0"/>
              <a:t>against these assaults because the Jim Crow criminal justice system was all-white: police, prosecutors, judges, juries, and prison officials</a:t>
            </a:r>
            <a:r>
              <a:rPr lang="en-CA" sz="2000" dirty="0" smtClean="0"/>
              <a:t>.</a:t>
            </a:r>
          </a:p>
        </p:txBody>
      </p:sp>
    </p:spTree>
    <p:extLst>
      <p:ext uri="{BB962C8B-B14F-4D97-AF65-F5344CB8AC3E}">
        <p14:creationId xmlns:p14="http://schemas.microsoft.com/office/powerpoint/2010/main" val="3178507619"/>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410"/>
            <a:ext cx="7797662" cy="1151965"/>
          </a:xfrm>
        </p:spPr>
        <p:txBody>
          <a:bodyPr/>
          <a:lstStyle/>
          <a:p>
            <a:r>
              <a:rPr lang="en-CA" dirty="0" smtClean="0"/>
              <a:t>Jim Crow Laws</a:t>
            </a:r>
            <a:endParaRPr lang="en-US" dirty="0"/>
          </a:p>
        </p:txBody>
      </p:sp>
      <p:sp>
        <p:nvSpPr>
          <p:cNvPr id="3" name="Content Placeholder 2"/>
          <p:cNvSpPr>
            <a:spLocks noGrp="1"/>
          </p:cNvSpPr>
          <p:nvPr>
            <p:ph sz="quarter" idx="13"/>
          </p:nvPr>
        </p:nvSpPr>
        <p:spPr>
          <a:xfrm>
            <a:off x="514351" y="1094405"/>
            <a:ext cx="5299595" cy="5033441"/>
          </a:xfrm>
        </p:spPr>
        <p:txBody>
          <a:bodyPr>
            <a:normAutofit/>
          </a:bodyPr>
          <a:lstStyle/>
          <a:p>
            <a:pPr marL="228600" lvl="1">
              <a:spcBef>
                <a:spcPts val="1000"/>
              </a:spcBef>
            </a:pPr>
            <a:r>
              <a:rPr lang="en-CA" sz="2800" dirty="0"/>
              <a:t>The most extreme forms of Jim Crow violence were </a:t>
            </a:r>
            <a:r>
              <a:rPr lang="en-CA" sz="2800" dirty="0" err="1"/>
              <a:t>lynchings</a:t>
            </a:r>
            <a:r>
              <a:rPr lang="en-CA" sz="2800" dirty="0"/>
              <a:t>.</a:t>
            </a:r>
          </a:p>
          <a:p>
            <a:pPr lvl="1"/>
            <a:r>
              <a:rPr lang="en-CA" sz="2200" dirty="0" err="1"/>
              <a:t>Lynchings</a:t>
            </a:r>
            <a:r>
              <a:rPr lang="en-CA" sz="2200" dirty="0"/>
              <a:t> were </a:t>
            </a:r>
            <a:r>
              <a:rPr lang="en-CA" sz="2200" dirty="0" smtClean="0"/>
              <a:t>public </a:t>
            </a:r>
            <a:r>
              <a:rPr lang="en-CA" sz="2200" dirty="0"/>
              <a:t>murders carried out by mobs. </a:t>
            </a:r>
            <a:endParaRPr lang="en-CA" sz="2200" dirty="0" smtClean="0"/>
          </a:p>
          <a:p>
            <a:pPr lvl="1"/>
            <a:r>
              <a:rPr lang="en-CA" sz="2200" dirty="0" smtClean="0"/>
              <a:t>Between </a:t>
            </a:r>
            <a:r>
              <a:rPr lang="en-CA" sz="2200" dirty="0"/>
              <a:t>1882, when the first reliable data </a:t>
            </a:r>
            <a:r>
              <a:rPr lang="en-CA" sz="2200" dirty="0" smtClean="0"/>
              <a:t>was </a:t>
            </a:r>
            <a:r>
              <a:rPr lang="en-CA" sz="2200" dirty="0"/>
              <a:t>collected, and 1968, when </a:t>
            </a:r>
            <a:r>
              <a:rPr lang="en-CA" sz="2200" dirty="0" err="1"/>
              <a:t>lynchings</a:t>
            </a:r>
            <a:r>
              <a:rPr lang="en-CA" sz="2200" dirty="0"/>
              <a:t> had become rare, there were </a:t>
            </a:r>
            <a:r>
              <a:rPr lang="en-CA" sz="2200" dirty="0" smtClean="0"/>
              <a:t>3,440 </a:t>
            </a:r>
            <a:r>
              <a:rPr lang="en-CA" sz="2200" dirty="0" err="1" smtClean="0"/>
              <a:t>Lynchings</a:t>
            </a:r>
            <a:r>
              <a:rPr lang="en-CA" sz="2200" dirty="0" smtClean="0"/>
              <a:t> of </a:t>
            </a:r>
            <a:r>
              <a:rPr lang="en-CA" sz="2200" dirty="0"/>
              <a:t>black men and women</a:t>
            </a:r>
            <a:r>
              <a:rPr lang="en-CA" sz="2200" dirty="0" smtClean="0"/>
              <a:t>.</a:t>
            </a:r>
          </a:p>
          <a:p>
            <a:pPr lvl="1"/>
            <a:endParaRPr lang="en-CA" dirty="0"/>
          </a:p>
          <a:p>
            <a:pPr lvl="1"/>
            <a:endParaRPr lang="en-CA" dirty="0" smtClean="0"/>
          </a:p>
          <a:p>
            <a:pPr lvl="1"/>
            <a:endParaRPr lang="en-US" dirty="0"/>
          </a:p>
        </p:txBody>
      </p:sp>
      <p:pic>
        <p:nvPicPr>
          <p:cNvPr id="10242" name="Picture 2" descr="http://upload.wikimedia.org/wikipedia/commons/4/4d/Lynching-188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9759" y="1394656"/>
            <a:ext cx="2312254" cy="33001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350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411"/>
            <a:ext cx="7797662" cy="1151965"/>
          </a:xfrm>
        </p:spPr>
        <p:txBody>
          <a:bodyPr/>
          <a:lstStyle/>
          <a:p>
            <a:r>
              <a:rPr lang="en-CA" dirty="0" smtClean="0"/>
              <a:t>Jim Crow Laws</a:t>
            </a:r>
            <a:endParaRPr lang="en-US" dirty="0"/>
          </a:p>
        </p:txBody>
      </p:sp>
      <p:sp>
        <p:nvSpPr>
          <p:cNvPr id="3" name="Content Placeholder 2"/>
          <p:cNvSpPr>
            <a:spLocks noGrp="1"/>
          </p:cNvSpPr>
          <p:nvPr>
            <p:ph sz="quarter" idx="13"/>
          </p:nvPr>
        </p:nvSpPr>
        <p:spPr>
          <a:xfrm>
            <a:off x="514351" y="985218"/>
            <a:ext cx="7796030" cy="3311189"/>
          </a:xfrm>
        </p:spPr>
        <p:txBody>
          <a:bodyPr/>
          <a:lstStyle/>
          <a:p>
            <a:r>
              <a:rPr lang="en-CA" sz="2800" dirty="0"/>
              <a:t>The great majority of </a:t>
            </a:r>
            <a:r>
              <a:rPr lang="en-CA" sz="2800" dirty="0" err="1"/>
              <a:t>lynchings</a:t>
            </a:r>
            <a:r>
              <a:rPr lang="en-CA" sz="2800" dirty="0"/>
              <a:t> occurred in southern and border states, where the resentment against blacks ran deepest. </a:t>
            </a:r>
            <a:endParaRPr lang="en-CA" sz="2800" dirty="0" smtClean="0"/>
          </a:p>
          <a:p>
            <a:r>
              <a:rPr lang="en-CA" sz="2800" dirty="0" smtClean="0"/>
              <a:t>According </a:t>
            </a:r>
            <a:r>
              <a:rPr lang="en-CA" sz="2800" dirty="0"/>
              <a:t>to the social economist Gunnar Myrdal (1994): "The southern states account for nine-tenths of the </a:t>
            </a:r>
            <a:r>
              <a:rPr lang="en-CA" sz="2800" dirty="0" err="1"/>
              <a:t>lynchings</a:t>
            </a:r>
            <a:r>
              <a:rPr lang="en-CA" sz="2800" dirty="0" smtClean="0"/>
              <a:t>.”</a:t>
            </a:r>
          </a:p>
        </p:txBody>
      </p:sp>
    </p:spTree>
    <p:extLst>
      <p:ext uri="{BB962C8B-B14F-4D97-AF65-F5344CB8AC3E}">
        <p14:creationId xmlns:p14="http://schemas.microsoft.com/office/powerpoint/2010/main" val="2356237356"/>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410"/>
            <a:ext cx="7797662" cy="1151965"/>
          </a:xfrm>
        </p:spPr>
        <p:txBody>
          <a:bodyPr/>
          <a:lstStyle/>
          <a:p>
            <a:r>
              <a:rPr lang="en-CA" dirty="0" smtClean="0"/>
              <a:t>Jim Crow Laws</a:t>
            </a:r>
            <a:endParaRPr lang="en-US" dirty="0"/>
          </a:p>
        </p:txBody>
      </p:sp>
      <p:sp>
        <p:nvSpPr>
          <p:cNvPr id="3" name="Content Placeholder 2"/>
          <p:cNvSpPr>
            <a:spLocks noGrp="1"/>
          </p:cNvSpPr>
          <p:nvPr>
            <p:ph sz="quarter" idx="13"/>
          </p:nvPr>
        </p:nvSpPr>
        <p:spPr>
          <a:xfrm>
            <a:off x="514351" y="889688"/>
            <a:ext cx="7796030" cy="3311189"/>
          </a:xfrm>
        </p:spPr>
        <p:txBody>
          <a:bodyPr/>
          <a:lstStyle/>
          <a:p>
            <a:r>
              <a:rPr lang="en-CA" sz="2400" dirty="0"/>
              <a:t>Many whites claimed that although </a:t>
            </a:r>
            <a:r>
              <a:rPr lang="en-CA" sz="2400" dirty="0" err="1"/>
              <a:t>lynchings</a:t>
            </a:r>
            <a:r>
              <a:rPr lang="en-CA" sz="2400" dirty="0"/>
              <a:t> were distasteful, they were necessary supplements to the criminal justice system because blacks were prone to violent </a:t>
            </a:r>
            <a:r>
              <a:rPr lang="en-CA" sz="2400" dirty="0" smtClean="0"/>
              <a:t>crimes.</a:t>
            </a:r>
            <a:endParaRPr lang="en-CA" dirty="0" smtClean="0"/>
          </a:p>
          <a:p>
            <a:endParaRPr lang="en-CA" dirty="0"/>
          </a:p>
          <a:p>
            <a:endParaRPr lang="en-US" dirty="0"/>
          </a:p>
        </p:txBody>
      </p:sp>
    </p:spTree>
    <p:extLst>
      <p:ext uri="{BB962C8B-B14F-4D97-AF65-F5344CB8AC3E}">
        <p14:creationId xmlns:p14="http://schemas.microsoft.com/office/powerpoint/2010/main" val="55467423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412"/>
            <a:ext cx="7797662" cy="1151965"/>
          </a:xfrm>
        </p:spPr>
        <p:txBody>
          <a:bodyPr/>
          <a:lstStyle/>
          <a:p>
            <a:r>
              <a:rPr lang="en-CA" dirty="0" smtClean="0"/>
              <a:t>Jim Crow laws</a:t>
            </a:r>
            <a:endParaRPr lang="en-US" dirty="0"/>
          </a:p>
        </p:txBody>
      </p:sp>
      <p:sp>
        <p:nvSpPr>
          <p:cNvPr id="3" name="Content Placeholder 2"/>
          <p:cNvSpPr>
            <a:spLocks noGrp="1"/>
          </p:cNvSpPr>
          <p:nvPr>
            <p:ph sz="quarter" idx="13"/>
          </p:nvPr>
        </p:nvSpPr>
        <p:spPr>
          <a:xfrm>
            <a:off x="514351" y="1258175"/>
            <a:ext cx="7796030" cy="3311189"/>
          </a:xfrm>
        </p:spPr>
        <p:txBody>
          <a:bodyPr/>
          <a:lstStyle/>
          <a:p>
            <a:r>
              <a:rPr lang="en-CA" sz="2400" dirty="0"/>
              <a:t>The Jim Crow laws were racial segregation laws </a:t>
            </a:r>
            <a:r>
              <a:rPr lang="en-CA" sz="2400" dirty="0" smtClean="0"/>
              <a:t>that existed </a:t>
            </a:r>
            <a:r>
              <a:rPr lang="en-CA" sz="2400" dirty="0"/>
              <a:t>between </a:t>
            </a:r>
            <a:r>
              <a:rPr lang="en-CA" sz="2400" dirty="0" smtClean="0"/>
              <a:t>the 187o’s </a:t>
            </a:r>
            <a:r>
              <a:rPr lang="en-CA" sz="2400" dirty="0"/>
              <a:t>and </a:t>
            </a:r>
            <a:r>
              <a:rPr lang="en-CA" sz="2400" dirty="0" smtClean="0"/>
              <a:t>1960’s </a:t>
            </a:r>
            <a:r>
              <a:rPr lang="en-CA" sz="2400" dirty="0"/>
              <a:t>in the United States at the state and local level. </a:t>
            </a:r>
            <a:endParaRPr lang="en-CA" sz="2400" dirty="0" smtClean="0"/>
          </a:p>
          <a:p>
            <a:endParaRPr lang="en-CA" dirty="0"/>
          </a:p>
          <a:p>
            <a:endParaRPr lang="en-CA" dirty="0" smtClean="0"/>
          </a:p>
          <a:p>
            <a:endParaRPr lang="en-CA" dirty="0"/>
          </a:p>
          <a:p>
            <a:endParaRPr lang="en-CA" dirty="0" smtClean="0"/>
          </a:p>
          <a:p>
            <a:endParaRPr lang="en-US" dirty="0"/>
          </a:p>
        </p:txBody>
      </p:sp>
      <p:pic>
        <p:nvPicPr>
          <p:cNvPr id="4" name="Picture 2" descr="http://sweetauburn.us/rings/jimCrow/signnoNegr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916" y="2913769"/>
            <a:ext cx="6128899" cy="19915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8025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410"/>
            <a:ext cx="7797662" cy="1151965"/>
          </a:xfrm>
        </p:spPr>
        <p:txBody>
          <a:bodyPr/>
          <a:lstStyle/>
          <a:p>
            <a:r>
              <a:rPr lang="en-CA" dirty="0" smtClean="0"/>
              <a:t>Jim Crow Laws</a:t>
            </a:r>
            <a:endParaRPr lang="en-US" dirty="0"/>
          </a:p>
        </p:txBody>
      </p:sp>
      <p:sp>
        <p:nvSpPr>
          <p:cNvPr id="3" name="Content Placeholder 2"/>
          <p:cNvSpPr>
            <a:spLocks noGrp="1"/>
          </p:cNvSpPr>
          <p:nvPr>
            <p:ph sz="quarter" idx="13"/>
          </p:nvPr>
        </p:nvSpPr>
        <p:spPr>
          <a:xfrm>
            <a:off x="514351" y="944278"/>
            <a:ext cx="4985697" cy="4501179"/>
          </a:xfrm>
        </p:spPr>
        <p:txBody>
          <a:bodyPr/>
          <a:lstStyle/>
          <a:p>
            <a:r>
              <a:rPr lang="en-CA" sz="2400" dirty="0" smtClean="0"/>
              <a:t>The Jim Crow Laws and Etiquette would eventually end with the advent of the Civil Rights Movement in the 1950’s and 1960’s.</a:t>
            </a:r>
          </a:p>
          <a:p>
            <a:pPr lvl="1"/>
            <a:r>
              <a:rPr lang="en-CA" dirty="0"/>
              <a:t>State-sponsored school segregation was declared unconstitutional by the Supreme Court of the United States in 1954 in </a:t>
            </a:r>
            <a:r>
              <a:rPr lang="en-CA" i="1" dirty="0"/>
              <a:t>Brown v. Board of Education</a:t>
            </a:r>
            <a:r>
              <a:rPr lang="en-CA" dirty="0"/>
              <a:t>. </a:t>
            </a:r>
            <a:endParaRPr lang="en-CA" dirty="0" smtClean="0"/>
          </a:p>
          <a:p>
            <a:pPr lvl="1"/>
            <a:r>
              <a:rPr lang="en-CA" dirty="0" smtClean="0"/>
              <a:t>Generally</a:t>
            </a:r>
            <a:r>
              <a:rPr lang="en-CA" dirty="0"/>
              <a:t>, the remaining Jim Crow laws were overruled by the Civil Rights Act of 1964 and the Voting Rights Act of 1965.</a:t>
            </a:r>
            <a:endParaRPr lang="en-US" dirty="0"/>
          </a:p>
        </p:txBody>
      </p:sp>
      <p:pic>
        <p:nvPicPr>
          <p:cNvPr id="3074" name="Picture 2" descr="http://4.bp.blogspot.com/-ZZYRqENqP9g/Th7_uQaLdVI/AAAAAAAAB4Y/J5qpk5qWR0Y/s1600/jim+crow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3873" y="1296536"/>
            <a:ext cx="2512731" cy="3718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2956" y="6045961"/>
            <a:ext cx="8284190" cy="646331"/>
          </a:xfrm>
          <a:prstGeom prst="rect">
            <a:avLst/>
          </a:prstGeom>
          <a:noFill/>
        </p:spPr>
        <p:txBody>
          <a:bodyPr wrap="square" rtlCol="0">
            <a:spAutoFit/>
          </a:bodyPr>
          <a:lstStyle/>
          <a:p>
            <a:endParaRPr lang="en-US" dirty="0"/>
          </a:p>
          <a:p>
            <a:pPr algn="ctr"/>
            <a:r>
              <a:rPr lang="en-CA" dirty="0"/>
              <a:t> </a:t>
            </a:r>
            <a:r>
              <a:rPr lang="en-CA" sz="1200" dirty="0" smtClean="0">
                <a:latin typeface="Arial Black" panose="020B0A04020102020204" pitchFamily="34" charset="0"/>
              </a:rPr>
              <a:t>© Copyright </a:t>
            </a:r>
            <a:r>
              <a:rPr lang="en-CA" sz="1200" dirty="0">
                <a:latin typeface="Arial Black" panose="020B0A04020102020204" pitchFamily="34" charset="0"/>
              </a:rPr>
              <a:t>Brodie Millar 2014. (http://www.teacherspayteachers.com/Store/Brodie-Millar) </a:t>
            </a:r>
            <a:endParaRPr lang="en-US" dirty="0">
              <a:latin typeface="Arial Black" panose="020B0A04020102020204" pitchFamily="34" charset="0"/>
            </a:endParaRPr>
          </a:p>
        </p:txBody>
      </p:sp>
    </p:spTree>
    <p:extLst>
      <p:ext uri="{BB962C8B-B14F-4D97-AF65-F5344CB8AC3E}">
        <p14:creationId xmlns:p14="http://schemas.microsoft.com/office/powerpoint/2010/main" val="22996288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408"/>
            <a:ext cx="7892670" cy="1151965"/>
          </a:xfrm>
        </p:spPr>
        <p:txBody>
          <a:bodyPr/>
          <a:lstStyle/>
          <a:p>
            <a:r>
              <a:rPr lang="en-CA" dirty="0" smtClean="0"/>
              <a:t>where did Jim crow come from?</a:t>
            </a:r>
            <a:endParaRPr lang="en-US" dirty="0"/>
          </a:p>
        </p:txBody>
      </p:sp>
      <p:sp>
        <p:nvSpPr>
          <p:cNvPr id="3" name="Content Placeholder 2"/>
          <p:cNvSpPr>
            <a:spLocks noGrp="1"/>
          </p:cNvSpPr>
          <p:nvPr>
            <p:ph sz="quarter" idx="13"/>
          </p:nvPr>
        </p:nvSpPr>
        <p:spPr>
          <a:xfrm>
            <a:off x="514351" y="998866"/>
            <a:ext cx="5340539" cy="4487534"/>
          </a:xfrm>
        </p:spPr>
        <p:txBody>
          <a:bodyPr>
            <a:normAutofit fontScale="85000" lnSpcReduction="20000"/>
          </a:bodyPr>
          <a:lstStyle/>
          <a:p>
            <a:r>
              <a:rPr lang="en-CA" sz="2900" dirty="0"/>
              <a:t>Throughout the 1830s and '40s, the white entertainer Thomas Dartmouth Rice (1808-1860) performed a popular song-and-dance act supposedly modeled after a slave. </a:t>
            </a:r>
            <a:endParaRPr lang="en-CA" sz="2900" dirty="0" smtClean="0"/>
          </a:p>
          <a:p>
            <a:r>
              <a:rPr lang="en-CA" sz="2900" dirty="0" smtClean="0"/>
              <a:t>He </a:t>
            </a:r>
            <a:r>
              <a:rPr lang="en-CA" sz="2900" dirty="0"/>
              <a:t>named the character Jim </a:t>
            </a:r>
            <a:r>
              <a:rPr lang="en-CA" sz="2900" dirty="0" smtClean="0"/>
              <a:t>Crow and during the show Rice </a:t>
            </a:r>
            <a:r>
              <a:rPr lang="en-CA" sz="2900" dirty="0"/>
              <a:t>darkened his face, acted </a:t>
            </a:r>
            <a:r>
              <a:rPr lang="en-CA" sz="2900" dirty="0" smtClean="0"/>
              <a:t> in such a way that it belittled and made fun of African Americans.</a:t>
            </a:r>
            <a:endParaRPr lang="en-US" dirty="0"/>
          </a:p>
        </p:txBody>
      </p:sp>
      <p:pic>
        <p:nvPicPr>
          <p:cNvPr id="1028" name="Picture 4" descr="http://images.fineartamerica.com/images-medium-large/thomas-dartmouth-rice-1808-1860-grang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0998" y="1528548"/>
            <a:ext cx="2276023" cy="32618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2058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408"/>
            <a:ext cx="7906318" cy="1151965"/>
          </a:xfrm>
        </p:spPr>
        <p:txBody>
          <a:bodyPr/>
          <a:lstStyle/>
          <a:p>
            <a:r>
              <a:rPr lang="en-CA" dirty="0"/>
              <a:t>where did Jim crow come from?</a:t>
            </a:r>
            <a:endParaRPr lang="en-US" dirty="0"/>
          </a:p>
        </p:txBody>
      </p:sp>
      <p:sp>
        <p:nvSpPr>
          <p:cNvPr id="3" name="Content Placeholder 2"/>
          <p:cNvSpPr>
            <a:spLocks noGrp="1"/>
          </p:cNvSpPr>
          <p:nvPr>
            <p:ph sz="quarter" idx="13"/>
          </p:nvPr>
        </p:nvSpPr>
        <p:spPr>
          <a:xfrm>
            <a:off x="514351" y="1012516"/>
            <a:ext cx="5135822" cy="4514827"/>
          </a:xfrm>
        </p:spPr>
        <p:txBody>
          <a:bodyPr>
            <a:normAutofit lnSpcReduction="10000"/>
          </a:bodyPr>
          <a:lstStyle/>
          <a:p>
            <a:r>
              <a:rPr lang="en-CA" sz="2400" dirty="0"/>
              <a:t>Rice was not the first white comic to perform in blackface, but he was the most popular of his time, touring both the United States and England. </a:t>
            </a:r>
            <a:endParaRPr lang="en-CA" sz="2400" dirty="0" smtClean="0"/>
          </a:p>
          <a:p>
            <a:r>
              <a:rPr lang="en-CA" sz="2400" dirty="0" smtClean="0"/>
              <a:t>As </a:t>
            </a:r>
            <a:r>
              <a:rPr lang="en-CA" sz="2400" dirty="0"/>
              <a:t>a result of Rice's success, "Jim Crow" became a common stage persona for white comedians' blackface portrayals of African Americans.</a:t>
            </a:r>
          </a:p>
          <a:p>
            <a:endParaRPr lang="en-US" dirty="0"/>
          </a:p>
        </p:txBody>
      </p:sp>
      <p:pic>
        <p:nvPicPr>
          <p:cNvPr id="4" name="Picture 2" descr="http://upload.wikimedia.org/wikipedia/commons/8/86/Jimcr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1046" y="1155373"/>
            <a:ext cx="2586114" cy="37046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3341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410"/>
            <a:ext cx="7906318" cy="1151965"/>
          </a:xfrm>
        </p:spPr>
        <p:txBody>
          <a:bodyPr/>
          <a:lstStyle/>
          <a:p>
            <a:r>
              <a:rPr lang="en-CA" dirty="0"/>
              <a:t>where did Jim crow come from?</a:t>
            </a:r>
            <a:endParaRPr lang="en-US" dirty="0"/>
          </a:p>
        </p:txBody>
      </p:sp>
      <p:sp>
        <p:nvSpPr>
          <p:cNvPr id="3" name="Content Placeholder 2"/>
          <p:cNvSpPr>
            <a:spLocks noGrp="1"/>
          </p:cNvSpPr>
          <p:nvPr>
            <p:ph sz="quarter" idx="13"/>
          </p:nvPr>
        </p:nvSpPr>
        <p:spPr>
          <a:xfrm>
            <a:off x="514351" y="998868"/>
            <a:ext cx="7796030" cy="4419293"/>
          </a:xfrm>
        </p:spPr>
        <p:txBody>
          <a:bodyPr>
            <a:normAutofit/>
          </a:bodyPr>
          <a:lstStyle/>
          <a:p>
            <a:r>
              <a:rPr lang="en-CA" sz="2800" dirty="0"/>
              <a:t>After the American Civil War (1861-1865), most southern </a:t>
            </a:r>
            <a:r>
              <a:rPr lang="en-CA" sz="2800" dirty="0" smtClean="0"/>
              <a:t>states passed </a:t>
            </a:r>
            <a:r>
              <a:rPr lang="en-CA" sz="2800" dirty="0"/>
              <a:t>laws that denied </a:t>
            </a:r>
            <a:r>
              <a:rPr lang="en-CA" sz="2800" dirty="0" smtClean="0"/>
              <a:t>African Americans </a:t>
            </a:r>
            <a:r>
              <a:rPr lang="en-CA" sz="2800" dirty="0"/>
              <a:t>basic human rights</a:t>
            </a:r>
            <a:r>
              <a:rPr lang="en-CA" sz="2800" dirty="0" smtClean="0"/>
              <a:t>.</a:t>
            </a:r>
          </a:p>
          <a:p>
            <a:r>
              <a:rPr lang="en-CA" sz="2800" dirty="0" smtClean="0"/>
              <a:t>It </a:t>
            </a:r>
            <a:r>
              <a:rPr lang="en-CA" sz="2800" dirty="0"/>
              <a:t>is not clear how, but the </a:t>
            </a:r>
            <a:r>
              <a:rPr lang="en-CA" sz="2800" dirty="0" smtClean="0"/>
              <a:t>character's </a:t>
            </a:r>
            <a:r>
              <a:rPr lang="en-CA" sz="2800" dirty="0"/>
              <a:t>name "Jim Crow" became </a:t>
            </a:r>
            <a:r>
              <a:rPr lang="en-CA" sz="2800" dirty="0" smtClean="0"/>
              <a:t>a shorthand </a:t>
            </a:r>
            <a:r>
              <a:rPr lang="en-CA" sz="2800" dirty="0"/>
              <a:t>for the </a:t>
            </a:r>
            <a:r>
              <a:rPr lang="en-CA" sz="2800" dirty="0" smtClean="0"/>
              <a:t>laws and traditions </a:t>
            </a:r>
            <a:r>
              <a:rPr lang="en-CA" sz="2800" dirty="0"/>
              <a:t>that segregated and demeaned African Americans primarily from the 1870s to the 1960s.</a:t>
            </a:r>
            <a:endParaRPr lang="en-US" sz="2800" dirty="0"/>
          </a:p>
        </p:txBody>
      </p:sp>
    </p:spTree>
    <p:extLst>
      <p:ext uri="{BB962C8B-B14F-4D97-AF65-F5344CB8AC3E}">
        <p14:creationId xmlns:p14="http://schemas.microsoft.com/office/powerpoint/2010/main" val="404190157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411"/>
            <a:ext cx="7797662" cy="1151965"/>
          </a:xfrm>
        </p:spPr>
        <p:txBody>
          <a:bodyPr/>
          <a:lstStyle/>
          <a:p>
            <a:r>
              <a:rPr lang="en-CA" dirty="0" smtClean="0"/>
              <a:t>Jim Crow Laws</a:t>
            </a:r>
            <a:endParaRPr lang="en-US" dirty="0"/>
          </a:p>
        </p:txBody>
      </p:sp>
      <p:sp>
        <p:nvSpPr>
          <p:cNvPr id="3" name="Content Placeholder 2"/>
          <p:cNvSpPr>
            <a:spLocks noGrp="1"/>
          </p:cNvSpPr>
          <p:nvPr>
            <p:ph sz="quarter" idx="13"/>
          </p:nvPr>
        </p:nvSpPr>
        <p:spPr>
          <a:xfrm>
            <a:off x="514351" y="1585720"/>
            <a:ext cx="4398843" cy="4351056"/>
          </a:xfrm>
        </p:spPr>
        <p:txBody>
          <a:bodyPr>
            <a:normAutofit/>
          </a:bodyPr>
          <a:lstStyle/>
          <a:p>
            <a:r>
              <a:rPr lang="en-CA" sz="2400" dirty="0" smtClean="0"/>
              <a:t>Under </a:t>
            </a:r>
            <a:r>
              <a:rPr lang="en-CA" sz="2400" dirty="0"/>
              <a:t>Jim Crow, African Americans were relegated to the status of second class citizens. </a:t>
            </a:r>
            <a:endParaRPr lang="en-CA" sz="2400" dirty="0" smtClean="0"/>
          </a:p>
          <a:p>
            <a:pPr lvl="1"/>
            <a:r>
              <a:rPr lang="en-CA" sz="1900" dirty="0"/>
              <a:t>Some examples of Jim Crow laws are the segregation of public schools, public places, and public transportation, and the segregation of restrooms, restaurants, and drinking fountains for whites and blacks.</a:t>
            </a:r>
            <a:endParaRPr lang="en-CA" sz="1700" dirty="0" smtClean="0"/>
          </a:p>
          <a:p>
            <a:endParaRPr lang="en-CA" sz="2400" dirty="0"/>
          </a:p>
          <a:p>
            <a:endParaRPr lang="en-CA" sz="2400" dirty="0" smtClean="0"/>
          </a:p>
        </p:txBody>
      </p:sp>
      <p:pic>
        <p:nvPicPr>
          <p:cNvPr id="8194" name="Picture 2" descr="http://effectsofthecivilwar.weebly.com/uploads/5/8/0/6/5806374/239277.jpg?3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2502" y="1035544"/>
            <a:ext cx="3114675" cy="24860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72502" y="3657598"/>
            <a:ext cx="3139511" cy="1477328"/>
          </a:xfrm>
          <a:prstGeom prst="rect">
            <a:avLst/>
          </a:prstGeom>
          <a:noFill/>
        </p:spPr>
        <p:txBody>
          <a:bodyPr wrap="square" rtlCol="0">
            <a:spAutoFit/>
          </a:bodyPr>
          <a:lstStyle/>
          <a:p>
            <a:pPr algn="just"/>
            <a:r>
              <a:rPr lang="en-CA" dirty="0" smtClean="0">
                <a:latin typeface="Century Gothic" panose="020B0502020202020204" pitchFamily="34" charset="0"/>
              </a:rPr>
              <a:t>An African American man is attending a college but must attend class in a separate room from the rest of the </a:t>
            </a:r>
            <a:r>
              <a:rPr lang="en-CA" dirty="0" smtClean="0">
                <a:latin typeface="Century Gothic" panose="020B0502020202020204" pitchFamily="34" charset="0"/>
              </a:rPr>
              <a:t>white </a:t>
            </a:r>
            <a:r>
              <a:rPr lang="en-CA" dirty="0" smtClean="0">
                <a:latin typeface="Century Gothic" panose="020B0502020202020204" pitchFamily="34" charset="0"/>
              </a:rPr>
              <a:t>students.</a:t>
            </a:r>
            <a:endParaRPr lang="en-US" dirty="0">
              <a:latin typeface="Century Gothic" panose="020B0502020202020204" pitchFamily="34" charset="0"/>
            </a:endParaRPr>
          </a:p>
        </p:txBody>
      </p:sp>
    </p:spTree>
    <p:extLst>
      <p:ext uri="{BB962C8B-B14F-4D97-AF65-F5344CB8AC3E}">
        <p14:creationId xmlns:p14="http://schemas.microsoft.com/office/powerpoint/2010/main" val="25441177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410"/>
            <a:ext cx="7797662" cy="1151965"/>
          </a:xfrm>
        </p:spPr>
        <p:txBody>
          <a:bodyPr/>
          <a:lstStyle/>
          <a:p>
            <a:r>
              <a:rPr lang="en-CA" dirty="0" smtClean="0"/>
              <a:t>Jim Crow Laws</a:t>
            </a:r>
            <a:endParaRPr lang="en-US" dirty="0"/>
          </a:p>
        </p:txBody>
      </p:sp>
      <p:sp>
        <p:nvSpPr>
          <p:cNvPr id="3" name="Content Placeholder 2"/>
          <p:cNvSpPr>
            <a:spLocks noGrp="1"/>
          </p:cNvSpPr>
          <p:nvPr>
            <p:ph sz="quarter" idx="13"/>
          </p:nvPr>
        </p:nvSpPr>
        <p:spPr>
          <a:xfrm>
            <a:off x="514351" y="896067"/>
            <a:ext cx="7796030" cy="4453855"/>
          </a:xfrm>
        </p:spPr>
        <p:txBody>
          <a:bodyPr>
            <a:normAutofit/>
          </a:bodyPr>
          <a:lstStyle/>
          <a:p>
            <a:r>
              <a:rPr lang="en-CA" sz="2400" dirty="0"/>
              <a:t>Black people had the worst jobs and the poorest standard of education. Black people also found it difficult to register to vote because of the following:</a:t>
            </a:r>
          </a:p>
          <a:p>
            <a:pPr lvl="1"/>
            <a:r>
              <a:rPr lang="en-CA" sz="2000" dirty="0"/>
              <a:t>Poll Tax – A tax had to be paid in order to be able to vote, and most black people were too poor to pay the tax.</a:t>
            </a:r>
          </a:p>
          <a:p>
            <a:pPr lvl="1"/>
            <a:r>
              <a:rPr lang="en-CA" sz="2000" dirty="0"/>
              <a:t>Literacy Tests (reading) – In order to be able to vote, people had to prove that they could read difficult extracts. If black people passed these tests, they would then be threatened and attacked so that they would not vote.</a:t>
            </a:r>
          </a:p>
          <a:p>
            <a:endParaRPr lang="en-US" dirty="0"/>
          </a:p>
        </p:txBody>
      </p:sp>
    </p:spTree>
    <p:extLst>
      <p:ext uri="{BB962C8B-B14F-4D97-AF65-F5344CB8AC3E}">
        <p14:creationId xmlns:p14="http://schemas.microsoft.com/office/powerpoint/2010/main" val="123982537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ferris.edu/jimcrow/timeline/images/jimcrow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803" y="524846"/>
            <a:ext cx="6504533" cy="44556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95861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409"/>
            <a:ext cx="7797662" cy="1151965"/>
          </a:xfrm>
        </p:spPr>
        <p:txBody>
          <a:bodyPr/>
          <a:lstStyle/>
          <a:p>
            <a:r>
              <a:rPr lang="en-CA" dirty="0" smtClean="0"/>
              <a:t>Jim Crow Laws</a:t>
            </a:r>
            <a:endParaRPr lang="en-US" dirty="0"/>
          </a:p>
        </p:txBody>
      </p:sp>
      <p:sp>
        <p:nvSpPr>
          <p:cNvPr id="3" name="Content Placeholder 2"/>
          <p:cNvSpPr>
            <a:spLocks noGrp="1"/>
          </p:cNvSpPr>
          <p:nvPr>
            <p:ph sz="quarter" idx="13"/>
          </p:nvPr>
        </p:nvSpPr>
        <p:spPr>
          <a:xfrm>
            <a:off x="514351" y="1217230"/>
            <a:ext cx="7797662" cy="3311189"/>
          </a:xfrm>
        </p:spPr>
        <p:txBody>
          <a:bodyPr>
            <a:noAutofit/>
          </a:bodyPr>
          <a:lstStyle/>
          <a:p>
            <a:r>
              <a:rPr lang="en-CA" sz="2400" dirty="0"/>
              <a:t>The Jim Crow system was </a:t>
            </a:r>
            <a:r>
              <a:rPr lang="en-CA" sz="2400" dirty="0" smtClean="0"/>
              <a:t>made up of </a:t>
            </a:r>
            <a:r>
              <a:rPr lang="en-CA" sz="2400" dirty="0"/>
              <a:t>the following </a:t>
            </a:r>
            <a:r>
              <a:rPr lang="en-CA" sz="2400" dirty="0" smtClean="0"/>
              <a:t>beliefs: </a:t>
            </a:r>
          </a:p>
          <a:p>
            <a:pPr lvl="1"/>
            <a:r>
              <a:rPr lang="en-CA" sz="2000" dirty="0" smtClean="0"/>
              <a:t>whites </a:t>
            </a:r>
            <a:r>
              <a:rPr lang="en-CA" sz="2000" dirty="0"/>
              <a:t>were superior to blacks in all important ways, including but not limited to intelligence, morality, and civilized </a:t>
            </a:r>
            <a:r>
              <a:rPr lang="en-CA" sz="2000" dirty="0" smtClean="0"/>
              <a:t>behavior</a:t>
            </a:r>
          </a:p>
          <a:p>
            <a:pPr lvl="1"/>
            <a:r>
              <a:rPr lang="en-CA" sz="2000" dirty="0"/>
              <a:t>sexual relations between blacks and whites would produce a </a:t>
            </a:r>
            <a:r>
              <a:rPr lang="en-CA" sz="2000" dirty="0" smtClean="0"/>
              <a:t>mixed race </a:t>
            </a:r>
            <a:r>
              <a:rPr lang="en-CA" sz="2000" dirty="0"/>
              <a:t>which would destroy </a:t>
            </a:r>
            <a:r>
              <a:rPr lang="en-CA" sz="2000" dirty="0" smtClean="0"/>
              <a:t>America</a:t>
            </a:r>
          </a:p>
          <a:p>
            <a:pPr lvl="1"/>
            <a:r>
              <a:rPr lang="en-CA" sz="2000" dirty="0" smtClean="0"/>
              <a:t>violence </a:t>
            </a:r>
            <a:r>
              <a:rPr lang="en-CA" sz="2000" dirty="0"/>
              <a:t>must be used to keep blacks at the bottom of the racial hierarchy</a:t>
            </a:r>
            <a:endParaRPr lang="en-US" sz="2000" dirty="0"/>
          </a:p>
        </p:txBody>
      </p:sp>
    </p:spTree>
    <p:extLst>
      <p:ext uri="{BB962C8B-B14F-4D97-AF65-F5344CB8AC3E}">
        <p14:creationId xmlns:p14="http://schemas.microsoft.com/office/powerpoint/2010/main" val="1249788314"/>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CF823853-53CC-4249-AEDB-2EA9F718B2D2}"/>
    </a:ext>
  </a:extLst>
</a:theme>
</file>

<file path=docProps/app.xml><?xml version="1.0" encoding="utf-8"?>
<Properties xmlns="http://schemas.openxmlformats.org/officeDocument/2006/extended-properties" xmlns:vt="http://schemas.openxmlformats.org/officeDocument/2006/docPropsVTypes">
  <Template>Main Event</Template>
  <TotalTime>444</TotalTime>
  <Words>911</Words>
  <Application>Microsoft Office PowerPoint</Application>
  <PresentationFormat>On-screen Show (4:3)</PresentationFormat>
  <Paragraphs>72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Main Event</vt:lpstr>
      <vt:lpstr>Civil rights  Jim crow era &amp; laws</vt:lpstr>
      <vt:lpstr>Jim Crow laws</vt:lpstr>
      <vt:lpstr>where did Jim crow come from?</vt:lpstr>
      <vt:lpstr>where did Jim crow come from?</vt:lpstr>
      <vt:lpstr>where did Jim crow come from?</vt:lpstr>
      <vt:lpstr>Jim Crow Laws</vt:lpstr>
      <vt:lpstr>Jim Crow Laws</vt:lpstr>
      <vt:lpstr>PowerPoint Presentation</vt:lpstr>
      <vt:lpstr>Jim Crow Laws</vt:lpstr>
      <vt:lpstr>Jim Crow Laws</vt:lpstr>
      <vt:lpstr>Jim Crow Etiquette</vt:lpstr>
      <vt:lpstr>Jim Crow Laws</vt:lpstr>
      <vt:lpstr>Jim Crow Laws</vt:lpstr>
      <vt:lpstr>PowerPoint Presentation</vt:lpstr>
      <vt:lpstr>Jim Crow Laws</vt:lpstr>
      <vt:lpstr>Jim Crow Laws</vt:lpstr>
      <vt:lpstr>Jim Crow Laws</vt:lpstr>
      <vt:lpstr>Jim Crow Laws</vt:lpstr>
      <vt:lpstr>Jim Crow Laws</vt:lpstr>
      <vt:lpstr>Jim Crow Laws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Jim crow era &amp; laws</dc:title>
  <dc:creator>Kristin Millar</dc:creator>
  <cp:lastModifiedBy>Windows User</cp:lastModifiedBy>
  <cp:revision>20</cp:revision>
  <dcterms:created xsi:type="dcterms:W3CDTF">2014-07-28T21:32:32Z</dcterms:created>
  <dcterms:modified xsi:type="dcterms:W3CDTF">2015-04-28T17:48:27Z</dcterms:modified>
</cp:coreProperties>
</file>