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ource Code Pro" panose="020B0604020202020204" charset="0"/>
      <p:regular r:id="rId16"/>
      <p:bold r:id="rId17"/>
    </p:embeddedFont>
    <p:embeddedFont>
      <p:font typeface="Coming Soon" panose="020B0604020202020204" charset="0"/>
      <p:regular r:id="rId18"/>
    </p:embeddedFont>
    <p:embeddedFont>
      <p:font typeface="Quicksand" panose="020B0604020202020204" charset="0"/>
      <p:regular r:id="rId19"/>
    </p:embeddedFont>
    <p:embeddedFont>
      <p:font typeface="Boogaloo" panose="020B0604020202020204" charset="0"/>
      <p:regular r:id="rId20"/>
    </p:embeddedFont>
    <p:embeddedFont>
      <p:font typeface="Permanent Marker" panose="020B0604020202020204" charset="0"/>
      <p:regular r:id="rId21"/>
    </p:embeddedFont>
    <p:embeddedFont>
      <p:font typeface="Amatic SC" panose="020B0604020202020204" charset="-79"/>
      <p:bold r:id="rId22"/>
    </p:embeddedFont>
    <p:embeddedFont>
      <p:font typeface="Short Stack"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EBF0160-B37B-4EE4-B2BB-B3EC578E2AAF}">
  <a:tblStyle styleId="{EEBF0160-B37B-4EE4-B2BB-B3EC578E2AA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0459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28d751e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28d751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28d751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628d751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130e8f41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130e8f41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28d751e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28d751e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296393c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296393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296393c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296393c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130e8f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130e8f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628d751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628d751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0913e5ec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0913e5ec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28d751e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28d751e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130e8f41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130e8f41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28d751e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28d751e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blog.dearbornschools.org/martink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mailto:martink1@dearbornschool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800">
                <a:latin typeface="Boogaloo"/>
                <a:ea typeface="Boogaloo"/>
                <a:cs typeface="Boogaloo"/>
                <a:sym typeface="Boogaloo"/>
              </a:rPr>
              <a:t>Welcome Parents 2018 to</a:t>
            </a:r>
            <a:endParaRPr sz="4800">
              <a:latin typeface="Boogaloo"/>
              <a:ea typeface="Boogaloo"/>
              <a:cs typeface="Boogaloo"/>
              <a:sym typeface="Boogaloo"/>
            </a:endParaRPr>
          </a:p>
          <a:p>
            <a:pPr marL="0" lvl="0" indent="0">
              <a:spcBef>
                <a:spcPts val="0"/>
              </a:spcBef>
              <a:spcAft>
                <a:spcPts val="0"/>
              </a:spcAft>
              <a:buNone/>
            </a:pPr>
            <a:r>
              <a:rPr lang="en" sz="4800">
                <a:latin typeface="Boogaloo"/>
                <a:ea typeface="Boogaloo"/>
                <a:cs typeface="Boogaloo"/>
                <a:sym typeface="Boogaloo"/>
              </a:rPr>
              <a:t>Howard Elementary School!</a:t>
            </a:r>
            <a:endParaRPr sz="4800">
              <a:latin typeface="Boogaloo"/>
              <a:ea typeface="Boogaloo"/>
              <a:cs typeface="Boogaloo"/>
              <a:sym typeface="Boogaloo"/>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FFFFFF"/>
                </a:solidFill>
                <a:latin typeface="Boogaloo"/>
                <a:ea typeface="Boogaloo"/>
                <a:cs typeface="Boogaloo"/>
                <a:sym typeface="Boogaloo"/>
              </a:rPr>
              <a:t>Ms. Martin</a:t>
            </a:r>
            <a:endParaRPr>
              <a:solidFill>
                <a:srgbClr val="FFFFFF"/>
              </a:solidFill>
              <a:latin typeface="Boogaloo"/>
              <a:ea typeface="Boogaloo"/>
              <a:cs typeface="Boogaloo"/>
              <a:sym typeface="Boogaloo"/>
            </a:endParaRPr>
          </a:p>
          <a:p>
            <a:pPr marL="0" lvl="0" indent="0">
              <a:spcBef>
                <a:spcPts val="0"/>
              </a:spcBef>
              <a:spcAft>
                <a:spcPts val="0"/>
              </a:spcAft>
              <a:buNone/>
            </a:pPr>
            <a:r>
              <a:rPr lang="en">
                <a:solidFill>
                  <a:srgbClr val="FFFFFF"/>
                </a:solidFill>
                <a:latin typeface="Boogaloo"/>
                <a:ea typeface="Boogaloo"/>
                <a:cs typeface="Boogaloo"/>
                <a:sym typeface="Boogaloo"/>
              </a:rPr>
              <a:t>4th Grade       Room 7</a:t>
            </a:r>
            <a:endParaRPr>
              <a:solidFill>
                <a:srgbClr val="FFFFFF"/>
              </a:solidFill>
              <a:latin typeface="Boogaloo"/>
              <a:ea typeface="Boogaloo"/>
              <a:cs typeface="Boogaloo"/>
              <a:sym typeface="Boogaloo"/>
            </a:endParaRPr>
          </a:p>
        </p:txBody>
      </p:sp>
      <p:pic>
        <p:nvPicPr>
          <p:cNvPr id="58" name="Google Shape;58;p13"/>
          <p:cNvPicPr preferRelativeResize="0"/>
          <p:nvPr/>
        </p:nvPicPr>
        <p:blipFill>
          <a:blip r:embed="rId3">
            <a:alphaModFix/>
          </a:blip>
          <a:stretch>
            <a:fillRect/>
          </a:stretch>
        </p:blipFill>
        <p:spPr>
          <a:xfrm>
            <a:off x="969050" y="2834125"/>
            <a:ext cx="1684451" cy="1684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125750"/>
            <a:ext cx="8520600" cy="792300"/>
          </a:xfrm>
          <a:prstGeom prst="rect">
            <a:avLst/>
          </a:prstGeom>
          <a:solidFill>
            <a:srgbClr val="FFFF00"/>
          </a:solidFill>
        </p:spPr>
        <p:txBody>
          <a:bodyPr spcFirstLastPara="1" wrap="square" lIns="91425" tIns="91425" rIns="91425" bIns="91425" anchor="t" anchorCtr="0">
            <a:noAutofit/>
          </a:bodyPr>
          <a:lstStyle/>
          <a:p>
            <a:pPr marL="0" lvl="0" indent="0" algn="ctr">
              <a:spcBef>
                <a:spcPts val="0"/>
              </a:spcBef>
              <a:spcAft>
                <a:spcPts val="0"/>
              </a:spcAft>
              <a:buNone/>
            </a:pPr>
            <a:r>
              <a:rPr lang="en"/>
              <a:t>Social Studies- 4th grade</a:t>
            </a:r>
            <a:endParaRPr/>
          </a:p>
        </p:txBody>
      </p:sp>
      <p:sp>
        <p:nvSpPr>
          <p:cNvPr id="121" name="Google Shape;121;p22"/>
          <p:cNvSpPr txBox="1">
            <a:spLocks noGrp="1"/>
          </p:cNvSpPr>
          <p:nvPr>
            <p:ph type="body" idx="1"/>
          </p:nvPr>
        </p:nvSpPr>
        <p:spPr>
          <a:xfrm>
            <a:off x="51600" y="918050"/>
            <a:ext cx="8780700" cy="422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solidFill>
                <a:srgbClr val="000000"/>
              </a:solidFill>
              <a:latin typeface="Boogaloo"/>
              <a:ea typeface="Boogaloo"/>
              <a:cs typeface="Boogaloo"/>
              <a:sym typeface="Boogaloo"/>
            </a:endParaRPr>
          </a:p>
          <a:p>
            <a:pPr marL="0" lvl="0" indent="0">
              <a:spcBef>
                <a:spcPts val="0"/>
              </a:spcBef>
              <a:spcAft>
                <a:spcPts val="1600"/>
              </a:spcAft>
              <a:buNone/>
            </a:pPr>
            <a:endParaRPr/>
          </a:p>
        </p:txBody>
      </p:sp>
      <p:sp>
        <p:nvSpPr>
          <p:cNvPr id="122" name="Google Shape;122;p22"/>
          <p:cNvSpPr txBox="1"/>
          <p:nvPr/>
        </p:nvSpPr>
        <p:spPr>
          <a:xfrm>
            <a:off x="185750" y="1011075"/>
            <a:ext cx="8520600" cy="39750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latin typeface="Quicksand"/>
                <a:ea typeface="Quicksand"/>
                <a:cs typeface="Quicksand"/>
                <a:sym typeface="Quicksand"/>
              </a:rPr>
              <a:t>Geography</a:t>
            </a:r>
            <a:r>
              <a:rPr lang="en" sz="2400">
                <a:latin typeface="Quicksand"/>
                <a:ea typeface="Quicksand"/>
                <a:cs typeface="Quicksand"/>
                <a:sym typeface="Quicksand"/>
              </a:rPr>
              <a:t>: Regions of the United States, map skills</a:t>
            </a:r>
            <a:endParaRPr sz="2400">
              <a:latin typeface="Quicksand"/>
              <a:ea typeface="Quicksand"/>
              <a:cs typeface="Quicksand"/>
              <a:sym typeface="Quicksand"/>
            </a:endParaRPr>
          </a:p>
          <a:p>
            <a:pPr marL="0" lvl="0" indent="0">
              <a:spcBef>
                <a:spcPts val="0"/>
              </a:spcBef>
              <a:spcAft>
                <a:spcPts val="0"/>
              </a:spcAft>
              <a:buNone/>
            </a:pPr>
            <a:endParaRPr sz="2400">
              <a:latin typeface="Quicksand"/>
              <a:ea typeface="Quicksand"/>
              <a:cs typeface="Quicksand"/>
              <a:sym typeface="Quicksand"/>
            </a:endParaRPr>
          </a:p>
          <a:p>
            <a:pPr marL="0" lvl="0" indent="0">
              <a:spcBef>
                <a:spcPts val="0"/>
              </a:spcBef>
              <a:spcAft>
                <a:spcPts val="0"/>
              </a:spcAft>
              <a:buNone/>
            </a:pPr>
            <a:r>
              <a:rPr lang="en" sz="2400" b="1">
                <a:latin typeface="Quicksand"/>
                <a:ea typeface="Quicksand"/>
                <a:cs typeface="Quicksand"/>
                <a:sym typeface="Quicksand"/>
              </a:rPr>
              <a:t>Human Geography</a:t>
            </a:r>
            <a:r>
              <a:rPr lang="en" sz="2400">
                <a:latin typeface="Quicksand"/>
                <a:ea typeface="Quicksand"/>
                <a:cs typeface="Quicksand"/>
                <a:sym typeface="Quicksand"/>
              </a:rPr>
              <a:t>: Migration &amp; Immigration</a:t>
            </a:r>
            <a:endParaRPr sz="2400">
              <a:latin typeface="Quicksand"/>
              <a:ea typeface="Quicksand"/>
              <a:cs typeface="Quicksand"/>
              <a:sym typeface="Quicksand"/>
            </a:endParaRPr>
          </a:p>
          <a:p>
            <a:pPr marL="0" lvl="0" indent="0">
              <a:spcBef>
                <a:spcPts val="0"/>
              </a:spcBef>
              <a:spcAft>
                <a:spcPts val="0"/>
              </a:spcAft>
              <a:buNone/>
            </a:pPr>
            <a:endParaRPr sz="2400">
              <a:latin typeface="Quicksand"/>
              <a:ea typeface="Quicksand"/>
              <a:cs typeface="Quicksand"/>
              <a:sym typeface="Quicksand"/>
            </a:endParaRPr>
          </a:p>
          <a:p>
            <a:pPr marL="0" lvl="0" indent="0">
              <a:spcBef>
                <a:spcPts val="0"/>
              </a:spcBef>
              <a:spcAft>
                <a:spcPts val="0"/>
              </a:spcAft>
              <a:buNone/>
            </a:pPr>
            <a:r>
              <a:rPr lang="en" sz="2400" b="1">
                <a:latin typeface="Quicksand"/>
                <a:ea typeface="Quicksand"/>
                <a:cs typeface="Quicksand"/>
                <a:sym typeface="Quicksand"/>
              </a:rPr>
              <a:t>United States Government</a:t>
            </a:r>
            <a:endParaRPr sz="2400" b="1">
              <a:latin typeface="Quicksand"/>
              <a:ea typeface="Quicksand"/>
              <a:cs typeface="Quicksand"/>
              <a:sym typeface="Quicksand"/>
            </a:endParaRPr>
          </a:p>
          <a:p>
            <a:pPr marL="0" lvl="0" indent="0">
              <a:spcBef>
                <a:spcPts val="0"/>
              </a:spcBef>
              <a:spcAft>
                <a:spcPts val="0"/>
              </a:spcAft>
              <a:buNone/>
            </a:pPr>
            <a:endParaRPr sz="2400">
              <a:latin typeface="Quicksand"/>
              <a:ea typeface="Quicksand"/>
              <a:cs typeface="Quicksand"/>
              <a:sym typeface="Quicksand"/>
            </a:endParaRPr>
          </a:p>
          <a:p>
            <a:pPr marL="0" lvl="0" indent="0">
              <a:spcBef>
                <a:spcPts val="0"/>
              </a:spcBef>
              <a:spcAft>
                <a:spcPts val="0"/>
              </a:spcAft>
              <a:buNone/>
            </a:pPr>
            <a:r>
              <a:rPr lang="en" sz="2400" b="1">
                <a:latin typeface="Quicksand"/>
                <a:ea typeface="Quicksand"/>
                <a:cs typeface="Quicksand"/>
                <a:sym typeface="Quicksand"/>
              </a:rPr>
              <a:t>Economics</a:t>
            </a:r>
            <a:r>
              <a:rPr lang="en" sz="2400">
                <a:latin typeface="Quicksand"/>
                <a:ea typeface="Quicksand"/>
                <a:cs typeface="Quicksand"/>
                <a:sym typeface="Quicksand"/>
              </a:rPr>
              <a:t> </a:t>
            </a:r>
            <a:endParaRPr sz="2400">
              <a:latin typeface="Quicksand"/>
              <a:ea typeface="Quicksand"/>
              <a:cs typeface="Quicksand"/>
              <a:sym typeface="Quicksand"/>
            </a:endParaRPr>
          </a:p>
        </p:txBody>
      </p:sp>
      <p:pic>
        <p:nvPicPr>
          <p:cNvPr id="123" name="Google Shape;123;p22"/>
          <p:cNvPicPr preferRelativeResize="0"/>
          <p:nvPr/>
        </p:nvPicPr>
        <p:blipFill>
          <a:blip r:embed="rId3">
            <a:alphaModFix/>
          </a:blip>
          <a:stretch>
            <a:fillRect/>
          </a:stretch>
        </p:blipFill>
        <p:spPr>
          <a:xfrm>
            <a:off x="6025425" y="2401800"/>
            <a:ext cx="2346775" cy="1616675"/>
          </a:xfrm>
          <a:prstGeom prst="rect">
            <a:avLst/>
          </a:prstGeom>
          <a:noFill/>
          <a:ln>
            <a:noFill/>
          </a:ln>
        </p:spPr>
      </p:pic>
      <p:pic>
        <p:nvPicPr>
          <p:cNvPr id="124" name="Google Shape;124;p22"/>
          <p:cNvPicPr preferRelativeResize="0"/>
          <p:nvPr/>
        </p:nvPicPr>
        <p:blipFill>
          <a:blip r:embed="rId4">
            <a:alphaModFix/>
          </a:blip>
          <a:stretch>
            <a:fillRect/>
          </a:stretch>
        </p:blipFill>
        <p:spPr>
          <a:xfrm>
            <a:off x="2736750" y="2739625"/>
            <a:ext cx="2246450" cy="224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92850"/>
            <a:ext cx="8520600" cy="801000"/>
          </a:xfrm>
          <a:prstGeom prst="rect">
            <a:avLst/>
          </a:prstGeom>
          <a:gradFill>
            <a:gsLst>
              <a:gs pos="0">
                <a:srgbClr val="FFFFFF"/>
              </a:gs>
              <a:gs pos="100000">
                <a:srgbClr val="B3B3B3"/>
              </a:gs>
            </a:gsLst>
            <a:lin ang="5400012" scaled="0"/>
          </a:gradFill>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0000FF"/>
                </a:solidFill>
              </a:rPr>
              <a:t>Homework</a:t>
            </a:r>
            <a:endParaRPr>
              <a:solidFill>
                <a:srgbClr val="0000FF"/>
              </a:solidFill>
            </a:endParaRPr>
          </a:p>
        </p:txBody>
      </p:sp>
      <p:sp>
        <p:nvSpPr>
          <p:cNvPr id="130" name="Google Shape;130;p23"/>
          <p:cNvSpPr txBox="1">
            <a:spLocks noGrp="1"/>
          </p:cNvSpPr>
          <p:nvPr>
            <p:ph type="body" idx="1"/>
          </p:nvPr>
        </p:nvSpPr>
        <p:spPr>
          <a:xfrm>
            <a:off x="131225" y="999300"/>
            <a:ext cx="8952600" cy="3340200"/>
          </a:xfrm>
          <a:prstGeom prst="rect">
            <a:avLst/>
          </a:prstGeom>
        </p:spPr>
        <p:txBody>
          <a:bodyPr spcFirstLastPara="1" wrap="square" lIns="91425" tIns="91425" rIns="91425" bIns="91425" anchor="t" anchorCtr="0">
            <a:noAutofit/>
          </a:bodyPr>
          <a:lstStyle/>
          <a:p>
            <a:pPr marL="457200" lvl="0" indent="-419100" rtl="0">
              <a:lnSpc>
                <a:spcPct val="100000"/>
              </a:lnSpc>
              <a:spcBef>
                <a:spcPts val="0"/>
              </a:spcBef>
              <a:spcAft>
                <a:spcPts val="0"/>
              </a:spcAft>
              <a:buClr>
                <a:srgbClr val="000000"/>
              </a:buClr>
              <a:buSzPts val="3000"/>
              <a:buFont typeface="Boogaloo"/>
              <a:buChar char="●"/>
            </a:pPr>
            <a:r>
              <a:rPr lang="en" sz="3000">
                <a:solidFill>
                  <a:srgbClr val="000000"/>
                </a:solidFill>
                <a:latin typeface="Boogaloo"/>
                <a:ea typeface="Boogaloo"/>
                <a:cs typeface="Boogaloo"/>
                <a:sym typeface="Boogaloo"/>
              </a:rPr>
              <a:t>20 minutes of Daily Reading </a:t>
            </a:r>
            <a:endParaRPr sz="3000">
              <a:solidFill>
                <a:srgbClr val="000000"/>
              </a:solidFill>
              <a:latin typeface="Boogaloo"/>
              <a:ea typeface="Boogaloo"/>
              <a:cs typeface="Boogaloo"/>
              <a:sym typeface="Boogaloo"/>
            </a:endParaRPr>
          </a:p>
          <a:p>
            <a:pPr marL="457200" lvl="0" indent="-419100" rtl="0">
              <a:lnSpc>
                <a:spcPct val="100000"/>
              </a:lnSpc>
              <a:spcBef>
                <a:spcPts val="0"/>
              </a:spcBef>
              <a:spcAft>
                <a:spcPts val="0"/>
              </a:spcAft>
              <a:buClr>
                <a:srgbClr val="000000"/>
              </a:buClr>
              <a:buSzPts val="3000"/>
              <a:buFont typeface="Boogaloo"/>
              <a:buChar char="●"/>
            </a:pPr>
            <a:r>
              <a:rPr lang="en" sz="3000">
                <a:solidFill>
                  <a:srgbClr val="000000"/>
                </a:solidFill>
                <a:latin typeface="Boogaloo"/>
                <a:ea typeface="Boogaloo"/>
                <a:cs typeface="Boogaloo"/>
                <a:sym typeface="Boogaloo"/>
              </a:rPr>
              <a:t>Eureka Math worksheets (occasionally)   			</a:t>
            </a:r>
            <a:endParaRPr sz="3000">
              <a:solidFill>
                <a:srgbClr val="000000"/>
              </a:solidFill>
              <a:latin typeface="Boogaloo"/>
              <a:ea typeface="Boogaloo"/>
              <a:cs typeface="Boogaloo"/>
              <a:sym typeface="Boogaloo"/>
            </a:endParaRPr>
          </a:p>
          <a:p>
            <a:pPr marL="457200" lvl="0" indent="-419100" rtl="0">
              <a:lnSpc>
                <a:spcPct val="100000"/>
              </a:lnSpc>
              <a:spcBef>
                <a:spcPts val="0"/>
              </a:spcBef>
              <a:spcAft>
                <a:spcPts val="0"/>
              </a:spcAft>
              <a:buClr>
                <a:srgbClr val="000000"/>
              </a:buClr>
              <a:buSzPts val="3000"/>
              <a:buFont typeface="Boogaloo"/>
              <a:buChar char="●"/>
            </a:pPr>
            <a:r>
              <a:rPr lang="en" sz="3000">
                <a:solidFill>
                  <a:srgbClr val="000000"/>
                </a:solidFill>
                <a:latin typeface="Boogaloo"/>
                <a:ea typeface="Boogaloo"/>
                <a:cs typeface="Boogaloo"/>
                <a:sym typeface="Boogaloo"/>
              </a:rPr>
              <a:t>Unfinished classwork, reading response questions, etc.</a:t>
            </a:r>
            <a:endParaRPr sz="3000">
              <a:solidFill>
                <a:srgbClr val="000000"/>
              </a:solidFill>
              <a:latin typeface="Boogaloo"/>
              <a:ea typeface="Boogaloo"/>
              <a:cs typeface="Boogaloo"/>
              <a:sym typeface="Boogaloo"/>
            </a:endParaRPr>
          </a:p>
          <a:p>
            <a:pPr marL="457200" lvl="0" indent="-355600">
              <a:lnSpc>
                <a:spcPct val="100000"/>
              </a:lnSpc>
              <a:spcBef>
                <a:spcPts val="0"/>
              </a:spcBef>
              <a:spcAft>
                <a:spcPts val="0"/>
              </a:spcAft>
              <a:buClr>
                <a:srgbClr val="000000"/>
              </a:buClr>
              <a:buSzPts val="2000"/>
              <a:buFont typeface="Boogaloo"/>
              <a:buChar char="●"/>
            </a:pPr>
            <a:r>
              <a:rPr lang="en" sz="3000">
                <a:solidFill>
                  <a:srgbClr val="000000"/>
                </a:solidFill>
                <a:latin typeface="Boogaloo"/>
                <a:ea typeface="Boogaloo"/>
                <a:cs typeface="Boogaloo"/>
                <a:sym typeface="Boogaloo"/>
              </a:rPr>
              <a:t>Spelling/Word Work (bimonthly)     </a:t>
            </a:r>
            <a:r>
              <a:rPr lang="en">
                <a:solidFill>
                  <a:srgbClr val="000000"/>
                </a:solidFill>
                <a:latin typeface="Boogaloo"/>
                <a:ea typeface="Boogaloo"/>
                <a:cs typeface="Boogaloo"/>
                <a:sym typeface="Boogaloo"/>
              </a:rPr>
              <a:t> </a:t>
            </a:r>
            <a:r>
              <a:rPr lang="en" sz="2000">
                <a:solidFill>
                  <a:srgbClr val="000000"/>
                </a:solidFill>
                <a:latin typeface="Boogaloo"/>
                <a:ea typeface="Boogaloo"/>
                <a:cs typeface="Boogaloo"/>
                <a:sym typeface="Boogaloo"/>
              </a:rPr>
              <a:t>               </a:t>
            </a:r>
            <a:endParaRPr sz="2000">
              <a:solidFill>
                <a:srgbClr val="000000"/>
              </a:solidFill>
              <a:latin typeface="Boogaloo"/>
              <a:ea typeface="Boogaloo"/>
              <a:cs typeface="Boogaloo"/>
              <a:sym typeface="Boogaloo"/>
            </a:endParaRPr>
          </a:p>
          <a:p>
            <a:pPr marL="0" lvl="0" indent="0" rtl="0">
              <a:lnSpc>
                <a:spcPct val="100000"/>
              </a:lnSpc>
              <a:spcBef>
                <a:spcPts val="1600"/>
              </a:spcBef>
              <a:spcAft>
                <a:spcPts val="0"/>
              </a:spcAft>
              <a:buNone/>
            </a:pPr>
            <a:r>
              <a:rPr lang="en">
                <a:solidFill>
                  <a:srgbClr val="000000"/>
                </a:solidFill>
                <a:highlight>
                  <a:srgbClr val="00FFFF"/>
                </a:highlight>
                <a:latin typeface="Boogaloo"/>
                <a:ea typeface="Boogaloo"/>
                <a:cs typeface="Boogaloo"/>
                <a:sym typeface="Boogaloo"/>
              </a:rPr>
              <a:t>*All homework is written in the daily planner each day.  Parents must sign or initial every night!    </a:t>
            </a:r>
            <a:endParaRPr>
              <a:solidFill>
                <a:srgbClr val="000000"/>
              </a:solidFill>
              <a:highlight>
                <a:srgbClr val="00FFFF"/>
              </a:highlight>
              <a:latin typeface="Boogaloo"/>
              <a:ea typeface="Boogaloo"/>
              <a:cs typeface="Boogaloo"/>
              <a:sym typeface="Boogaloo"/>
            </a:endParaRPr>
          </a:p>
          <a:p>
            <a:pPr marL="0" lvl="0" indent="0" rtl="0">
              <a:lnSpc>
                <a:spcPct val="100000"/>
              </a:lnSpc>
              <a:spcBef>
                <a:spcPts val="1600"/>
              </a:spcBef>
              <a:spcAft>
                <a:spcPts val="1600"/>
              </a:spcAft>
              <a:buNone/>
            </a:pPr>
            <a:r>
              <a:rPr lang="en">
                <a:solidFill>
                  <a:srgbClr val="000000"/>
                </a:solidFill>
                <a:highlight>
                  <a:srgbClr val="FFFF00"/>
                </a:highlight>
                <a:latin typeface="Boogaloo"/>
                <a:ea typeface="Boogaloo"/>
                <a:cs typeface="Boogaloo"/>
                <a:sym typeface="Boogaloo"/>
              </a:rPr>
              <a:t>Check Parent Connect for Grades. Late assignments will be boxed in red. </a:t>
            </a:r>
            <a:endParaRPr>
              <a:solidFill>
                <a:srgbClr val="000000"/>
              </a:solidFill>
              <a:highlight>
                <a:srgbClr val="FFFF00"/>
              </a:highlight>
              <a:latin typeface="Boogaloo"/>
              <a:ea typeface="Boogaloo"/>
              <a:cs typeface="Boogaloo"/>
              <a:sym typeface="Boogalo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9900FF"/>
                </a:solidFill>
              </a:rPr>
              <a:t>4th Grade Resources for Practice at home </a:t>
            </a:r>
            <a:endParaRPr>
              <a:solidFill>
                <a:srgbClr val="9900FF"/>
              </a:solidFill>
            </a:endParaRPr>
          </a:p>
        </p:txBody>
      </p:sp>
      <p:sp>
        <p:nvSpPr>
          <p:cNvPr id="136" name="Google Shape;136;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Clever site @dearbornschools.org</a:t>
            </a:r>
            <a:endParaRPr/>
          </a:p>
          <a:p>
            <a:pPr marL="457200" lvl="0" indent="-342900" rtl="0">
              <a:lnSpc>
                <a:spcPct val="150000"/>
              </a:lnSpc>
              <a:spcBef>
                <a:spcPts val="0"/>
              </a:spcBef>
              <a:spcAft>
                <a:spcPts val="0"/>
              </a:spcAft>
              <a:buSzPts val="1800"/>
              <a:buChar char="●"/>
            </a:pPr>
            <a:r>
              <a:rPr lang="en"/>
              <a:t>MobyMax (math and reading)</a:t>
            </a:r>
            <a:endParaRPr/>
          </a:p>
          <a:p>
            <a:pPr marL="457200" lvl="0" indent="-342900" rtl="0">
              <a:lnSpc>
                <a:spcPct val="150000"/>
              </a:lnSpc>
              <a:spcBef>
                <a:spcPts val="0"/>
              </a:spcBef>
              <a:spcAft>
                <a:spcPts val="0"/>
              </a:spcAft>
              <a:buSzPts val="1800"/>
              <a:buChar char="●"/>
            </a:pPr>
            <a:r>
              <a:rPr lang="en"/>
              <a:t>Khan Academy (math)</a:t>
            </a:r>
            <a:endParaRPr/>
          </a:p>
          <a:p>
            <a:pPr marL="457200" lvl="0" indent="-342900" rtl="0">
              <a:lnSpc>
                <a:spcPct val="150000"/>
              </a:lnSpc>
              <a:spcBef>
                <a:spcPts val="0"/>
              </a:spcBef>
              <a:spcAft>
                <a:spcPts val="0"/>
              </a:spcAft>
              <a:buSzPts val="1800"/>
              <a:buChar char="●"/>
            </a:pPr>
            <a:r>
              <a:rPr lang="en"/>
              <a:t>Master multiplication facts</a:t>
            </a:r>
            <a:endParaRPr/>
          </a:p>
          <a:p>
            <a:pPr marL="457200" lvl="0" indent="-342900" rtl="0">
              <a:lnSpc>
                <a:spcPct val="150000"/>
              </a:lnSpc>
              <a:spcBef>
                <a:spcPts val="0"/>
              </a:spcBef>
              <a:spcAft>
                <a:spcPts val="0"/>
              </a:spcAft>
              <a:buSzPts val="1800"/>
              <a:buChar char="●"/>
            </a:pPr>
            <a:r>
              <a:rPr lang="en"/>
              <a:t>Social Studies Unit Resources on Classroom Blog</a:t>
            </a:r>
            <a:endParaRPr/>
          </a:p>
          <a:p>
            <a:pPr marL="457200" lvl="0" indent="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highlight>
                  <a:srgbClr val="FFE599"/>
                </a:highlight>
              </a:rPr>
              <a:t>How to contact me...</a:t>
            </a:r>
            <a:endParaRPr>
              <a:highlight>
                <a:srgbClr val="FFE599"/>
              </a:highlight>
            </a:endParaRPr>
          </a:p>
        </p:txBody>
      </p:sp>
      <p:sp>
        <p:nvSpPr>
          <p:cNvPr id="142" name="Google Shape;142;p25"/>
          <p:cNvSpPr txBox="1">
            <a:spLocks noGrp="1"/>
          </p:cNvSpPr>
          <p:nvPr>
            <p:ph type="body" idx="1"/>
          </p:nvPr>
        </p:nvSpPr>
        <p:spPr>
          <a:xfrm>
            <a:off x="420900" y="56342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3600">
              <a:solidFill>
                <a:srgbClr val="000000"/>
              </a:solidFill>
              <a:highlight>
                <a:srgbClr val="FFFF00"/>
              </a:highlight>
              <a:latin typeface="Boogaloo"/>
              <a:ea typeface="Boogaloo"/>
              <a:cs typeface="Boogaloo"/>
              <a:sym typeface="Boogaloo"/>
            </a:endParaRPr>
          </a:p>
          <a:p>
            <a:pPr marL="0" lvl="0" indent="0">
              <a:spcBef>
                <a:spcPts val="1600"/>
              </a:spcBef>
              <a:spcAft>
                <a:spcPts val="0"/>
              </a:spcAft>
              <a:buNone/>
            </a:pPr>
            <a:r>
              <a:rPr lang="en" sz="3600" b="1" u="sng">
                <a:solidFill>
                  <a:srgbClr val="000000"/>
                </a:solidFill>
                <a:latin typeface="Boogaloo"/>
                <a:ea typeface="Boogaloo"/>
                <a:cs typeface="Boogaloo"/>
                <a:sym typeface="Boogaloo"/>
              </a:rPr>
              <a:t>Blog: </a:t>
            </a:r>
            <a:r>
              <a:rPr lang="en" sz="3600">
                <a:solidFill>
                  <a:srgbClr val="000000"/>
                </a:solidFill>
                <a:latin typeface="Boogaloo"/>
                <a:ea typeface="Boogaloo"/>
                <a:cs typeface="Boogaloo"/>
                <a:sym typeface="Boogaloo"/>
              </a:rPr>
              <a:t> </a:t>
            </a:r>
            <a:br>
              <a:rPr lang="en" sz="3600">
                <a:solidFill>
                  <a:srgbClr val="000000"/>
                </a:solidFill>
                <a:latin typeface="Boogaloo"/>
                <a:ea typeface="Boogaloo"/>
                <a:cs typeface="Boogaloo"/>
                <a:sym typeface="Boogaloo"/>
              </a:rPr>
            </a:br>
            <a:r>
              <a:rPr lang="en" sz="3600" u="sng">
                <a:solidFill>
                  <a:schemeClr val="hlink"/>
                </a:solidFill>
                <a:latin typeface="Boogaloo"/>
                <a:ea typeface="Boogaloo"/>
                <a:cs typeface="Boogaloo"/>
                <a:sym typeface="Boogaloo"/>
                <a:hlinkClick r:id="rId3"/>
              </a:rPr>
              <a:t>https://iblog.dearbornschools.org/martink1/</a:t>
            </a:r>
            <a:endParaRPr sz="3600">
              <a:solidFill>
                <a:srgbClr val="000000"/>
              </a:solidFill>
              <a:latin typeface="Boogaloo"/>
              <a:ea typeface="Boogaloo"/>
              <a:cs typeface="Boogaloo"/>
              <a:sym typeface="Boogaloo"/>
            </a:endParaRPr>
          </a:p>
          <a:p>
            <a:pPr marL="0" lvl="0" indent="0">
              <a:spcBef>
                <a:spcPts val="1600"/>
              </a:spcBef>
              <a:spcAft>
                <a:spcPts val="0"/>
              </a:spcAft>
              <a:buNone/>
            </a:pPr>
            <a:r>
              <a:rPr lang="en" sz="3600" b="1" u="sng">
                <a:solidFill>
                  <a:srgbClr val="000000"/>
                </a:solidFill>
                <a:latin typeface="Boogaloo"/>
                <a:ea typeface="Boogaloo"/>
                <a:cs typeface="Boogaloo"/>
                <a:sym typeface="Boogaloo"/>
              </a:rPr>
              <a:t>Email:</a:t>
            </a:r>
            <a:r>
              <a:rPr lang="en" sz="3600" b="1">
                <a:solidFill>
                  <a:srgbClr val="000000"/>
                </a:solidFill>
                <a:latin typeface="Boogaloo"/>
                <a:ea typeface="Boogaloo"/>
                <a:cs typeface="Boogaloo"/>
                <a:sym typeface="Boogaloo"/>
              </a:rPr>
              <a:t>  </a:t>
            </a:r>
            <a:r>
              <a:rPr lang="en" sz="3600" u="sng">
                <a:solidFill>
                  <a:schemeClr val="hlink"/>
                </a:solidFill>
                <a:latin typeface="Boogaloo"/>
                <a:ea typeface="Boogaloo"/>
                <a:cs typeface="Boogaloo"/>
                <a:sym typeface="Boogaloo"/>
                <a:hlinkClick r:id="rId4"/>
              </a:rPr>
              <a:t>martink1@dearbornschools.org</a:t>
            </a:r>
            <a:endParaRPr sz="3600">
              <a:solidFill>
                <a:srgbClr val="000000"/>
              </a:solidFill>
              <a:latin typeface="Boogaloo"/>
              <a:ea typeface="Boogaloo"/>
              <a:cs typeface="Boogaloo"/>
              <a:sym typeface="Boogaloo"/>
            </a:endParaRPr>
          </a:p>
          <a:p>
            <a:pPr marL="0" lvl="0" indent="0">
              <a:spcBef>
                <a:spcPts val="1600"/>
              </a:spcBef>
              <a:spcAft>
                <a:spcPts val="1600"/>
              </a:spcAft>
              <a:buNone/>
            </a:pPr>
            <a:endParaRPr sz="3600">
              <a:solidFill>
                <a:srgbClr val="000000"/>
              </a:solidFill>
              <a:latin typeface="Boogaloo"/>
              <a:ea typeface="Boogaloo"/>
              <a:cs typeface="Boogaloo"/>
              <a:sym typeface="Boogaloo"/>
            </a:endParaRPr>
          </a:p>
        </p:txBody>
      </p:sp>
      <p:pic>
        <p:nvPicPr>
          <p:cNvPr id="143" name="Google Shape;143;p25"/>
          <p:cNvPicPr preferRelativeResize="0"/>
          <p:nvPr/>
        </p:nvPicPr>
        <p:blipFill>
          <a:blip r:embed="rId5">
            <a:alphaModFix/>
          </a:blip>
          <a:stretch>
            <a:fillRect/>
          </a:stretch>
        </p:blipFill>
        <p:spPr>
          <a:xfrm>
            <a:off x="6365313" y="173575"/>
            <a:ext cx="2466975" cy="18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17425"/>
            <a:ext cx="8520600" cy="976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9900FF"/>
                </a:solidFill>
              </a:rPr>
              <a:t>PBiS Classroom Rules </a:t>
            </a:r>
            <a:endParaRPr>
              <a:solidFill>
                <a:srgbClr val="9900FF"/>
              </a:solidFill>
            </a:endParaRPr>
          </a:p>
        </p:txBody>
      </p:sp>
      <p:sp>
        <p:nvSpPr>
          <p:cNvPr id="64" name="Google Shape;64;p14"/>
          <p:cNvSpPr txBox="1">
            <a:spLocks noGrp="1"/>
          </p:cNvSpPr>
          <p:nvPr>
            <p:ph type="body" idx="1"/>
          </p:nvPr>
        </p:nvSpPr>
        <p:spPr>
          <a:xfrm>
            <a:off x="311700" y="951200"/>
            <a:ext cx="8520600" cy="4145400"/>
          </a:xfrm>
          <a:prstGeom prst="rect">
            <a:avLst/>
          </a:prstGeom>
          <a:gradFill>
            <a:gsLst>
              <a:gs pos="0">
                <a:srgbClr val="DBD4EB"/>
              </a:gs>
              <a:gs pos="100000">
                <a:srgbClr val="9180BB"/>
              </a:gs>
            </a:gsLst>
            <a:lin ang="5400012" scaled="0"/>
          </a:gradFill>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Font typeface="Boogaloo"/>
              <a:buChar char="●"/>
            </a:pPr>
            <a:r>
              <a:rPr lang="en">
                <a:solidFill>
                  <a:srgbClr val="000000"/>
                </a:solidFill>
                <a:latin typeface="Boogaloo"/>
                <a:ea typeface="Boogaloo"/>
                <a:cs typeface="Boogaloo"/>
                <a:sym typeface="Boogaloo"/>
              </a:rPr>
              <a:t>Be Respectful </a:t>
            </a:r>
            <a:endParaRPr>
              <a:solidFill>
                <a:srgbClr val="0000FF"/>
              </a:solidFill>
              <a:latin typeface="Boogaloo"/>
              <a:ea typeface="Boogaloo"/>
              <a:cs typeface="Boogaloo"/>
              <a:sym typeface="Boogaloo"/>
            </a:endParaRPr>
          </a:p>
          <a:p>
            <a:pPr marL="457200" lvl="0" indent="-342900" rtl="0">
              <a:lnSpc>
                <a:spcPct val="100000"/>
              </a:lnSpc>
              <a:spcBef>
                <a:spcPts val="0"/>
              </a:spcBef>
              <a:spcAft>
                <a:spcPts val="0"/>
              </a:spcAft>
              <a:buClr>
                <a:srgbClr val="0000FF"/>
              </a:buClr>
              <a:buSzPts val="1800"/>
              <a:buFont typeface="Boogaloo"/>
              <a:buChar char="●"/>
            </a:pPr>
            <a:r>
              <a:rPr lang="en">
                <a:solidFill>
                  <a:srgbClr val="0000FF"/>
                </a:solidFill>
                <a:latin typeface="Boogaloo"/>
                <a:ea typeface="Boogaloo"/>
                <a:cs typeface="Boogaloo"/>
                <a:sym typeface="Boogaloo"/>
              </a:rPr>
              <a:t>  </a:t>
            </a:r>
            <a:r>
              <a:rPr lang="en" sz="1400">
                <a:solidFill>
                  <a:srgbClr val="0000FF"/>
                </a:solidFill>
                <a:latin typeface="Boogaloo"/>
                <a:ea typeface="Boogaloo"/>
                <a:cs typeface="Boogaloo"/>
                <a:sym typeface="Boogaloo"/>
              </a:rPr>
              <a:t>Take care of personal and school property.</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kind words.</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Follow all adult/leader directions.</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Speak when it your turn. Raise your hand.</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indoor voices.</a:t>
            </a:r>
            <a:endParaRPr sz="1400">
              <a:solidFill>
                <a:srgbClr val="0000FF"/>
              </a:solidFill>
              <a:latin typeface="Boogaloo"/>
              <a:ea typeface="Boogaloo"/>
              <a:cs typeface="Boogaloo"/>
              <a:sym typeface="Boogaloo"/>
            </a:endParaRPr>
          </a:p>
          <a:p>
            <a:pPr marL="457200" lvl="0" indent="-342900" rtl="0">
              <a:lnSpc>
                <a:spcPct val="100000"/>
              </a:lnSpc>
              <a:spcBef>
                <a:spcPts val="0"/>
              </a:spcBef>
              <a:spcAft>
                <a:spcPts val="0"/>
              </a:spcAft>
              <a:buClr>
                <a:srgbClr val="000000"/>
              </a:buClr>
              <a:buSzPts val="1800"/>
              <a:buFont typeface="Boogaloo"/>
              <a:buChar char="●"/>
            </a:pPr>
            <a:r>
              <a:rPr lang="en">
                <a:solidFill>
                  <a:srgbClr val="000000"/>
                </a:solidFill>
                <a:latin typeface="Boogaloo"/>
                <a:ea typeface="Boogaloo"/>
                <a:cs typeface="Boogaloo"/>
                <a:sym typeface="Boogaloo"/>
              </a:rPr>
              <a:t>Be Responsible </a:t>
            </a:r>
            <a:endParaRPr>
              <a:solidFill>
                <a:srgbClr val="000000"/>
              </a:solidFill>
              <a:latin typeface="Boogaloo"/>
              <a:ea typeface="Boogaloo"/>
              <a:cs typeface="Boogaloo"/>
              <a:sym typeface="Boogaloo"/>
            </a:endParaRPr>
          </a:p>
          <a:p>
            <a:pPr marL="457200" lvl="0" indent="-342900" rtl="0">
              <a:lnSpc>
                <a:spcPct val="100000"/>
              </a:lnSpc>
              <a:spcBef>
                <a:spcPts val="0"/>
              </a:spcBef>
              <a:spcAft>
                <a:spcPts val="0"/>
              </a:spcAft>
              <a:buClr>
                <a:srgbClr val="0000FF"/>
              </a:buClr>
              <a:buSzPts val="1800"/>
              <a:buFont typeface="Boogaloo"/>
              <a:buChar char="●"/>
            </a:pPr>
            <a:r>
              <a:rPr lang="en">
                <a:solidFill>
                  <a:srgbClr val="0000FF"/>
                </a:solidFill>
                <a:latin typeface="Boogaloo"/>
                <a:ea typeface="Boogaloo"/>
                <a:cs typeface="Boogaloo"/>
                <a:sym typeface="Boogaloo"/>
              </a:rPr>
              <a:t> </a:t>
            </a:r>
            <a:r>
              <a:rPr lang="en" sz="1400">
                <a:solidFill>
                  <a:srgbClr val="0000FF"/>
                </a:solidFill>
                <a:latin typeface="Boogaloo"/>
                <a:ea typeface="Boogaloo"/>
                <a:cs typeface="Boogaloo"/>
                <a:sym typeface="Boogaloo"/>
              </a:rPr>
              <a:t> Follow directions the first time they are given.</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Give your best effort.</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Be prepared for class. (homework, etc.)</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Be honest.</a:t>
            </a:r>
            <a:endParaRPr sz="1400">
              <a:solidFill>
                <a:srgbClr val="0000FF"/>
              </a:solidFill>
              <a:latin typeface="Boogaloo"/>
              <a:ea typeface="Boogaloo"/>
              <a:cs typeface="Boogaloo"/>
              <a:sym typeface="Boogaloo"/>
            </a:endParaRPr>
          </a:p>
          <a:p>
            <a:pPr marL="457200" lvl="0" indent="-342900" rtl="0">
              <a:lnSpc>
                <a:spcPct val="100000"/>
              </a:lnSpc>
              <a:spcBef>
                <a:spcPts val="0"/>
              </a:spcBef>
              <a:spcAft>
                <a:spcPts val="0"/>
              </a:spcAft>
              <a:buClr>
                <a:srgbClr val="000000"/>
              </a:buClr>
              <a:buSzPts val="1800"/>
              <a:buFont typeface="Boogaloo"/>
              <a:buChar char="●"/>
            </a:pPr>
            <a:r>
              <a:rPr lang="en">
                <a:solidFill>
                  <a:srgbClr val="000000"/>
                </a:solidFill>
                <a:latin typeface="Boogaloo"/>
                <a:ea typeface="Boogaloo"/>
                <a:cs typeface="Boogaloo"/>
                <a:sym typeface="Boogaloo"/>
              </a:rPr>
              <a:t>Be Safe</a:t>
            </a:r>
            <a:endParaRPr>
              <a:solidFill>
                <a:srgbClr val="000000"/>
              </a:solidFill>
              <a:latin typeface="Boogaloo"/>
              <a:ea typeface="Boogaloo"/>
              <a:cs typeface="Boogaloo"/>
              <a:sym typeface="Boogaloo"/>
            </a:endParaRPr>
          </a:p>
          <a:p>
            <a:pPr marL="457200" lvl="0" indent="-342900" rtl="0">
              <a:lnSpc>
                <a:spcPct val="100000"/>
              </a:lnSpc>
              <a:spcBef>
                <a:spcPts val="0"/>
              </a:spcBef>
              <a:spcAft>
                <a:spcPts val="0"/>
              </a:spcAft>
              <a:buClr>
                <a:srgbClr val="0000FF"/>
              </a:buClr>
              <a:buSzPts val="1800"/>
              <a:buFont typeface="Boogaloo"/>
              <a:buChar char="●"/>
            </a:pPr>
            <a:r>
              <a:rPr lang="en">
                <a:solidFill>
                  <a:srgbClr val="0000FF"/>
                </a:solidFill>
                <a:latin typeface="Boogaloo"/>
                <a:ea typeface="Boogaloo"/>
                <a:cs typeface="Boogaloo"/>
                <a:sym typeface="Boogaloo"/>
              </a:rPr>
              <a:t>  </a:t>
            </a:r>
            <a:r>
              <a:rPr lang="en" sz="1400">
                <a:solidFill>
                  <a:srgbClr val="0000FF"/>
                </a:solidFill>
                <a:latin typeface="Boogaloo"/>
                <a:ea typeface="Boogaloo"/>
                <a:cs typeface="Boogaloo"/>
                <a:sym typeface="Boogaloo"/>
              </a:rPr>
              <a:t>Keep hands, feet, and objects to yourself.</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peaceful solutions.</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Sit correctly on chairs.</a:t>
            </a:r>
            <a:endParaRPr sz="1400">
              <a:solidFill>
                <a:srgbClr val="0000FF"/>
              </a:solidFill>
              <a:latin typeface="Boogaloo"/>
              <a:ea typeface="Boogaloo"/>
              <a:cs typeface="Boogaloo"/>
              <a:sym typeface="Boogaloo"/>
            </a:endParaRPr>
          </a:p>
          <a:p>
            <a:pPr marL="457200" lvl="0" indent="-317500" rtl="0">
              <a:lnSpc>
                <a:spcPct val="100000"/>
              </a:lnSpc>
              <a:spcBef>
                <a:spcPts val="0"/>
              </a:spcBef>
              <a:spcAft>
                <a:spcPts val="0"/>
              </a:spcAft>
              <a:buClr>
                <a:srgbClr val="0000FF"/>
              </a:buClr>
              <a:buSzPts val="1400"/>
              <a:buFont typeface="Boogaloo"/>
              <a:buChar char="●"/>
            </a:pPr>
            <a:r>
              <a:rPr lang="en" sz="1400">
                <a:solidFill>
                  <a:srgbClr val="0000FF"/>
                </a:solidFill>
                <a:latin typeface="Boogaloo"/>
                <a:ea typeface="Boogaloo"/>
                <a:cs typeface="Boogaloo"/>
                <a:sym typeface="Boogaloo"/>
              </a:rPr>
              <a:t>  Use classroom materials properly. </a:t>
            </a:r>
            <a:endParaRPr sz="1400">
              <a:solidFill>
                <a:srgbClr val="0000FF"/>
              </a:solidFill>
              <a:latin typeface="Boogaloo"/>
              <a:ea typeface="Boogaloo"/>
              <a:cs typeface="Boogaloo"/>
              <a:sym typeface="Boogaloo"/>
            </a:endParaRPr>
          </a:p>
          <a:p>
            <a:pPr marL="0" lvl="0" indent="0" rtl="0">
              <a:lnSpc>
                <a:spcPct val="100000"/>
              </a:lnSpc>
              <a:spcBef>
                <a:spcPts val="1600"/>
              </a:spcBef>
              <a:spcAft>
                <a:spcPts val="0"/>
              </a:spcAft>
              <a:buNone/>
            </a:pPr>
            <a:endParaRPr>
              <a:solidFill>
                <a:srgbClr val="0000FF"/>
              </a:solidFill>
              <a:latin typeface="Boogaloo"/>
              <a:ea typeface="Boogaloo"/>
              <a:cs typeface="Boogaloo"/>
              <a:sym typeface="Boogaloo"/>
            </a:endParaRPr>
          </a:p>
          <a:p>
            <a:pPr marL="457200" lvl="0" indent="0">
              <a:spcBef>
                <a:spcPts val="1600"/>
              </a:spcBef>
              <a:spcAft>
                <a:spcPts val="1600"/>
              </a:spcAft>
              <a:buNone/>
            </a:pPr>
            <a:r>
              <a:rPr lang="en">
                <a:solidFill>
                  <a:srgbClr val="000000"/>
                </a:solidFill>
                <a:latin typeface="Boogaloo"/>
                <a:ea typeface="Boogaloo"/>
                <a:cs typeface="Boogaloo"/>
                <a:sym typeface="Boogaloo"/>
              </a:rPr>
              <a:t>  </a:t>
            </a:r>
            <a:endParaRPr>
              <a:solidFill>
                <a:srgbClr val="000000"/>
              </a:solidFill>
              <a:latin typeface="Boogaloo"/>
              <a:ea typeface="Boogaloo"/>
              <a:cs typeface="Boogaloo"/>
              <a:sym typeface="Boogalo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PBIS- Howard’s Positive Behavior Support System</a:t>
            </a:r>
            <a:endParaRPr/>
          </a:p>
        </p:txBody>
      </p:sp>
      <p:sp>
        <p:nvSpPr>
          <p:cNvPr id="70" name="Google Shape;70;p15"/>
          <p:cNvSpPr txBox="1">
            <a:spLocks noGrp="1"/>
          </p:cNvSpPr>
          <p:nvPr>
            <p:ph type="body" idx="1"/>
          </p:nvPr>
        </p:nvSpPr>
        <p:spPr>
          <a:xfrm>
            <a:off x="0" y="763650"/>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graphicFrame>
        <p:nvGraphicFramePr>
          <p:cNvPr id="71" name="Google Shape;71;p15"/>
          <p:cNvGraphicFramePr/>
          <p:nvPr/>
        </p:nvGraphicFramePr>
        <p:xfrm>
          <a:off x="508300" y="1866225"/>
          <a:ext cx="4971900" cy="2642200"/>
        </p:xfrm>
        <a:graphic>
          <a:graphicData uri="http://schemas.openxmlformats.org/drawingml/2006/table">
            <a:tbl>
              <a:tblPr>
                <a:noFill/>
                <a:tableStyleId>{EEBF0160-B37B-4EE4-B2BB-B3EC578E2AAF}</a:tableStyleId>
              </a:tblPr>
              <a:tblGrid>
                <a:gridCol w="1242975"/>
                <a:gridCol w="1242975"/>
                <a:gridCol w="1242975"/>
                <a:gridCol w="1242975"/>
              </a:tblGrid>
              <a:tr h="2642200">
                <a:tc>
                  <a:txBody>
                    <a:bodyPr/>
                    <a:lstStyle/>
                    <a:p>
                      <a:pPr marL="0" lvl="0" indent="0" rtl="0">
                        <a:spcBef>
                          <a:spcPts val="0"/>
                        </a:spcBef>
                        <a:spcAft>
                          <a:spcPts val="0"/>
                        </a:spcAft>
                        <a:buNone/>
                      </a:pPr>
                      <a:r>
                        <a:rPr lang="en">
                          <a:solidFill>
                            <a:srgbClr val="38761D"/>
                          </a:solidFill>
                          <a:latin typeface="Boogaloo"/>
                          <a:ea typeface="Boogaloo"/>
                          <a:cs typeface="Boogaloo"/>
                          <a:sym typeface="Boogaloo"/>
                        </a:rPr>
                        <a:t>GREEN= </a:t>
                      </a:r>
                      <a:endParaRPr>
                        <a:solidFill>
                          <a:srgbClr val="38761D"/>
                        </a:solidFill>
                        <a:latin typeface="Boogaloo"/>
                        <a:ea typeface="Boogaloo"/>
                        <a:cs typeface="Boogaloo"/>
                        <a:sym typeface="Boogaloo"/>
                      </a:endParaRPr>
                    </a:p>
                    <a:p>
                      <a:pPr marL="0" lvl="0" indent="0" rtl="0">
                        <a:spcBef>
                          <a:spcPts val="0"/>
                        </a:spcBef>
                        <a:spcAft>
                          <a:spcPts val="0"/>
                        </a:spcAft>
                        <a:buNone/>
                      </a:pPr>
                      <a:r>
                        <a:rPr lang="en">
                          <a:solidFill>
                            <a:srgbClr val="38761D"/>
                          </a:solidFill>
                          <a:latin typeface="Boogaloo"/>
                          <a:ea typeface="Boogaloo"/>
                          <a:cs typeface="Boogaloo"/>
                          <a:sym typeface="Boogaloo"/>
                        </a:rPr>
                        <a:t>Earn a punch</a:t>
                      </a:r>
                      <a:endParaRPr>
                        <a:solidFill>
                          <a:srgbClr val="38761D"/>
                        </a:solidFill>
                        <a:latin typeface="Boogaloo"/>
                        <a:ea typeface="Boogaloo"/>
                        <a:cs typeface="Boogaloo"/>
                        <a:sym typeface="Boogaloo"/>
                      </a:endParaRPr>
                    </a:p>
                  </a:txBody>
                  <a:tcPr marL="63500" marR="63500" marT="63500" marB="63500"/>
                </a:tc>
                <a:tc>
                  <a:txBody>
                    <a:bodyPr/>
                    <a:lstStyle/>
                    <a:p>
                      <a:pPr marL="0" lvl="0" indent="0" rtl="0">
                        <a:spcBef>
                          <a:spcPts val="0"/>
                        </a:spcBef>
                        <a:spcAft>
                          <a:spcPts val="0"/>
                        </a:spcAft>
                        <a:buNone/>
                      </a:pPr>
                      <a:r>
                        <a:rPr lang="en">
                          <a:highlight>
                            <a:srgbClr val="FFFF00"/>
                          </a:highlight>
                          <a:latin typeface="Boogaloo"/>
                          <a:ea typeface="Boogaloo"/>
                          <a:cs typeface="Boogaloo"/>
                          <a:sym typeface="Boogaloo"/>
                        </a:rPr>
                        <a:t>YELLOW=</a:t>
                      </a:r>
                      <a:endParaRPr>
                        <a:highlight>
                          <a:srgbClr val="FFFF00"/>
                        </a:highlight>
                        <a:latin typeface="Boogaloo"/>
                        <a:ea typeface="Boogaloo"/>
                        <a:cs typeface="Boogaloo"/>
                        <a:sym typeface="Boogaloo"/>
                      </a:endParaRPr>
                    </a:p>
                    <a:p>
                      <a:pPr marL="0" lvl="0" indent="0" rtl="0">
                        <a:spcBef>
                          <a:spcPts val="0"/>
                        </a:spcBef>
                        <a:spcAft>
                          <a:spcPts val="0"/>
                        </a:spcAft>
                        <a:buNone/>
                      </a:pPr>
                      <a:r>
                        <a:rPr lang="en">
                          <a:highlight>
                            <a:srgbClr val="FFFF00"/>
                          </a:highlight>
                          <a:latin typeface="Boogaloo"/>
                          <a:ea typeface="Boogaloo"/>
                          <a:cs typeface="Boogaloo"/>
                          <a:sym typeface="Boogaloo"/>
                        </a:rPr>
                        <a:t>Loss of a privilege</a:t>
                      </a:r>
                      <a:endParaRPr>
                        <a:highlight>
                          <a:srgbClr val="FFFF00"/>
                        </a:highlight>
                        <a:latin typeface="Boogaloo"/>
                        <a:ea typeface="Boogaloo"/>
                        <a:cs typeface="Boogaloo"/>
                        <a:sym typeface="Boogaloo"/>
                      </a:endParaRPr>
                    </a:p>
                  </a:txBody>
                  <a:tcPr marL="63500" marR="63500" marT="63500" marB="63500"/>
                </a:tc>
                <a:tc>
                  <a:txBody>
                    <a:bodyPr/>
                    <a:lstStyle/>
                    <a:p>
                      <a:pPr marL="0" lvl="0" indent="0" rtl="0">
                        <a:spcBef>
                          <a:spcPts val="0"/>
                        </a:spcBef>
                        <a:spcAft>
                          <a:spcPts val="0"/>
                        </a:spcAft>
                        <a:buNone/>
                      </a:pPr>
                      <a:r>
                        <a:rPr lang="en">
                          <a:solidFill>
                            <a:srgbClr val="0000FF"/>
                          </a:solidFill>
                          <a:latin typeface="Boogaloo"/>
                          <a:ea typeface="Boogaloo"/>
                          <a:cs typeface="Boogaloo"/>
                          <a:sym typeface="Boogaloo"/>
                        </a:rPr>
                        <a:t>BLUE=</a:t>
                      </a:r>
                      <a:endParaRPr>
                        <a:solidFill>
                          <a:srgbClr val="0000FF"/>
                        </a:solidFill>
                        <a:latin typeface="Boogaloo"/>
                        <a:ea typeface="Boogaloo"/>
                        <a:cs typeface="Boogaloo"/>
                        <a:sym typeface="Boogaloo"/>
                      </a:endParaRPr>
                    </a:p>
                    <a:p>
                      <a:pPr marL="0" lvl="0" indent="0" rtl="0">
                        <a:spcBef>
                          <a:spcPts val="0"/>
                        </a:spcBef>
                        <a:spcAft>
                          <a:spcPts val="0"/>
                        </a:spcAft>
                        <a:buNone/>
                      </a:pPr>
                      <a:r>
                        <a:rPr lang="en">
                          <a:solidFill>
                            <a:srgbClr val="0000FF"/>
                          </a:solidFill>
                          <a:latin typeface="Boogaloo"/>
                          <a:ea typeface="Boogaloo"/>
                          <a:cs typeface="Boogaloo"/>
                          <a:sym typeface="Boogaloo"/>
                        </a:rPr>
                        <a:t>Complete a “think sheet”</a:t>
                      </a:r>
                      <a:endParaRPr>
                        <a:solidFill>
                          <a:srgbClr val="0000FF"/>
                        </a:solidFill>
                        <a:latin typeface="Boogaloo"/>
                        <a:ea typeface="Boogaloo"/>
                        <a:cs typeface="Boogaloo"/>
                        <a:sym typeface="Boogaloo"/>
                      </a:endParaRPr>
                    </a:p>
                  </a:txBody>
                  <a:tcPr marL="63500" marR="63500" marT="63500" marB="63500"/>
                </a:tc>
                <a:tc>
                  <a:txBody>
                    <a:bodyPr/>
                    <a:lstStyle/>
                    <a:p>
                      <a:pPr marL="0" lvl="0" indent="0" rtl="0">
                        <a:spcBef>
                          <a:spcPts val="0"/>
                        </a:spcBef>
                        <a:spcAft>
                          <a:spcPts val="0"/>
                        </a:spcAft>
                        <a:buNone/>
                      </a:pPr>
                      <a:r>
                        <a:rPr lang="en">
                          <a:solidFill>
                            <a:srgbClr val="FF0000"/>
                          </a:solidFill>
                          <a:latin typeface="Boogaloo"/>
                          <a:ea typeface="Boogaloo"/>
                          <a:cs typeface="Boogaloo"/>
                          <a:sym typeface="Boogaloo"/>
                        </a:rPr>
                        <a:t>RED=</a:t>
                      </a:r>
                      <a:endParaRPr>
                        <a:solidFill>
                          <a:srgbClr val="FF0000"/>
                        </a:solidFill>
                        <a:latin typeface="Boogaloo"/>
                        <a:ea typeface="Boogaloo"/>
                        <a:cs typeface="Boogaloo"/>
                        <a:sym typeface="Boogaloo"/>
                      </a:endParaRPr>
                    </a:p>
                    <a:p>
                      <a:pPr marL="0" lvl="0" indent="0" rtl="0">
                        <a:spcBef>
                          <a:spcPts val="0"/>
                        </a:spcBef>
                        <a:spcAft>
                          <a:spcPts val="0"/>
                        </a:spcAft>
                        <a:buNone/>
                      </a:pPr>
                      <a:r>
                        <a:rPr lang="en">
                          <a:solidFill>
                            <a:srgbClr val="FF0000"/>
                          </a:solidFill>
                          <a:latin typeface="Boogaloo"/>
                          <a:ea typeface="Boogaloo"/>
                          <a:cs typeface="Boogaloo"/>
                          <a:sym typeface="Boogaloo"/>
                        </a:rPr>
                        <a:t>Complete a “think sheet)</a:t>
                      </a:r>
                      <a:endParaRPr>
                        <a:solidFill>
                          <a:srgbClr val="FF0000"/>
                        </a:solidFill>
                        <a:latin typeface="Boogaloo"/>
                        <a:ea typeface="Boogaloo"/>
                        <a:cs typeface="Boogaloo"/>
                        <a:sym typeface="Boogaloo"/>
                      </a:endParaRPr>
                    </a:p>
                  </a:txBody>
                  <a:tcPr marL="63500" marR="63500" marT="63500" marB="63500"/>
                </a:tc>
              </a:tr>
            </a:tbl>
          </a:graphicData>
        </a:graphic>
      </p:graphicFrame>
      <p:sp>
        <p:nvSpPr>
          <p:cNvPr id="72" name="Google Shape;72;p15"/>
          <p:cNvSpPr txBox="1"/>
          <p:nvPr/>
        </p:nvSpPr>
        <p:spPr>
          <a:xfrm>
            <a:off x="5578850" y="763650"/>
            <a:ext cx="3714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800" b="1">
              <a:latin typeface="Permanent Marker"/>
              <a:ea typeface="Permanent Marker"/>
              <a:cs typeface="Permanent Marker"/>
              <a:sym typeface="Permanent Marker"/>
            </a:endParaRPr>
          </a:p>
          <a:p>
            <a:pPr marL="0" lvl="0" indent="0" rtl="0">
              <a:lnSpc>
                <a:spcPct val="115000"/>
              </a:lnSpc>
              <a:spcBef>
                <a:spcPts val="0"/>
              </a:spcBef>
              <a:spcAft>
                <a:spcPts val="0"/>
              </a:spcAft>
              <a:buNone/>
            </a:pPr>
            <a:endParaRPr sz="1100"/>
          </a:p>
          <a:p>
            <a:pPr marL="0" lvl="0" indent="0" rtl="0">
              <a:lnSpc>
                <a:spcPct val="115000"/>
              </a:lnSpc>
              <a:spcBef>
                <a:spcPts val="0"/>
              </a:spcBef>
              <a:spcAft>
                <a:spcPts val="0"/>
              </a:spcAft>
              <a:buNone/>
            </a:pPr>
            <a:endParaRPr sz="2400">
              <a:latin typeface="Boogaloo"/>
              <a:ea typeface="Boogaloo"/>
              <a:cs typeface="Boogaloo"/>
              <a:sym typeface="Boogaloo"/>
            </a:endParaRPr>
          </a:p>
          <a:p>
            <a:pPr marL="0" lvl="0" indent="0" rtl="0">
              <a:lnSpc>
                <a:spcPct val="115000"/>
              </a:lnSpc>
              <a:spcBef>
                <a:spcPts val="0"/>
              </a:spcBef>
              <a:spcAft>
                <a:spcPts val="0"/>
              </a:spcAft>
              <a:buNone/>
            </a:pPr>
            <a:r>
              <a:rPr lang="en" sz="1800">
                <a:latin typeface="Boogaloo"/>
                <a:ea typeface="Boogaloo"/>
                <a:cs typeface="Boogaloo"/>
                <a:sym typeface="Boogaloo"/>
              </a:rPr>
              <a:t>* </a:t>
            </a:r>
            <a:r>
              <a:rPr lang="en" sz="1800" b="1" u="sng">
                <a:latin typeface="Boogaloo"/>
                <a:ea typeface="Boogaloo"/>
                <a:cs typeface="Boogaloo"/>
                <a:sym typeface="Boogaloo"/>
              </a:rPr>
              <a:t>Dragon Dollar</a:t>
            </a:r>
            <a:r>
              <a:rPr lang="en" sz="1800">
                <a:latin typeface="Boogaloo"/>
                <a:ea typeface="Boogaloo"/>
                <a:cs typeface="Boogaloo"/>
                <a:sym typeface="Boogaloo"/>
              </a:rPr>
              <a:t> drawings each Friday!</a:t>
            </a:r>
            <a:endParaRPr sz="1800">
              <a:latin typeface="Boogaloo"/>
              <a:ea typeface="Boogaloo"/>
              <a:cs typeface="Boogaloo"/>
              <a:sym typeface="Boogaloo"/>
            </a:endParaRPr>
          </a:p>
          <a:p>
            <a:pPr marL="0" lvl="0" indent="0" rtl="0">
              <a:lnSpc>
                <a:spcPct val="115000"/>
              </a:lnSpc>
              <a:spcBef>
                <a:spcPts val="0"/>
              </a:spcBef>
              <a:spcAft>
                <a:spcPts val="0"/>
              </a:spcAft>
              <a:buNone/>
            </a:pPr>
            <a:r>
              <a:rPr lang="en" sz="1800">
                <a:latin typeface="Boogaloo"/>
                <a:ea typeface="Boogaloo"/>
                <a:cs typeface="Boogaloo"/>
                <a:sym typeface="Boogaloo"/>
              </a:rPr>
              <a:t>* </a:t>
            </a:r>
            <a:r>
              <a:rPr lang="en" sz="1800" b="1" u="sng">
                <a:latin typeface="Boogaloo"/>
                <a:ea typeface="Boogaloo"/>
                <a:cs typeface="Boogaloo"/>
                <a:sym typeface="Boogaloo"/>
              </a:rPr>
              <a:t>Cheese Bucks</a:t>
            </a:r>
            <a:r>
              <a:rPr lang="en" sz="1800">
                <a:latin typeface="Boogaloo"/>
                <a:ea typeface="Boogaloo"/>
                <a:cs typeface="Boogaloo"/>
                <a:sym typeface="Boogaloo"/>
              </a:rPr>
              <a:t> - daily</a:t>
            </a:r>
            <a:endParaRPr sz="1800">
              <a:latin typeface="Boogaloo"/>
              <a:ea typeface="Boogaloo"/>
              <a:cs typeface="Boogaloo"/>
              <a:sym typeface="Boogaloo"/>
            </a:endParaRPr>
          </a:p>
          <a:p>
            <a:pPr marL="0" lvl="0" indent="0" rtl="0">
              <a:lnSpc>
                <a:spcPct val="115000"/>
              </a:lnSpc>
              <a:spcBef>
                <a:spcPts val="0"/>
              </a:spcBef>
              <a:spcAft>
                <a:spcPts val="0"/>
              </a:spcAft>
              <a:buNone/>
            </a:pPr>
            <a:r>
              <a:rPr lang="en" sz="1800">
                <a:latin typeface="Boogaloo"/>
                <a:ea typeface="Boogaloo"/>
                <a:cs typeface="Boogaloo"/>
                <a:sym typeface="Boogaloo"/>
              </a:rPr>
              <a:t>* </a:t>
            </a:r>
            <a:r>
              <a:rPr lang="en" sz="1800" b="1" u="sng">
                <a:latin typeface="Boogaloo"/>
                <a:ea typeface="Boogaloo"/>
                <a:cs typeface="Boogaloo"/>
                <a:sym typeface="Boogaloo"/>
              </a:rPr>
              <a:t>Star Students</a:t>
            </a:r>
            <a:r>
              <a:rPr lang="en" sz="1800">
                <a:latin typeface="Boogaloo"/>
                <a:ea typeface="Boogaloo"/>
                <a:cs typeface="Boogaloo"/>
                <a:sym typeface="Boogaloo"/>
              </a:rPr>
              <a:t> - posted monthly (no card flips for the month)</a:t>
            </a:r>
            <a:endParaRPr sz="1800">
              <a:latin typeface="Boogaloo"/>
              <a:ea typeface="Boogaloo"/>
              <a:cs typeface="Boogaloo"/>
              <a:sym typeface="Boogaloo"/>
            </a:endParaRPr>
          </a:p>
          <a:p>
            <a:pPr marL="0" lvl="0" indent="0" rtl="0">
              <a:lnSpc>
                <a:spcPct val="115000"/>
              </a:lnSpc>
              <a:spcBef>
                <a:spcPts val="0"/>
              </a:spcBef>
              <a:spcAft>
                <a:spcPts val="0"/>
              </a:spcAft>
              <a:buNone/>
            </a:pPr>
            <a:endParaRPr sz="1800">
              <a:latin typeface="Boogaloo"/>
              <a:ea typeface="Boogaloo"/>
              <a:cs typeface="Boogaloo"/>
              <a:sym typeface="Boogaloo"/>
            </a:endParaRPr>
          </a:p>
          <a:p>
            <a:pPr marL="0" lvl="0" indent="0" rtl="0">
              <a:lnSpc>
                <a:spcPct val="115000"/>
              </a:lnSpc>
              <a:spcBef>
                <a:spcPts val="0"/>
              </a:spcBef>
              <a:spcAft>
                <a:spcPts val="0"/>
              </a:spcAft>
              <a:buNone/>
            </a:pPr>
            <a:endParaRPr sz="2400">
              <a:latin typeface="Short Stack"/>
              <a:ea typeface="Short Stack"/>
              <a:cs typeface="Short Stack"/>
              <a:sym typeface="Short Stack"/>
            </a:endParaRPr>
          </a:p>
        </p:txBody>
      </p:sp>
      <p:sp>
        <p:nvSpPr>
          <p:cNvPr id="73" name="Google Shape;73;p15"/>
          <p:cNvSpPr/>
          <p:nvPr/>
        </p:nvSpPr>
        <p:spPr>
          <a:xfrm>
            <a:off x="884650" y="2933050"/>
            <a:ext cx="1583400" cy="687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15"/>
          <p:cNvSpPr txBox="1"/>
          <p:nvPr/>
        </p:nvSpPr>
        <p:spPr>
          <a:xfrm>
            <a:off x="1127000" y="3042275"/>
            <a:ext cx="1779900" cy="73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latin typeface="Coming Soon"/>
                <a:ea typeface="Coming Soon"/>
                <a:cs typeface="Coming Soon"/>
                <a:sym typeface="Coming Soon"/>
              </a:rPr>
              <a:t>Reminder!</a:t>
            </a:r>
            <a:endParaRPr>
              <a:latin typeface="Coming Soon"/>
              <a:ea typeface="Coming Soon"/>
              <a:cs typeface="Coming Soon"/>
              <a:sym typeface="Coming Soo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92850"/>
            <a:ext cx="8520600" cy="801000"/>
          </a:xfrm>
          <a:prstGeom prst="rect">
            <a:avLst/>
          </a:prstGeom>
          <a:solidFill>
            <a:srgbClr val="FF9900"/>
          </a:solidFill>
        </p:spPr>
        <p:txBody>
          <a:bodyPr spcFirstLastPara="1" wrap="square" lIns="91425" tIns="91425" rIns="91425" bIns="91425" anchor="t" anchorCtr="0">
            <a:noAutofit/>
          </a:bodyPr>
          <a:lstStyle/>
          <a:p>
            <a:pPr marL="0" lvl="0" indent="0" algn="ctr">
              <a:spcBef>
                <a:spcPts val="0"/>
              </a:spcBef>
              <a:spcAft>
                <a:spcPts val="0"/>
              </a:spcAft>
              <a:buNone/>
            </a:pPr>
            <a:r>
              <a:rPr lang="en"/>
              <a:t>Snack/water time!</a:t>
            </a:r>
            <a:endParaRPr/>
          </a:p>
        </p:txBody>
      </p:sp>
      <p:sp>
        <p:nvSpPr>
          <p:cNvPr id="80" name="Google Shape;80;p16"/>
          <p:cNvSpPr txBox="1">
            <a:spLocks noGrp="1"/>
          </p:cNvSpPr>
          <p:nvPr>
            <p:ph type="body" idx="1"/>
          </p:nvPr>
        </p:nvSpPr>
        <p:spPr>
          <a:xfrm>
            <a:off x="311700" y="1228675"/>
            <a:ext cx="8520600" cy="39147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Clr>
                <a:srgbClr val="000000"/>
              </a:buClr>
              <a:buSzPts val="3000"/>
              <a:buFont typeface="Boogaloo"/>
              <a:buChar char="●"/>
            </a:pPr>
            <a:r>
              <a:rPr lang="en" sz="3000">
                <a:solidFill>
                  <a:srgbClr val="000000"/>
                </a:solidFill>
                <a:latin typeface="Boogaloo"/>
                <a:ea typeface="Boogaloo"/>
                <a:cs typeface="Boogaloo"/>
                <a:sym typeface="Boogaloo"/>
              </a:rPr>
              <a:t>Students are welcome to bring an energy boosting, healthy snack </a:t>
            </a:r>
            <a:r>
              <a:rPr lang="en" sz="2400">
                <a:solidFill>
                  <a:srgbClr val="000000"/>
                </a:solidFill>
                <a:latin typeface="Boogaloo"/>
                <a:ea typeface="Boogaloo"/>
                <a:cs typeface="Boogaloo"/>
                <a:sym typeface="Boogaloo"/>
              </a:rPr>
              <a:t>(fruit, veggies, crackers, cheese, yogurt, etc.)</a:t>
            </a:r>
            <a:r>
              <a:rPr lang="en" sz="3000">
                <a:solidFill>
                  <a:srgbClr val="000000"/>
                </a:solidFill>
                <a:latin typeface="Boogaloo"/>
                <a:ea typeface="Boogaloo"/>
                <a:cs typeface="Boogaloo"/>
                <a:sym typeface="Boogaloo"/>
              </a:rPr>
              <a:t> and non-carbonated beverage </a:t>
            </a:r>
            <a:r>
              <a:rPr lang="en" sz="2400">
                <a:solidFill>
                  <a:srgbClr val="000000"/>
                </a:solidFill>
                <a:latin typeface="Boogaloo"/>
                <a:ea typeface="Boogaloo"/>
                <a:cs typeface="Boogaloo"/>
                <a:sym typeface="Boogaloo"/>
              </a:rPr>
              <a:t>(water, juice box, etc.)</a:t>
            </a:r>
            <a:r>
              <a:rPr lang="en" sz="3000">
                <a:solidFill>
                  <a:srgbClr val="000000"/>
                </a:solidFill>
                <a:latin typeface="Boogaloo"/>
                <a:ea typeface="Boogaloo"/>
                <a:cs typeface="Boogaloo"/>
                <a:sym typeface="Boogaloo"/>
              </a:rPr>
              <a:t>. No Gatorade Please. Snack time will be provided in the morning.</a:t>
            </a:r>
            <a:endParaRPr sz="3000">
              <a:solidFill>
                <a:srgbClr val="000000"/>
              </a:solidFill>
              <a:latin typeface="Boogaloo"/>
              <a:ea typeface="Boogaloo"/>
              <a:cs typeface="Boogaloo"/>
              <a:sym typeface="Boogaloo"/>
            </a:endParaRPr>
          </a:p>
          <a:p>
            <a:pPr marL="457200" lvl="0" indent="-419100" rtl="0">
              <a:spcBef>
                <a:spcPts val="0"/>
              </a:spcBef>
              <a:spcAft>
                <a:spcPts val="0"/>
              </a:spcAft>
              <a:buClr>
                <a:srgbClr val="000000"/>
              </a:buClr>
              <a:buSzPts val="3000"/>
              <a:buFont typeface="Boogaloo"/>
              <a:buChar char="●"/>
            </a:pPr>
            <a:r>
              <a:rPr lang="en" sz="3000">
                <a:solidFill>
                  <a:srgbClr val="000000"/>
                </a:solidFill>
                <a:latin typeface="Boogaloo"/>
                <a:ea typeface="Boogaloo"/>
                <a:cs typeface="Boogaloo"/>
                <a:sym typeface="Boogaloo"/>
              </a:rPr>
              <a:t>If the temperature is predicted to be 85 degrees plus, students should bring an extra water bottle. Our classroom gets the afternoon Sun and can become quite warm.</a:t>
            </a:r>
            <a:endParaRPr sz="3000">
              <a:solidFill>
                <a:srgbClr val="000000"/>
              </a:solidFill>
              <a:latin typeface="Boogaloo"/>
              <a:ea typeface="Boogaloo"/>
              <a:cs typeface="Boogaloo"/>
              <a:sym typeface="Boogaloo"/>
            </a:endParaRPr>
          </a:p>
        </p:txBody>
      </p:sp>
      <p:pic>
        <p:nvPicPr>
          <p:cNvPr id="81" name="Google Shape;81;p16"/>
          <p:cNvPicPr preferRelativeResize="0"/>
          <p:nvPr/>
        </p:nvPicPr>
        <p:blipFill>
          <a:blip r:embed="rId3">
            <a:alphaModFix/>
          </a:blip>
          <a:stretch>
            <a:fillRect/>
          </a:stretch>
        </p:blipFill>
        <p:spPr>
          <a:xfrm>
            <a:off x="7866369" y="2831250"/>
            <a:ext cx="1277624" cy="8515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292850"/>
            <a:ext cx="8520600" cy="801000"/>
          </a:xfrm>
          <a:prstGeom prst="rect">
            <a:avLst/>
          </a:prstGeom>
          <a:gradFill>
            <a:gsLst>
              <a:gs pos="0">
                <a:srgbClr val="40FFD6"/>
              </a:gs>
              <a:gs pos="100000">
                <a:srgbClr val="07B690"/>
              </a:gs>
            </a:gsLst>
            <a:path path="circle">
              <a:fillToRect l="50000" t="50000" r="50000" b="50000"/>
            </a:path>
            <a:tileRect/>
          </a:gradFill>
        </p:spPr>
        <p:txBody>
          <a:bodyPr spcFirstLastPara="1" wrap="square" lIns="91425" tIns="91425" rIns="91425" bIns="91425" anchor="t" anchorCtr="0">
            <a:noAutofit/>
          </a:bodyPr>
          <a:lstStyle/>
          <a:p>
            <a:pPr marL="0" lvl="0" indent="0" algn="ctr">
              <a:spcBef>
                <a:spcPts val="0"/>
              </a:spcBef>
              <a:spcAft>
                <a:spcPts val="0"/>
              </a:spcAft>
              <a:buNone/>
            </a:pPr>
            <a:r>
              <a:rPr lang="en"/>
              <a:t>READING</a:t>
            </a:r>
            <a:endParaRPr/>
          </a:p>
        </p:txBody>
      </p:sp>
      <p:sp>
        <p:nvSpPr>
          <p:cNvPr id="87" name="Google Shape;87;p17"/>
          <p:cNvSpPr txBox="1">
            <a:spLocks noGrp="1"/>
          </p:cNvSpPr>
          <p:nvPr>
            <p:ph type="body" idx="1"/>
          </p:nvPr>
        </p:nvSpPr>
        <p:spPr>
          <a:xfrm>
            <a:off x="311700" y="1019025"/>
            <a:ext cx="8520600" cy="3776100"/>
          </a:xfrm>
          <a:prstGeom prst="rect">
            <a:avLst/>
          </a:prstGeom>
          <a:noFill/>
        </p:spPr>
        <p:txBody>
          <a:bodyPr spcFirstLastPara="1" wrap="square" lIns="91425" tIns="91425" rIns="91425" bIns="91425" anchor="t" anchorCtr="0">
            <a:noAutofit/>
          </a:bodyPr>
          <a:lstStyle/>
          <a:p>
            <a:pPr marL="0" lvl="0" indent="0">
              <a:spcBef>
                <a:spcPts val="0"/>
              </a:spcBef>
              <a:spcAft>
                <a:spcPts val="0"/>
              </a:spcAft>
              <a:buNone/>
            </a:pPr>
            <a:r>
              <a:rPr lang="en" sz="1700">
                <a:solidFill>
                  <a:srgbClr val="000000"/>
                </a:solidFill>
                <a:latin typeface="Boogaloo"/>
                <a:ea typeface="Boogaloo"/>
                <a:cs typeface="Boogaloo"/>
                <a:sym typeface="Boogaloo"/>
              </a:rPr>
              <a:t>DRA testing -  to get a current reading level  Summer loss is common!</a:t>
            </a:r>
            <a:endParaRPr sz="1700">
              <a:solidFill>
                <a:srgbClr val="000000"/>
              </a:solidFill>
              <a:latin typeface="Boogaloo"/>
              <a:ea typeface="Boogaloo"/>
              <a:cs typeface="Boogaloo"/>
              <a:sym typeface="Boogaloo"/>
            </a:endParaRPr>
          </a:p>
          <a:p>
            <a:pPr marL="0" lvl="0" indent="0">
              <a:spcBef>
                <a:spcPts val="1600"/>
              </a:spcBef>
              <a:spcAft>
                <a:spcPts val="0"/>
              </a:spcAft>
              <a:buNone/>
            </a:pPr>
            <a:r>
              <a:rPr lang="en" sz="1700">
                <a:solidFill>
                  <a:srgbClr val="0000FF"/>
                </a:solidFill>
                <a:latin typeface="Boogaloo"/>
                <a:ea typeface="Boogaloo"/>
                <a:cs typeface="Boogaloo"/>
                <a:sym typeface="Boogaloo"/>
              </a:rPr>
              <a:t>Reading groups will begin shortly once DRAs are complete.  Students will be placed in groups with children of the same reading level.  Higher students will work more independently and check in with the teacher a few times per week.  Students who are reading below grade level will receive more group/individual instruction.</a:t>
            </a:r>
            <a:endParaRPr sz="1700">
              <a:solidFill>
                <a:srgbClr val="FF0000"/>
              </a:solidFill>
              <a:highlight>
                <a:srgbClr val="FFFF00"/>
              </a:highlight>
              <a:latin typeface="Boogaloo"/>
              <a:ea typeface="Boogaloo"/>
              <a:cs typeface="Boogaloo"/>
              <a:sym typeface="Boogaloo"/>
            </a:endParaRPr>
          </a:p>
          <a:p>
            <a:pPr marL="0" lvl="0" indent="0">
              <a:spcBef>
                <a:spcPts val="1600"/>
              </a:spcBef>
              <a:spcAft>
                <a:spcPts val="0"/>
              </a:spcAft>
              <a:buNone/>
            </a:pPr>
            <a:r>
              <a:rPr lang="en" sz="1700">
                <a:solidFill>
                  <a:srgbClr val="000000"/>
                </a:solidFill>
                <a:latin typeface="Boogaloo"/>
                <a:ea typeface="Boogaloo"/>
                <a:cs typeface="Boogaloo"/>
                <a:sym typeface="Boogaloo"/>
              </a:rPr>
              <a:t>Students will take home a read-to-self/book report book home each night. They should be reading a minimum 20 minutes nightly. (expected) This will help build their fluency and comprehension skills. </a:t>
            </a:r>
            <a:endParaRPr sz="1700">
              <a:solidFill>
                <a:srgbClr val="000000"/>
              </a:solidFill>
              <a:latin typeface="Boogaloo"/>
              <a:ea typeface="Boogaloo"/>
              <a:cs typeface="Boogaloo"/>
              <a:sym typeface="Boogaloo"/>
            </a:endParaRPr>
          </a:p>
          <a:p>
            <a:pPr marL="0" lvl="0" indent="0">
              <a:spcBef>
                <a:spcPts val="1600"/>
              </a:spcBef>
              <a:spcAft>
                <a:spcPts val="0"/>
              </a:spcAft>
              <a:buNone/>
            </a:pPr>
            <a:r>
              <a:rPr lang="en" sz="1700">
                <a:solidFill>
                  <a:srgbClr val="0000FF"/>
                </a:solidFill>
                <a:latin typeface="Boogaloo"/>
                <a:ea typeface="Boogaloo"/>
                <a:cs typeface="Boogaloo"/>
                <a:sym typeface="Boogaloo"/>
              </a:rPr>
              <a:t>I will meet with students daily to conference (read-to-self/book report book), as well as create and monitor reading goals. These goals will be highlighted in the back of each student’s reading log.</a:t>
            </a:r>
            <a:endParaRPr sz="1700">
              <a:solidFill>
                <a:srgbClr val="0000FF"/>
              </a:solidFill>
              <a:latin typeface="Boogaloo"/>
              <a:ea typeface="Boogaloo"/>
              <a:cs typeface="Boogaloo"/>
              <a:sym typeface="Boogaloo"/>
            </a:endParaRPr>
          </a:p>
          <a:p>
            <a:pPr marL="0" lvl="0" indent="0">
              <a:spcBef>
                <a:spcPts val="1600"/>
              </a:spcBef>
              <a:spcAft>
                <a:spcPts val="1600"/>
              </a:spcAft>
              <a:buNone/>
            </a:pPr>
            <a:r>
              <a:rPr lang="en" sz="1700">
                <a:solidFill>
                  <a:srgbClr val="0000FF"/>
                </a:solidFill>
                <a:latin typeface="Boogaloo"/>
                <a:ea typeface="Boogaloo"/>
                <a:cs typeface="Boogaloo"/>
                <a:sym typeface="Boogaloo"/>
              </a:rPr>
              <a:t>NOTE: Monthly Book Reports Begin October</a:t>
            </a:r>
            <a:endParaRPr sz="1700">
              <a:solidFill>
                <a:srgbClr val="0000FF"/>
              </a:solidFill>
              <a:latin typeface="Boogaloo"/>
              <a:ea typeface="Boogaloo"/>
              <a:cs typeface="Boogaloo"/>
              <a:sym typeface="Boogalo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292850"/>
            <a:ext cx="8632500" cy="657300"/>
          </a:xfrm>
          <a:prstGeom prst="rect">
            <a:avLst/>
          </a:prstGeom>
          <a:solidFill>
            <a:srgbClr val="00FFFF"/>
          </a:solidFill>
        </p:spPr>
        <p:txBody>
          <a:bodyPr spcFirstLastPara="1" wrap="square" lIns="91425" tIns="91425" rIns="91425" bIns="91425" anchor="t" anchorCtr="0">
            <a:noAutofit/>
          </a:bodyPr>
          <a:lstStyle/>
          <a:p>
            <a:pPr marL="0" lvl="0" indent="0" algn="l">
              <a:spcBef>
                <a:spcPts val="0"/>
              </a:spcBef>
              <a:spcAft>
                <a:spcPts val="0"/>
              </a:spcAft>
              <a:buNone/>
            </a:pPr>
            <a:r>
              <a:rPr lang="en"/>
              <a:t>Reading</a:t>
            </a:r>
            <a:endParaRPr/>
          </a:p>
        </p:txBody>
      </p:sp>
      <p:sp>
        <p:nvSpPr>
          <p:cNvPr id="93" name="Google Shape;93;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rgbClr val="000000"/>
              </a:solidFill>
              <a:highlight>
                <a:srgbClr val="FFFF00"/>
              </a:highlight>
              <a:latin typeface="Boogaloo"/>
              <a:ea typeface="Boogaloo"/>
              <a:cs typeface="Boogaloo"/>
              <a:sym typeface="Boogaloo"/>
            </a:endParaRPr>
          </a:p>
          <a:p>
            <a:pPr marL="0" lvl="0" indent="0">
              <a:spcBef>
                <a:spcPts val="1600"/>
              </a:spcBef>
              <a:spcAft>
                <a:spcPts val="1600"/>
              </a:spcAft>
              <a:buNone/>
            </a:pPr>
            <a:endParaRPr>
              <a:solidFill>
                <a:srgbClr val="000000"/>
              </a:solidFill>
              <a:latin typeface="Boogaloo"/>
              <a:ea typeface="Boogaloo"/>
              <a:cs typeface="Boogaloo"/>
              <a:sym typeface="Boogaloo"/>
            </a:endParaRPr>
          </a:p>
        </p:txBody>
      </p:sp>
      <p:pic>
        <p:nvPicPr>
          <p:cNvPr id="94" name="Google Shape;94;p18"/>
          <p:cNvPicPr preferRelativeResize="0"/>
          <p:nvPr/>
        </p:nvPicPr>
        <p:blipFill>
          <a:blip r:embed="rId3">
            <a:alphaModFix/>
          </a:blip>
          <a:stretch>
            <a:fillRect/>
          </a:stretch>
        </p:blipFill>
        <p:spPr>
          <a:xfrm>
            <a:off x="1435685" y="950150"/>
            <a:ext cx="5734815" cy="4193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highlight>
                  <a:srgbClr val="00FF00"/>
                </a:highlight>
              </a:rPr>
              <a:t>Math for 4th graders...</a:t>
            </a:r>
            <a:endParaRPr>
              <a:highlight>
                <a:srgbClr val="00FF00"/>
              </a:highlight>
            </a:endParaRPr>
          </a:p>
        </p:txBody>
      </p:sp>
      <p:sp>
        <p:nvSpPr>
          <p:cNvPr id="100" name="Google Shape;100;p19"/>
          <p:cNvSpPr txBox="1">
            <a:spLocks noGrp="1"/>
          </p:cNvSpPr>
          <p:nvPr>
            <p:ph type="body" idx="1"/>
          </p:nvPr>
        </p:nvSpPr>
        <p:spPr>
          <a:xfrm>
            <a:off x="311700" y="1228675"/>
            <a:ext cx="8520600" cy="3713700"/>
          </a:xfrm>
          <a:prstGeom prst="rect">
            <a:avLst/>
          </a:prstGeom>
          <a:ln w="952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000000"/>
                </a:solidFill>
                <a:highlight>
                  <a:srgbClr val="FFFF00"/>
                </a:highlight>
                <a:latin typeface="Boogaloo"/>
                <a:ea typeface="Boogaloo"/>
                <a:cs typeface="Boogaloo"/>
                <a:sym typeface="Boogaloo"/>
              </a:rPr>
              <a:t>*</a:t>
            </a:r>
            <a:r>
              <a:rPr lang="en" sz="2400" b="1">
                <a:solidFill>
                  <a:srgbClr val="000000"/>
                </a:solidFill>
                <a:highlight>
                  <a:srgbClr val="FFFF00"/>
                </a:highlight>
                <a:latin typeface="Boogaloo"/>
                <a:ea typeface="Boogaloo"/>
                <a:cs typeface="Boogaloo"/>
                <a:sym typeface="Boogaloo"/>
              </a:rPr>
              <a:t>New math program…. EUREKA MATH</a:t>
            </a:r>
            <a:endParaRPr sz="2400" b="1">
              <a:solidFill>
                <a:srgbClr val="000000"/>
              </a:solidFill>
              <a:highlight>
                <a:srgbClr val="FFFF00"/>
              </a:highlight>
              <a:latin typeface="Boogaloo"/>
              <a:ea typeface="Boogaloo"/>
              <a:cs typeface="Boogaloo"/>
              <a:sym typeface="Boogaloo"/>
            </a:endParaRPr>
          </a:p>
          <a:p>
            <a:pPr marL="0" lvl="0" indent="0">
              <a:spcBef>
                <a:spcPts val="1600"/>
              </a:spcBef>
              <a:spcAft>
                <a:spcPts val="0"/>
              </a:spcAft>
              <a:buNone/>
            </a:pPr>
            <a:r>
              <a:rPr lang="en" b="1">
                <a:solidFill>
                  <a:srgbClr val="000000"/>
                </a:solidFill>
                <a:latin typeface="Boogaloo"/>
                <a:ea typeface="Boogaloo"/>
                <a:cs typeface="Boogaloo"/>
                <a:sym typeface="Boogaloo"/>
              </a:rPr>
              <a:t>Math is approximately 90 minutes per school day.  The time may be broken up.  This program is new to the district.  We are to follow the manual very strictly the first year to get students used to the procedures, signals, and drills.  It is very hands on.  Students practice math fluency using wipe erase boards and do</a:t>
            </a:r>
            <a:r>
              <a:rPr lang="en" b="1">
                <a:solidFill>
                  <a:srgbClr val="000000"/>
                </a:solidFill>
                <a:highlight>
                  <a:srgbClr val="00FFFF"/>
                </a:highlight>
                <a:latin typeface="Boogaloo"/>
                <a:ea typeface="Boogaloo"/>
                <a:cs typeface="Boogaloo"/>
                <a:sym typeface="Boogaloo"/>
              </a:rPr>
              <a:t> “sprints”</a:t>
            </a:r>
            <a:r>
              <a:rPr lang="en" b="1">
                <a:solidFill>
                  <a:srgbClr val="000000"/>
                </a:solidFill>
                <a:latin typeface="Boogaloo"/>
                <a:ea typeface="Boogaloo"/>
                <a:cs typeface="Boogaloo"/>
                <a:sym typeface="Boogaloo"/>
              </a:rPr>
              <a:t>.  They will also have classwork, a time to debrief,  homework, and an </a:t>
            </a:r>
            <a:r>
              <a:rPr lang="en" b="1">
                <a:solidFill>
                  <a:srgbClr val="000000"/>
                </a:solidFill>
                <a:highlight>
                  <a:srgbClr val="00FFFF"/>
                </a:highlight>
                <a:latin typeface="Boogaloo"/>
                <a:ea typeface="Boogaloo"/>
                <a:cs typeface="Boogaloo"/>
                <a:sym typeface="Boogaloo"/>
              </a:rPr>
              <a:t>“exit ticket”</a:t>
            </a:r>
            <a:r>
              <a:rPr lang="en" b="1">
                <a:solidFill>
                  <a:srgbClr val="000000"/>
                </a:solidFill>
                <a:latin typeface="Boogaloo"/>
                <a:ea typeface="Boogaloo"/>
                <a:cs typeface="Boogaloo"/>
                <a:sym typeface="Boogaloo"/>
              </a:rPr>
              <a:t> for understanding. </a:t>
            </a:r>
            <a:endParaRPr b="1">
              <a:solidFill>
                <a:srgbClr val="000000"/>
              </a:solidFill>
              <a:latin typeface="Boogaloo"/>
              <a:ea typeface="Boogaloo"/>
              <a:cs typeface="Boogaloo"/>
              <a:sym typeface="Boogaloo"/>
            </a:endParaRPr>
          </a:p>
          <a:p>
            <a:pPr marL="0" lvl="0" indent="0">
              <a:spcBef>
                <a:spcPts val="1600"/>
              </a:spcBef>
              <a:spcAft>
                <a:spcPts val="0"/>
              </a:spcAft>
              <a:buNone/>
            </a:pPr>
            <a:endParaRPr b="1">
              <a:solidFill>
                <a:srgbClr val="000000"/>
              </a:solidFill>
              <a:latin typeface="Boogaloo"/>
              <a:ea typeface="Boogaloo"/>
              <a:cs typeface="Boogaloo"/>
              <a:sym typeface="Boogaloo"/>
            </a:endParaRPr>
          </a:p>
          <a:p>
            <a:pPr marL="0" lvl="0" indent="0">
              <a:spcBef>
                <a:spcPts val="1600"/>
              </a:spcBef>
              <a:spcAft>
                <a:spcPts val="1600"/>
              </a:spcAft>
              <a:buNone/>
            </a:pPr>
            <a:r>
              <a:rPr lang="en" b="1">
                <a:solidFill>
                  <a:srgbClr val="000000"/>
                </a:solidFill>
                <a:highlight>
                  <a:srgbClr val="FFFF00"/>
                </a:highlight>
                <a:latin typeface="Boogaloo"/>
                <a:ea typeface="Boogaloo"/>
                <a:cs typeface="Boogaloo"/>
                <a:sym typeface="Boogaloo"/>
              </a:rPr>
              <a:t>When helping your children with homework, PLEASE follow the guidelines on the homework directions! Parent tip sheets are also available on my classroom blog. </a:t>
            </a:r>
            <a:endParaRPr b="1">
              <a:solidFill>
                <a:srgbClr val="000000"/>
              </a:solidFill>
              <a:highlight>
                <a:srgbClr val="FFFF00"/>
              </a:highlight>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3690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Math Goals</a:t>
            </a:r>
            <a:endParaRPr/>
          </a:p>
        </p:txBody>
      </p:sp>
      <p:sp>
        <p:nvSpPr>
          <p:cNvPr id="106" name="Google Shape;106;p20"/>
          <p:cNvSpPr txBox="1">
            <a:spLocks noGrp="1"/>
          </p:cNvSpPr>
          <p:nvPr>
            <p:ph type="body" idx="1"/>
          </p:nvPr>
        </p:nvSpPr>
        <p:spPr>
          <a:xfrm>
            <a:off x="311700" y="1228675"/>
            <a:ext cx="6180300" cy="3761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latin typeface="Coming Soon"/>
                <a:ea typeface="Coming Soon"/>
                <a:cs typeface="Coming Soon"/>
                <a:sym typeface="Coming Soon"/>
              </a:rPr>
              <a:t>Computation is important in 4th grade. Students need to know their multiplication facts 1-11.</a:t>
            </a:r>
            <a:endParaRPr b="1">
              <a:latin typeface="Coming Soon"/>
              <a:ea typeface="Coming Soon"/>
              <a:cs typeface="Coming Soon"/>
              <a:sym typeface="Coming Soon"/>
            </a:endParaRPr>
          </a:p>
          <a:p>
            <a:pPr marL="0" lvl="0" indent="0" rtl="0">
              <a:spcBef>
                <a:spcPts val="1600"/>
              </a:spcBef>
              <a:spcAft>
                <a:spcPts val="0"/>
              </a:spcAft>
              <a:buNone/>
            </a:pPr>
            <a:r>
              <a:rPr lang="en" b="1">
                <a:latin typeface="Coming Soon"/>
                <a:ea typeface="Coming Soon"/>
                <a:cs typeface="Coming Soon"/>
                <a:sym typeface="Coming Soon"/>
              </a:rPr>
              <a:t>In addition to our Eureka Math program, students will be working on individual math goals. </a:t>
            </a:r>
            <a:endParaRPr b="1">
              <a:latin typeface="Coming Soon"/>
              <a:ea typeface="Coming Soon"/>
              <a:cs typeface="Coming Soon"/>
              <a:sym typeface="Coming Soon"/>
            </a:endParaRPr>
          </a:p>
          <a:p>
            <a:pPr marL="0" lvl="0" indent="0">
              <a:spcBef>
                <a:spcPts val="1600"/>
              </a:spcBef>
              <a:spcAft>
                <a:spcPts val="1600"/>
              </a:spcAft>
              <a:buNone/>
            </a:pPr>
            <a:r>
              <a:rPr lang="en" b="1">
                <a:latin typeface="Coming Soon"/>
                <a:ea typeface="Coming Soon"/>
                <a:cs typeface="Coming Soon"/>
                <a:sym typeface="Coming Soon"/>
              </a:rPr>
              <a:t>Goals are written in the back of their math notebooks, along with the date the goal was met. </a:t>
            </a:r>
            <a:endParaRPr b="1">
              <a:latin typeface="Coming Soon"/>
              <a:ea typeface="Coming Soon"/>
              <a:cs typeface="Coming Soon"/>
              <a:sym typeface="Coming Soon"/>
            </a:endParaRPr>
          </a:p>
        </p:txBody>
      </p:sp>
      <p:pic>
        <p:nvPicPr>
          <p:cNvPr id="107" name="Google Shape;107;p20"/>
          <p:cNvPicPr preferRelativeResize="0"/>
          <p:nvPr/>
        </p:nvPicPr>
        <p:blipFill>
          <a:blip r:embed="rId3">
            <a:alphaModFix/>
          </a:blip>
          <a:stretch>
            <a:fillRect/>
          </a:stretch>
        </p:blipFill>
        <p:spPr>
          <a:xfrm>
            <a:off x="6690850" y="436600"/>
            <a:ext cx="1853925" cy="312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92850"/>
            <a:ext cx="8742900" cy="801000"/>
          </a:xfrm>
          <a:prstGeom prst="rect">
            <a:avLst/>
          </a:prstGeom>
          <a:solidFill>
            <a:srgbClr val="FFFF00"/>
          </a:solidFill>
        </p:spPr>
        <p:txBody>
          <a:bodyPr spcFirstLastPara="1" wrap="square" lIns="91425" tIns="91425" rIns="91425" bIns="91425" anchor="t" anchorCtr="0">
            <a:noAutofit/>
          </a:bodyPr>
          <a:lstStyle/>
          <a:p>
            <a:pPr marL="0" lvl="0" indent="0">
              <a:spcBef>
                <a:spcPts val="0"/>
              </a:spcBef>
              <a:spcAft>
                <a:spcPts val="0"/>
              </a:spcAft>
              <a:buNone/>
            </a:pPr>
            <a:r>
              <a:rPr lang="en"/>
              <a:t>NGSS Science Standards for Grade 4 (Science)</a:t>
            </a:r>
            <a:endParaRPr/>
          </a:p>
        </p:txBody>
      </p:sp>
      <p:sp>
        <p:nvSpPr>
          <p:cNvPr id="113" name="Google Shape;113;p21"/>
          <p:cNvSpPr txBox="1">
            <a:spLocks noGrp="1"/>
          </p:cNvSpPr>
          <p:nvPr>
            <p:ph type="body" idx="1"/>
          </p:nvPr>
        </p:nvSpPr>
        <p:spPr>
          <a:xfrm>
            <a:off x="311700" y="1228675"/>
            <a:ext cx="8520600" cy="3826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u="sng">
                <a:solidFill>
                  <a:srgbClr val="000000"/>
                </a:solidFill>
                <a:latin typeface="Boogaloo"/>
                <a:ea typeface="Boogaloo"/>
                <a:cs typeface="Boogaloo"/>
                <a:sym typeface="Boogaloo"/>
              </a:rPr>
              <a:t>Science</a:t>
            </a:r>
            <a:r>
              <a:rPr lang="en" sz="2400" b="1">
                <a:solidFill>
                  <a:srgbClr val="000000"/>
                </a:solidFill>
                <a:latin typeface="Boogaloo"/>
                <a:ea typeface="Boogaloo"/>
                <a:cs typeface="Boogaloo"/>
                <a:sym typeface="Boogaloo"/>
              </a:rPr>
              <a:t>								</a:t>
            </a:r>
            <a:endParaRPr sz="2400" b="1" u="sng">
              <a:solidFill>
                <a:srgbClr val="000000"/>
              </a:solidFill>
              <a:latin typeface="Boogaloo"/>
              <a:ea typeface="Boogaloo"/>
              <a:cs typeface="Boogaloo"/>
              <a:sym typeface="Boogaloo"/>
            </a:endParaRPr>
          </a:p>
          <a:p>
            <a:pPr marL="0" lvl="0" indent="0">
              <a:spcBef>
                <a:spcPts val="1600"/>
              </a:spcBef>
              <a:spcAft>
                <a:spcPts val="0"/>
              </a:spcAft>
              <a:buNone/>
            </a:pPr>
            <a:r>
              <a:rPr lang="en" sz="2400" b="1">
                <a:solidFill>
                  <a:srgbClr val="000000"/>
                </a:solidFill>
                <a:latin typeface="Boogaloo"/>
                <a:ea typeface="Boogaloo"/>
                <a:cs typeface="Boogaloo"/>
                <a:sym typeface="Boogaloo"/>
              </a:rPr>
              <a:t>Processes that Shape Earth (Earth)									</a:t>
            </a:r>
            <a:endParaRPr sz="2400" b="1">
              <a:solidFill>
                <a:srgbClr val="000000"/>
              </a:solidFill>
              <a:latin typeface="Boogaloo"/>
              <a:ea typeface="Boogaloo"/>
              <a:cs typeface="Boogaloo"/>
              <a:sym typeface="Boogaloo"/>
            </a:endParaRPr>
          </a:p>
          <a:p>
            <a:pPr marL="0" lvl="0" indent="0">
              <a:spcBef>
                <a:spcPts val="1600"/>
              </a:spcBef>
              <a:spcAft>
                <a:spcPts val="0"/>
              </a:spcAft>
              <a:buNone/>
            </a:pPr>
            <a:endParaRPr sz="2400" b="1">
              <a:solidFill>
                <a:srgbClr val="000000"/>
              </a:solidFill>
              <a:latin typeface="Boogaloo"/>
              <a:ea typeface="Boogaloo"/>
              <a:cs typeface="Boogaloo"/>
              <a:sym typeface="Boogaloo"/>
            </a:endParaRPr>
          </a:p>
          <a:p>
            <a:pPr marL="0" lvl="0" indent="0">
              <a:spcBef>
                <a:spcPts val="1600"/>
              </a:spcBef>
              <a:spcAft>
                <a:spcPts val="0"/>
              </a:spcAft>
              <a:buNone/>
            </a:pPr>
            <a:r>
              <a:rPr lang="en" sz="2400" b="1">
                <a:solidFill>
                  <a:srgbClr val="000000"/>
                </a:solidFill>
                <a:latin typeface="Boogaloo"/>
                <a:ea typeface="Boogaloo"/>
                <a:cs typeface="Boogaloo"/>
                <a:sym typeface="Boogaloo"/>
              </a:rPr>
              <a:t>Energy &amp; Waves (Physical)           </a:t>
            </a:r>
            <a:endParaRPr sz="2400" b="1">
              <a:solidFill>
                <a:srgbClr val="000000"/>
              </a:solidFill>
              <a:latin typeface="Boogaloo"/>
              <a:ea typeface="Boogaloo"/>
              <a:cs typeface="Boogaloo"/>
              <a:sym typeface="Boogaloo"/>
            </a:endParaRPr>
          </a:p>
          <a:p>
            <a:pPr marL="0" lvl="0" indent="0" rtl="0">
              <a:spcBef>
                <a:spcPts val="1600"/>
              </a:spcBef>
              <a:spcAft>
                <a:spcPts val="0"/>
              </a:spcAft>
              <a:buNone/>
            </a:pPr>
            <a:r>
              <a:rPr lang="en" sz="2400" b="1">
                <a:solidFill>
                  <a:srgbClr val="000000"/>
                </a:solidFill>
                <a:latin typeface="Boogaloo"/>
                <a:ea typeface="Boogaloo"/>
                <a:cs typeface="Boogaloo"/>
                <a:sym typeface="Boogaloo"/>
              </a:rPr>
              <a:t>                </a:t>
            </a:r>
            <a:endParaRPr sz="2400" b="1">
              <a:solidFill>
                <a:srgbClr val="000000"/>
              </a:solidFill>
              <a:latin typeface="Boogaloo"/>
              <a:ea typeface="Boogaloo"/>
              <a:cs typeface="Boogaloo"/>
              <a:sym typeface="Boogaloo"/>
            </a:endParaRPr>
          </a:p>
          <a:p>
            <a:pPr marL="0" lvl="0" indent="0">
              <a:spcBef>
                <a:spcPts val="1600"/>
              </a:spcBef>
              <a:spcAft>
                <a:spcPts val="1600"/>
              </a:spcAft>
              <a:buNone/>
            </a:pPr>
            <a:r>
              <a:rPr lang="en" sz="2400" b="1">
                <a:solidFill>
                  <a:srgbClr val="000000"/>
                </a:solidFill>
                <a:latin typeface="Boogaloo"/>
                <a:ea typeface="Boogaloo"/>
                <a:cs typeface="Boogaloo"/>
                <a:sym typeface="Boogaloo"/>
              </a:rPr>
              <a:t>Structure &amp; Function- Human Systems (Life)  </a:t>
            </a:r>
            <a:endParaRPr sz="2400" b="1">
              <a:solidFill>
                <a:srgbClr val="000000"/>
              </a:solidFill>
              <a:latin typeface="Boogaloo"/>
              <a:ea typeface="Boogaloo"/>
              <a:cs typeface="Boogaloo"/>
              <a:sym typeface="Boogaloo"/>
            </a:endParaRPr>
          </a:p>
        </p:txBody>
      </p:sp>
      <p:pic>
        <p:nvPicPr>
          <p:cNvPr id="114" name="Google Shape;114;p21"/>
          <p:cNvPicPr preferRelativeResize="0"/>
          <p:nvPr/>
        </p:nvPicPr>
        <p:blipFill>
          <a:blip r:embed="rId3">
            <a:alphaModFix/>
          </a:blip>
          <a:stretch>
            <a:fillRect/>
          </a:stretch>
        </p:blipFill>
        <p:spPr>
          <a:xfrm>
            <a:off x="5477726" y="2659825"/>
            <a:ext cx="2267799" cy="2052275"/>
          </a:xfrm>
          <a:prstGeom prst="rect">
            <a:avLst/>
          </a:prstGeom>
          <a:noFill/>
          <a:ln>
            <a:noFill/>
          </a:ln>
        </p:spPr>
      </p:pic>
      <p:pic>
        <p:nvPicPr>
          <p:cNvPr id="115" name="Google Shape;115;p21"/>
          <p:cNvPicPr preferRelativeResize="0"/>
          <p:nvPr/>
        </p:nvPicPr>
        <p:blipFill>
          <a:blip r:embed="rId4">
            <a:alphaModFix/>
          </a:blip>
          <a:stretch>
            <a:fillRect/>
          </a:stretch>
        </p:blipFill>
        <p:spPr>
          <a:xfrm>
            <a:off x="3841447" y="1228674"/>
            <a:ext cx="2205950" cy="15682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On-screen Show (16:9)</PresentationFormat>
  <Paragraphs>91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Source Code Pro</vt:lpstr>
      <vt:lpstr>Coming Soon</vt:lpstr>
      <vt:lpstr>Quicksand</vt:lpstr>
      <vt:lpstr>Boogaloo</vt:lpstr>
      <vt:lpstr>Permanent Marker</vt:lpstr>
      <vt:lpstr>Amatic SC</vt:lpstr>
      <vt:lpstr>Short Stack</vt:lpstr>
      <vt:lpstr>Beach Day</vt:lpstr>
      <vt:lpstr>Welcome Parents 2018 to Howard Elementary School!</vt:lpstr>
      <vt:lpstr>PBiS Classroom Rules </vt:lpstr>
      <vt:lpstr>PBIS- Howard’s Positive Behavior Support System</vt:lpstr>
      <vt:lpstr>Snack/water time!</vt:lpstr>
      <vt:lpstr>READING</vt:lpstr>
      <vt:lpstr>Reading</vt:lpstr>
      <vt:lpstr>Math for 4th graders...</vt:lpstr>
      <vt:lpstr>Math Goals</vt:lpstr>
      <vt:lpstr>NGSS Science Standards for Grade 4 (Science)</vt:lpstr>
      <vt:lpstr>Social Studies- 4th grade</vt:lpstr>
      <vt:lpstr>Homework</vt:lpstr>
      <vt:lpstr>4th Grade Resources for Practice at home </vt:lpstr>
      <vt:lpstr>How to 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 2018 to Howard Elementary School!</dc:title>
  <dc:creator>Martin, Kelly L</dc:creator>
  <cp:lastModifiedBy>Windows User</cp:lastModifiedBy>
  <cp:revision>1</cp:revision>
  <dcterms:modified xsi:type="dcterms:W3CDTF">2018-09-06T12:06:05Z</dcterms:modified>
</cp:coreProperties>
</file>