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26" d="100"/>
          <a:sy n="126" d="100"/>
        </p:scale>
        <p:origin x="-354" y="1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1421870102"/>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3" name="Shape 11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8" name="Shape 11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7" name="Shape 12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8" name="Shape 13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8" name="Shape 14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Shape 5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 name="Shape 7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 name="Shape 8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2" name="Shape 9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9" name="Shape 9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6" name="Shape 10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265500" y="1233175"/>
            <a:ext cx="4045200" cy="14823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2"/>
                </a:solidFill>
              </a:rPr>
              <a:t>‹#›</a:t>
            </a:fld>
            <a:endParaRPr lang="en"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ctrTitle"/>
          </p:nvPr>
        </p:nvSpPr>
        <p:spPr>
          <a:xfrm>
            <a:off x="311708" y="744575"/>
            <a:ext cx="8520600" cy="2052600"/>
          </a:xfrm>
          <a:prstGeom prst="rect">
            <a:avLst/>
          </a:prstGeom>
        </p:spPr>
        <p:txBody>
          <a:bodyPr lIns="91425" tIns="91425" rIns="91425" bIns="91425" anchor="b" anchorCtr="0">
            <a:noAutofit/>
          </a:bodyPr>
          <a:lstStyle/>
          <a:p>
            <a:pPr lvl="0">
              <a:spcBef>
                <a:spcPts val="0"/>
              </a:spcBef>
              <a:buNone/>
            </a:pPr>
            <a:r>
              <a:rPr lang="en"/>
              <a:t>Summer Learning</a:t>
            </a:r>
          </a:p>
        </p:txBody>
      </p:sp>
      <p:sp>
        <p:nvSpPr>
          <p:cNvPr id="55" name="Shape 55"/>
          <p:cNvSpPr txBox="1">
            <a:spLocks noGrp="1"/>
          </p:cNvSpPr>
          <p:nvPr>
            <p:ph type="subTitle" idx="1"/>
          </p:nvPr>
        </p:nvSpPr>
        <p:spPr>
          <a:xfrm>
            <a:off x="311700" y="2834125"/>
            <a:ext cx="8520600" cy="792600"/>
          </a:xfrm>
          <a:prstGeom prst="rect">
            <a:avLst/>
          </a:prstGeom>
        </p:spPr>
        <p:txBody>
          <a:bodyPr lIns="91425" tIns="91425" rIns="91425" bIns="91425" anchor="t" anchorCtr="0">
            <a:noAutofit/>
          </a:bodyPr>
          <a:lstStyle/>
          <a:p>
            <a:pPr lvl="0">
              <a:spcBef>
                <a:spcPts val="0"/>
              </a:spcBef>
              <a:buNone/>
            </a:pPr>
            <a:r>
              <a:rPr lang="en"/>
              <a:t>Math 2017</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Shape 115"/>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lnSpc>
                <a:spcPct val="115000"/>
              </a:lnSpc>
              <a:spcBef>
                <a:spcPts val="0"/>
              </a:spcBef>
              <a:buNone/>
            </a:pPr>
            <a:r>
              <a:rPr lang="en" sz="3000"/>
              <a:t>If prompted to select an account make sure the account is your Dearborn Public Schools Account and select Allow. </a:t>
            </a:r>
          </a:p>
          <a:p>
            <a:pPr lvl="0" rtl="0">
              <a:lnSpc>
                <a:spcPct val="115000"/>
              </a:lnSpc>
              <a:spcBef>
                <a:spcPts val="0"/>
              </a:spcBef>
              <a:buClr>
                <a:schemeClr val="dk1"/>
              </a:buClr>
              <a:buSzPct val="36666"/>
              <a:buFont typeface="Arial"/>
              <a:buNone/>
            </a:pPr>
            <a:endParaRPr sz="3000"/>
          </a:p>
          <a:p>
            <a:pPr lvl="0" rtl="0">
              <a:lnSpc>
                <a:spcPct val="115000"/>
              </a:lnSpc>
              <a:spcBef>
                <a:spcPts val="0"/>
              </a:spcBef>
              <a:buClr>
                <a:schemeClr val="dk1"/>
              </a:buClr>
              <a:buSzPct val="36666"/>
              <a:buFont typeface="Arial"/>
              <a:buNone/>
            </a:pPr>
            <a:r>
              <a:rPr lang="en" sz="3000"/>
              <a:t>If prompted to give your age put it in and select Done! Keep learning</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311700" y="212550"/>
            <a:ext cx="8520600" cy="1374600"/>
          </a:xfrm>
          <a:prstGeom prst="rect">
            <a:avLst/>
          </a:prstGeom>
        </p:spPr>
        <p:txBody>
          <a:bodyPr lIns="91425" tIns="91425" rIns="91425" bIns="91425" anchor="t" anchorCtr="0">
            <a:noAutofit/>
          </a:bodyPr>
          <a:lstStyle/>
          <a:p>
            <a:pPr lvl="0" algn="ctr" rtl="0">
              <a:spcBef>
                <a:spcPts val="0"/>
              </a:spcBef>
              <a:buNone/>
            </a:pPr>
            <a:r>
              <a:rPr lang="en"/>
              <a:t>Type nwea into the search bar</a:t>
            </a:r>
          </a:p>
          <a:p>
            <a:pPr lvl="0" algn="ctr" rtl="0">
              <a:spcBef>
                <a:spcPts val="0"/>
              </a:spcBef>
              <a:buNone/>
            </a:pPr>
            <a:r>
              <a:rPr lang="en"/>
              <a:t>Click NWEA MAP recommended practice</a:t>
            </a:r>
          </a:p>
          <a:p>
            <a:pPr lvl="0" algn="ctr" rtl="0">
              <a:spcBef>
                <a:spcPts val="0"/>
              </a:spcBef>
              <a:buClr>
                <a:schemeClr val="dk1"/>
              </a:buClr>
              <a:buSzPct val="39285"/>
              <a:buFont typeface="Arial"/>
              <a:buNone/>
            </a:pPr>
            <a:endParaRPr/>
          </a:p>
        </p:txBody>
      </p:sp>
      <p:pic>
        <p:nvPicPr>
          <p:cNvPr id="121" name="Shape 121"/>
          <p:cNvPicPr preferRelativeResize="0"/>
          <p:nvPr/>
        </p:nvPicPr>
        <p:blipFill>
          <a:blip r:embed="rId3">
            <a:alphaModFix/>
          </a:blip>
          <a:stretch>
            <a:fillRect/>
          </a:stretch>
        </p:blipFill>
        <p:spPr>
          <a:xfrm>
            <a:off x="490537" y="1225575"/>
            <a:ext cx="8162925" cy="485775"/>
          </a:xfrm>
          <a:prstGeom prst="rect">
            <a:avLst/>
          </a:prstGeom>
          <a:noFill/>
          <a:ln>
            <a:noFill/>
          </a:ln>
        </p:spPr>
      </p:pic>
      <p:pic>
        <p:nvPicPr>
          <p:cNvPr id="122" name="Shape 122"/>
          <p:cNvPicPr preferRelativeResize="0"/>
          <p:nvPr/>
        </p:nvPicPr>
        <p:blipFill>
          <a:blip r:embed="rId4">
            <a:alphaModFix/>
          </a:blip>
          <a:stretch>
            <a:fillRect/>
          </a:stretch>
        </p:blipFill>
        <p:spPr>
          <a:xfrm>
            <a:off x="770575" y="1837624"/>
            <a:ext cx="7393724" cy="3353250"/>
          </a:xfrm>
          <a:prstGeom prst="rect">
            <a:avLst/>
          </a:prstGeom>
          <a:noFill/>
          <a:ln>
            <a:noFill/>
          </a:ln>
        </p:spPr>
      </p:pic>
      <p:sp>
        <p:nvSpPr>
          <p:cNvPr id="123" name="Shape 123"/>
          <p:cNvSpPr/>
          <p:nvPr/>
        </p:nvSpPr>
        <p:spPr>
          <a:xfrm rot="10800000">
            <a:off x="3452400" y="1182100"/>
            <a:ext cx="1504500" cy="572700"/>
          </a:xfrm>
          <a:prstGeom prst="rightArrow">
            <a:avLst>
              <a:gd name="adj1" fmla="val 50000"/>
              <a:gd name="adj2" fmla="val 50000"/>
            </a:avLst>
          </a:prstGeom>
          <a:solidFill>
            <a:srgbClr val="FFFF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4" name="Shape 124"/>
          <p:cNvSpPr/>
          <p:nvPr/>
        </p:nvSpPr>
        <p:spPr>
          <a:xfrm>
            <a:off x="-372475" y="2221125"/>
            <a:ext cx="1468200" cy="572700"/>
          </a:xfrm>
          <a:prstGeom prst="rightArrow">
            <a:avLst>
              <a:gd name="adj1" fmla="val 50000"/>
              <a:gd name="adj2" fmla="val 50000"/>
            </a:avLst>
          </a:prstGeom>
          <a:solidFill>
            <a:srgbClr val="FFFF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txBox="1">
            <a:spLocks noGrp="1"/>
          </p:cNvSpPr>
          <p:nvPr>
            <p:ph type="title"/>
          </p:nvPr>
        </p:nvSpPr>
        <p:spPr>
          <a:xfrm>
            <a:off x="311700" y="118450"/>
            <a:ext cx="8520600" cy="572700"/>
          </a:xfrm>
          <a:prstGeom prst="rect">
            <a:avLst/>
          </a:prstGeom>
        </p:spPr>
        <p:txBody>
          <a:bodyPr lIns="91425" tIns="91425" rIns="91425" bIns="91425" anchor="t" anchorCtr="0">
            <a:noAutofit/>
          </a:bodyPr>
          <a:lstStyle/>
          <a:p>
            <a:pPr lvl="0" algn="ctr" rtl="0">
              <a:spcBef>
                <a:spcPts val="0"/>
              </a:spcBef>
              <a:buNone/>
            </a:pPr>
            <a:r>
              <a:rPr lang="en"/>
              <a:t>Put in your most recent NWEA scores</a:t>
            </a:r>
          </a:p>
          <a:p>
            <a:pPr lvl="0" algn="ctr" rtl="0">
              <a:spcBef>
                <a:spcPts val="0"/>
              </a:spcBef>
              <a:buClr>
                <a:schemeClr val="dk1"/>
              </a:buClr>
              <a:buSzPct val="39285"/>
              <a:buFont typeface="Arial"/>
              <a:buNone/>
            </a:pPr>
            <a:r>
              <a:rPr lang="en"/>
              <a:t>Click Show me the recommendations!</a:t>
            </a:r>
          </a:p>
        </p:txBody>
      </p:sp>
      <p:pic>
        <p:nvPicPr>
          <p:cNvPr id="130" name="Shape 130"/>
          <p:cNvPicPr preferRelativeResize="0"/>
          <p:nvPr/>
        </p:nvPicPr>
        <p:blipFill>
          <a:blip r:embed="rId3">
            <a:alphaModFix/>
          </a:blip>
          <a:stretch>
            <a:fillRect/>
          </a:stretch>
        </p:blipFill>
        <p:spPr>
          <a:xfrm>
            <a:off x="2146849" y="1168875"/>
            <a:ext cx="4279625" cy="4056250"/>
          </a:xfrm>
          <a:prstGeom prst="rect">
            <a:avLst/>
          </a:prstGeom>
          <a:noFill/>
          <a:ln>
            <a:noFill/>
          </a:ln>
        </p:spPr>
      </p:pic>
      <p:sp>
        <p:nvSpPr>
          <p:cNvPr id="131" name="Shape 131"/>
          <p:cNvSpPr/>
          <p:nvPr/>
        </p:nvSpPr>
        <p:spPr>
          <a:xfrm>
            <a:off x="1936850" y="4652425"/>
            <a:ext cx="1468200" cy="572700"/>
          </a:xfrm>
          <a:prstGeom prst="rightArrow">
            <a:avLst>
              <a:gd name="adj1" fmla="val 50000"/>
              <a:gd name="adj2" fmla="val 50000"/>
            </a:avLst>
          </a:prstGeom>
          <a:solidFill>
            <a:srgbClr val="FFFF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2" name="Shape 132"/>
          <p:cNvSpPr/>
          <p:nvPr/>
        </p:nvSpPr>
        <p:spPr>
          <a:xfrm rot="10800000">
            <a:off x="5631200" y="3013550"/>
            <a:ext cx="1149900" cy="366900"/>
          </a:xfrm>
          <a:prstGeom prst="rightArrow">
            <a:avLst>
              <a:gd name="adj1" fmla="val 50000"/>
              <a:gd name="adj2" fmla="val 50000"/>
            </a:avLst>
          </a:prstGeom>
          <a:solidFill>
            <a:srgbClr val="FFFF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3" name="Shape 133"/>
          <p:cNvSpPr/>
          <p:nvPr/>
        </p:nvSpPr>
        <p:spPr>
          <a:xfrm rot="10800000">
            <a:off x="5631200" y="3466325"/>
            <a:ext cx="1149900" cy="366900"/>
          </a:xfrm>
          <a:prstGeom prst="rightArrow">
            <a:avLst>
              <a:gd name="adj1" fmla="val 50000"/>
              <a:gd name="adj2" fmla="val 50000"/>
            </a:avLst>
          </a:prstGeom>
          <a:solidFill>
            <a:srgbClr val="FFFF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4" name="Shape 134"/>
          <p:cNvSpPr/>
          <p:nvPr/>
        </p:nvSpPr>
        <p:spPr>
          <a:xfrm rot="10800000">
            <a:off x="5631200" y="3876162"/>
            <a:ext cx="1149900" cy="366900"/>
          </a:xfrm>
          <a:prstGeom prst="rightArrow">
            <a:avLst>
              <a:gd name="adj1" fmla="val 50000"/>
              <a:gd name="adj2" fmla="val 50000"/>
            </a:avLst>
          </a:prstGeom>
          <a:solidFill>
            <a:srgbClr val="FFFF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5" name="Shape 135"/>
          <p:cNvSpPr/>
          <p:nvPr/>
        </p:nvSpPr>
        <p:spPr>
          <a:xfrm rot="10800000">
            <a:off x="5689500" y="4286000"/>
            <a:ext cx="1149900" cy="366900"/>
          </a:xfrm>
          <a:prstGeom prst="rightArrow">
            <a:avLst>
              <a:gd name="adj1" fmla="val 50000"/>
              <a:gd name="adj2" fmla="val 50000"/>
            </a:avLst>
          </a:prstGeom>
          <a:solidFill>
            <a:srgbClr val="FFFF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Shape 140"/>
          <p:cNvSpPr txBox="1">
            <a:spLocks noGrp="1"/>
          </p:cNvSpPr>
          <p:nvPr>
            <p:ph type="title"/>
          </p:nvPr>
        </p:nvSpPr>
        <p:spPr>
          <a:xfrm>
            <a:off x="311700" y="118450"/>
            <a:ext cx="8520600" cy="572700"/>
          </a:xfrm>
          <a:prstGeom prst="rect">
            <a:avLst/>
          </a:prstGeom>
        </p:spPr>
        <p:txBody>
          <a:bodyPr lIns="91425" tIns="91425" rIns="91425" bIns="91425" anchor="t" anchorCtr="0">
            <a:noAutofit/>
          </a:bodyPr>
          <a:lstStyle/>
          <a:p>
            <a:pPr lvl="0">
              <a:spcBef>
                <a:spcPts val="0"/>
              </a:spcBef>
              <a:buNone/>
            </a:pPr>
            <a:r>
              <a:rPr lang="en"/>
              <a:t>The next time you use Clever you will go directly to Khan.</a:t>
            </a:r>
          </a:p>
          <a:p>
            <a:pPr lvl="0">
              <a:spcBef>
                <a:spcPts val="0"/>
              </a:spcBef>
              <a:buNone/>
            </a:pPr>
            <a:r>
              <a:rPr lang="en"/>
              <a:t>Type nwea in the search bar and you will see your practice</a:t>
            </a:r>
          </a:p>
          <a:p>
            <a:pPr lvl="0">
              <a:spcBef>
                <a:spcPts val="0"/>
              </a:spcBef>
              <a:buNone/>
            </a:pPr>
            <a:endParaRPr/>
          </a:p>
          <a:p>
            <a:pPr lvl="0">
              <a:spcBef>
                <a:spcPts val="0"/>
              </a:spcBef>
              <a:buNone/>
            </a:pPr>
            <a:endParaRPr/>
          </a:p>
        </p:txBody>
      </p:sp>
      <p:pic>
        <p:nvPicPr>
          <p:cNvPr id="141" name="Shape 141"/>
          <p:cNvPicPr preferRelativeResize="0"/>
          <p:nvPr/>
        </p:nvPicPr>
        <p:blipFill>
          <a:blip r:embed="rId3">
            <a:alphaModFix/>
          </a:blip>
          <a:stretch>
            <a:fillRect/>
          </a:stretch>
        </p:blipFill>
        <p:spPr>
          <a:xfrm>
            <a:off x="1869950" y="1671674"/>
            <a:ext cx="5404099" cy="3296899"/>
          </a:xfrm>
          <a:prstGeom prst="rect">
            <a:avLst/>
          </a:prstGeom>
          <a:noFill/>
          <a:ln>
            <a:noFill/>
          </a:ln>
        </p:spPr>
      </p:pic>
      <p:sp>
        <p:nvSpPr>
          <p:cNvPr id="142" name="Shape 142"/>
          <p:cNvSpPr/>
          <p:nvPr/>
        </p:nvSpPr>
        <p:spPr>
          <a:xfrm rot="10800000">
            <a:off x="5395600" y="3038775"/>
            <a:ext cx="1149900" cy="366900"/>
          </a:xfrm>
          <a:prstGeom prst="rightArrow">
            <a:avLst>
              <a:gd name="adj1" fmla="val 50000"/>
              <a:gd name="adj2" fmla="val 50000"/>
            </a:avLst>
          </a:prstGeom>
          <a:solidFill>
            <a:srgbClr val="FFFF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3" name="Shape 143"/>
          <p:cNvSpPr/>
          <p:nvPr/>
        </p:nvSpPr>
        <p:spPr>
          <a:xfrm rot="10800000">
            <a:off x="6294450" y="3405675"/>
            <a:ext cx="1149900" cy="366900"/>
          </a:xfrm>
          <a:prstGeom prst="rightArrow">
            <a:avLst>
              <a:gd name="adj1" fmla="val 50000"/>
              <a:gd name="adj2" fmla="val 50000"/>
            </a:avLst>
          </a:prstGeom>
          <a:solidFill>
            <a:srgbClr val="FFFF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4" name="Shape 144"/>
          <p:cNvSpPr/>
          <p:nvPr/>
        </p:nvSpPr>
        <p:spPr>
          <a:xfrm rot="10800000">
            <a:off x="6656800" y="3709700"/>
            <a:ext cx="1149900" cy="366900"/>
          </a:xfrm>
          <a:prstGeom prst="rightArrow">
            <a:avLst>
              <a:gd name="adj1" fmla="val 50000"/>
              <a:gd name="adj2" fmla="val 50000"/>
            </a:avLst>
          </a:prstGeom>
          <a:solidFill>
            <a:srgbClr val="FFFF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5" name="Shape 145"/>
          <p:cNvSpPr/>
          <p:nvPr/>
        </p:nvSpPr>
        <p:spPr>
          <a:xfrm rot="10800000">
            <a:off x="6494300" y="4013725"/>
            <a:ext cx="1149900" cy="366900"/>
          </a:xfrm>
          <a:prstGeom prst="rightArrow">
            <a:avLst>
              <a:gd name="adj1" fmla="val 50000"/>
              <a:gd name="adj2" fmla="val 50000"/>
            </a:avLst>
          </a:prstGeom>
          <a:solidFill>
            <a:srgbClr val="FFFF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Shape 150"/>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Choose a topic to practice and begin working</a:t>
            </a:r>
          </a:p>
        </p:txBody>
      </p:sp>
      <p:pic>
        <p:nvPicPr>
          <p:cNvPr id="151" name="Shape 151"/>
          <p:cNvPicPr preferRelativeResize="0"/>
          <p:nvPr/>
        </p:nvPicPr>
        <p:blipFill>
          <a:blip r:embed="rId3">
            <a:alphaModFix/>
          </a:blip>
          <a:stretch>
            <a:fillRect/>
          </a:stretch>
        </p:blipFill>
        <p:spPr>
          <a:xfrm>
            <a:off x="1961025" y="1017725"/>
            <a:ext cx="4756999" cy="3945349"/>
          </a:xfrm>
          <a:prstGeom prst="rect">
            <a:avLst/>
          </a:prstGeom>
          <a:noFill/>
          <a:ln>
            <a:noFill/>
          </a:ln>
        </p:spPr>
      </p:pic>
      <p:sp>
        <p:nvSpPr>
          <p:cNvPr id="152" name="Shape 152"/>
          <p:cNvSpPr/>
          <p:nvPr/>
        </p:nvSpPr>
        <p:spPr>
          <a:xfrm rot="10800000">
            <a:off x="6421950" y="2572250"/>
            <a:ext cx="1149900" cy="366900"/>
          </a:xfrm>
          <a:prstGeom prst="rightArrow">
            <a:avLst>
              <a:gd name="adj1" fmla="val 50000"/>
              <a:gd name="adj2" fmla="val 50000"/>
            </a:avLst>
          </a:prstGeom>
          <a:solidFill>
            <a:srgbClr val="FFFF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lgn="ctr" rtl="0">
              <a:spcBef>
                <a:spcPts val="0"/>
              </a:spcBef>
              <a:buNone/>
            </a:pPr>
            <a:r>
              <a:rPr lang="en"/>
              <a:t>Khan Academy--60 minutes a week.</a:t>
            </a:r>
          </a:p>
        </p:txBody>
      </p:sp>
      <p:sp>
        <p:nvSpPr>
          <p:cNvPr id="61" name="Shape 61"/>
          <p:cNvSpPr txBox="1">
            <a:spLocks noGrp="1"/>
          </p:cNvSpPr>
          <p:nvPr>
            <p:ph type="body" idx="1"/>
          </p:nvPr>
        </p:nvSpPr>
        <p:spPr>
          <a:xfrm>
            <a:off x="311700" y="1152475"/>
            <a:ext cx="8520600" cy="3416400"/>
          </a:xfrm>
          <a:prstGeom prst="rect">
            <a:avLst/>
          </a:prstGeom>
          <a:ln w="38100" cap="flat" cmpd="sng">
            <a:solidFill>
              <a:srgbClr val="000000"/>
            </a:solidFill>
            <a:prstDash val="solid"/>
            <a:round/>
            <a:headEnd type="none" w="med" len="med"/>
            <a:tailEnd type="none" w="med" len="med"/>
          </a:ln>
        </p:spPr>
        <p:txBody>
          <a:bodyPr lIns="91425" tIns="91425" rIns="91425" bIns="91425" anchor="t" anchorCtr="0">
            <a:noAutofit/>
          </a:bodyPr>
          <a:lstStyle/>
          <a:p>
            <a:pPr lvl="0" algn="ctr" rtl="0">
              <a:spcBef>
                <a:spcPts val="0"/>
              </a:spcBef>
              <a:spcAft>
                <a:spcPts val="0"/>
              </a:spcAft>
              <a:buNone/>
            </a:pPr>
            <a:r>
              <a:rPr lang="en" sz="3000">
                <a:solidFill>
                  <a:srgbClr val="000000"/>
                </a:solidFill>
                <a:latin typeface="Calibri"/>
                <a:ea typeface="Calibri"/>
                <a:cs typeface="Calibri"/>
                <a:sym typeface="Calibri"/>
              </a:rPr>
              <a:t>Below is the grade breakdown by minutes for Math. </a:t>
            </a:r>
          </a:p>
          <a:p>
            <a:pPr lvl="0" algn="ctr" rtl="0">
              <a:spcBef>
                <a:spcPts val="0"/>
              </a:spcBef>
              <a:spcAft>
                <a:spcPts val="0"/>
              </a:spcAft>
              <a:buNone/>
            </a:pPr>
            <a:endParaRPr sz="3000">
              <a:solidFill>
                <a:srgbClr val="000000"/>
              </a:solidFill>
              <a:latin typeface="Calibri"/>
              <a:ea typeface="Calibri"/>
              <a:cs typeface="Calibri"/>
              <a:sym typeface="Calibri"/>
            </a:endParaRPr>
          </a:p>
          <a:p>
            <a:pPr lvl="0" algn="ctr" rtl="0">
              <a:spcBef>
                <a:spcPts val="0"/>
              </a:spcBef>
              <a:spcAft>
                <a:spcPts val="0"/>
              </a:spcAft>
              <a:buNone/>
            </a:pPr>
            <a:r>
              <a:rPr lang="en" sz="3000">
                <a:solidFill>
                  <a:srgbClr val="000000"/>
                </a:solidFill>
                <a:latin typeface="Calibri"/>
                <a:ea typeface="Calibri"/>
                <a:cs typeface="Calibri"/>
                <a:sym typeface="Calibri"/>
              </a:rPr>
              <a:t>480+ minutes    A                 </a:t>
            </a:r>
          </a:p>
          <a:p>
            <a:pPr lvl="0" algn="ctr" rtl="0">
              <a:spcBef>
                <a:spcPts val="0"/>
              </a:spcBef>
              <a:spcAft>
                <a:spcPts val="0"/>
              </a:spcAft>
              <a:buNone/>
            </a:pPr>
            <a:r>
              <a:rPr lang="en" sz="3000">
                <a:solidFill>
                  <a:srgbClr val="000000"/>
                </a:solidFill>
                <a:latin typeface="Calibri"/>
                <a:ea typeface="Calibri"/>
                <a:cs typeface="Calibri"/>
                <a:sym typeface="Calibri"/>
              </a:rPr>
              <a:t>384 - 479           B                  </a:t>
            </a:r>
          </a:p>
          <a:p>
            <a:pPr lvl="0" algn="ctr" rtl="0">
              <a:spcBef>
                <a:spcPts val="0"/>
              </a:spcBef>
              <a:spcAft>
                <a:spcPts val="0"/>
              </a:spcAft>
              <a:buNone/>
            </a:pPr>
            <a:r>
              <a:rPr lang="en" sz="3000">
                <a:solidFill>
                  <a:srgbClr val="000000"/>
                </a:solidFill>
                <a:latin typeface="Calibri"/>
                <a:ea typeface="Calibri"/>
                <a:cs typeface="Calibri"/>
                <a:sym typeface="Calibri"/>
              </a:rPr>
              <a:t>336 - 383           C       </a:t>
            </a:r>
          </a:p>
          <a:p>
            <a:pPr lvl="0" algn="ctr" rtl="0">
              <a:spcBef>
                <a:spcPts val="0"/>
              </a:spcBef>
              <a:spcAft>
                <a:spcPts val="0"/>
              </a:spcAft>
              <a:buNone/>
            </a:pPr>
            <a:r>
              <a:rPr lang="en" sz="3000">
                <a:solidFill>
                  <a:srgbClr val="000000"/>
                </a:solidFill>
                <a:latin typeface="Calibri"/>
                <a:ea typeface="Calibri"/>
                <a:cs typeface="Calibri"/>
                <a:sym typeface="Calibri"/>
              </a:rPr>
              <a:t>288 - 335           D</a:t>
            </a:r>
          </a:p>
          <a:p>
            <a:pPr lvl="0" rtl="0">
              <a:spcBef>
                <a:spcPts val="0"/>
              </a:spcBef>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311700" y="116375"/>
            <a:ext cx="8520600" cy="572700"/>
          </a:xfrm>
          <a:prstGeom prst="rect">
            <a:avLst/>
          </a:prstGeom>
        </p:spPr>
        <p:txBody>
          <a:bodyPr lIns="91425" tIns="91425" rIns="91425" bIns="91425" anchor="t" anchorCtr="0">
            <a:noAutofit/>
          </a:bodyPr>
          <a:lstStyle/>
          <a:p>
            <a:pPr lvl="0">
              <a:spcBef>
                <a:spcPts val="0"/>
              </a:spcBef>
              <a:buNone/>
            </a:pPr>
            <a:r>
              <a:rPr lang="en"/>
              <a:t>Go to Dearborn Home Page and Click on Resources</a:t>
            </a:r>
          </a:p>
        </p:txBody>
      </p:sp>
      <p:pic>
        <p:nvPicPr>
          <p:cNvPr id="67" name="Shape 67"/>
          <p:cNvPicPr preferRelativeResize="0"/>
          <p:nvPr/>
        </p:nvPicPr>
        <p:blipFill>
          <a:blip r:embed="rId3">
            <a:alphaModFix/>
          </a:blip>
          <a:stretch>
            <a:fillRect/>
          </a:stretch>
        </p:blipFill>
        <p:spPr>
          <a:xfrm>
            <a:off x="1108387" y="1152473"/>
            <a:ext cx="6927225" cy="3894675"/>
          </a:xfrm>
          <a:prstGeom prst="rect">
            <a:avLst/>
          </a:prstGeom>
          <a:noFill/>
          <a:ln>
            <a:noFill/>
          </a:ln>
        </p:spPr>
      </p:pic>
      <p:sp>
        <p:nvSpPr>
          <p:cNvPr id="68" name="Shape 68"/>
          <p:cNvSpPr/>
          <p:nvPr/>
        </p:nvSpPr>
        <p:spPr>
          <a:xfrm>
            <a:off x="6705450" y="689075"/>
            <a:ext cx="507000" cy="1014000"/>
          </a:xfrm>
          <a:prstGeom prst="downArrow">
            <a:avLst>
              <a:gd name="adj1" fmla="val 50000"/>
              <a:gd name="adj2" fmla="val 50000"/>
            </a:avLst>
          </a:prstGeom>
          <a:solidFill>
            <a:srgbClr val="FFFF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184950" y="128175"/>
            <a:ext cx="8520600" cy="572700"/>
          </a:xfrm>
          <a:prstGeom prst="rect">
            <a:avLst/>
          </a:prstGeom>
        </p:spPr>
        <p:txBody>
          <a:bodyPr lIns="91425" tIns="91425" rIns="91425" bIns="91425" anchor="t" anchorCtr="0">
            <a:noAutofit/>
          </a:bodyPr>
          <a:lstStyle/>
          <a:p>
            <a:pPr lvl="0" algn="ctr">
              <a:spcBef>
                <a:spcPts val="0"/>
              </a:spcBef>
              <a:buNone/>
            </a:pPr>
            <a:r>
              <a:rPr lang="en"/>
              <a:t>Scroll down to CLEVER (under “Useful Links”)</a:t>
            </a:r>
          </a:p>
        </p:txBody>
      </p:sp>
      <p:pic>
        <p:nvPicPr>
          <p:cNvPr id="74" name="Shape 74"/>
          <p:cNvPicPr preferRelativeResize="0"/>
          <p:nvPr/>
        </p:nvPicPr>
        <p:blipFill>
          <a:blip r:embed="rId3">
            <a:alphaModFix/>
          </a:blip>
          <a:stretch>
            <a:fillRect/>
          </a:stretch>
        </p:blipFill>
        <p:spPr>
          <a:xfrm>
            <a:off x="791536" y="891299"/>
            <a:ext cx="7560926" cy="4250949"/>
          </a:xfrm>
          <a:prstGeom prst="rect">
            <a:avLst/>
          </a:prstGeom>
          <a:noFill/>
          <a:ln>
            <a:noFill/>
          </a:ln>
        </p:spPr>
      </p:pic>
      <p:sp>
        <p:nvSpPr>
          <p:cNvPr id="75" name="Shape 75"/>
          <p:cNvSpPr/>
          <p:nvPr/>
        </p:nvSpPr>
        <p:spPr>
          <a:xfrm>
            <a:off x="184950" y="3724925"/>
            <a:ext cx="1468200" cy="572700"/>
          </a:xfrm>
          <a:prstGeom prst="rightArrow">
            <a:avLst>
              <a:gd name="adj1" fmla="val 50000"/>
              <a:gd name="adj2" fmla="val 50000"/>
            </a:avLst>
          </a:prstGeom>
          <a:solidFill>
            <a:srgbClr val="FFFF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311700" y="138725"/>
            <a:ext cx="8520600" cy="572700"/>
          </a:xfrm>
          <a:prstGeom prst="rect">
            <a:avLst/>
          </a:prstGeom>
        </p:spPr>
        <p:txBody>
          <a:bodyPr lIns="91425" tIns="91425" rIns="91425" bIns="91425" anchor="t" anchorCtr="0">
            <a:noAutofit/>
          </a:bodyPr>
          <a:lstStyle/>
          <a:p>
            <a:pPr lvl="0" algn="ctr">
              <a:spcBef>
                <a:spcPts val="0"/>
              </a:spcBef>
              <a:buNone/>
            </a:pPr>
            <a:r>
              <a:rPr lang="en"/>
              <a:t>Click “Log in with Google”</a:t>
            </a:r>
          </a:p>
        </p:txBody>
      </p:sp>
      <p:pic>
        <p:nvPicPr>
          <p:cNvPr id="81" name="Shape 81"/>
          <p:cNvPicPr preferRelativeResize="0"/>
          <p:nvPr/>
        </p:nvPicPr>
        <p:blipFill>
          <a:blip r:embed="rId3">
            <a:alphaModFix/>
          </a:blip>
          <a:stretch>
            <a:fillRect/>
          </a:stretch>
        </p:blipFill>
        <p:spPr>
          <a:xfrm>
            <a:off x="701761" y="791599"/>
            <a:ext cx="7740476" cy="4351900"/>
          </a:xfrm>
          <a:prstGeom prst="rect">
            <a:avLst/>
          </a:prstGeom>
          <a:noFill/>
          <a:ln>
            <a:noFill/>
          </a:ln>
        </p:spPr>
      </p:pic>
      <p:sp>
        <p:nvSpPr>
          <p:cNvPr id="82" name="Shape 82"/>
          <p:cNvSpPr/>
          <p:nvPr/>
        </p:nvSpPr>
        <p:spPr>
          <a:xfrm>
            <a:off x="1730925" y="2252550"/>
            <a:ext cx="1204200" cy="572700"/>
          </a:xfrm>
          <a:prstGeom prst="rightArrow">
            <a:avLst>
              <a:gd name="adj1" fmla="val 50000"/>
              <a:gd name="adj2" fmla="val 50000"/>
            </a:avLst>
          </a:prstGeom>
          <a:solidFill>
            <a:srgbClr val="FFFF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311700" y="202100"/>
            <a:ext cx="8520600" cy="572700"/>
          </a:xfrm>
          <a:prstGeom prst="rect">
            <a:avLst/>
          </a:prstGeom>
        </p:spPr>
        <p:txBody>
          <a:bodyPr lIns="91425" tIns="91425" rIns="91425" bIns="91425" anchor="t" anchorCtr="0">
            <a:noAutofit/>
          </a:bodyPr>
          <a:lstStyle/>
          <a:p>
            <a:pPr lvl="0" algn="ctr">
              <a:spcBef>
                <a:spcPts val="0"/>
              </a:spcBef>
              <a:buNone/>
            </a:pPr>
            <a:r>
              <a:rPr lang="en"/>
              <a:t>Click on the Khan Academy icon</a:t>
            </a:r>
          </a:p>
        </p:txBody>
      </p:sp>
      <p:pic>
        <p:nvPicPr>
          <p:cNvPr id="88" name="Shape 88"/>
          <p:cNvPicPr preferRelativeResize="0"/>
          <p:nvPr/>
        </p:nvPicPr>
        <p:blipFill>
          <a:blip r:embed="rId3">
            <a:alphaModFix/>
          </a:blip>
          <a:stretch>
            <a:fillRect/>
          </a:stretch>
        </p:blipFill>
        <p:spPr>
          <a:xfrm>
            <a:off x="807375" y="909099"/>
            <a:ext cx="7529248" cy="4233150"/>
          </a:xfrm>
          <a:prstGeom prst="rect">
            <a:avLst/>
          </a:prstGeom>
          <a:noFill/>
          <a:ln>
            <a:noFill/>
          </a:ln>
        </p:spPr>
      </p:pic>
      <p:sp>
        <p:nvSpPr>
          <p:cNvPr id="89" name="Shape 89"/>
          <p:cNvSpPr/>
          <p:nvPr/>
        </p:nvSpPr>
        <p:spPr>
          <a:xfrm>
            <a:off x="2266100" y="909100"/>
            <a:ext cx="665400" cy="1195200"/>
          </a:xfrm>
          <a:prstGeom prst="downArrow">
            <a:avLst>
              <a:gd name="adj1" fmla="val 50000"/>
              <a:gd name="adj2" fmla="val 50000"/>
            </a:avLst>
          </a:prstGeom>
          <a:solidFill>
            <a:srgbClr val="FFFF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lgn="ctr">
              <a:spcBef>
                <a:spcPts val="0"/>
              </a:spcBef>
              <a:buNone/>
            </a:pPr>
            <a:r>
              <a:rPr lang="en"/>
              <a:t>If prompted Click Yes! Sign me In!</a:t>
            </a:r>
          </a:p>
        </p:txBody>
      </p:sp>
      <p:pic>
        <p:nvPicPr>
          <p:cNvPr id="95" name="Shape 95"/>
          <p:cNvPicPr preferRelativeResize="0"/>
          <p:nvPr/>
        </p:nvPicPr>
        <p:blipFill>
          <a:blip r:embed="rId3">
            <a:alphaModFix/>
          </a:blip>
          <a:stretch>
            <a:fillRect/>
          </a:stretch>
        </p:blipFill>
        <p:spPr>
          <a:xfrm>
            <a:off x="1050500" y="1493675"/>
            <a:ext cx="7431674" cy="2635124"/>
          </a:xfrm>
          <a:prstGeom prst="rect">
            <a:avLst/>
          </a:prstGeom>
          <a:noFill/>
          <a:ln>
            <a:noFill/>
          </a:ln>
        </p:spPr>
      </p:pic>
      <p:sp>
        <p:nvSpPr>
          <p:cNvPr id="96" name="Shape 96"/>
          <p:cNvSpPr/>
          <p:nvPr/>
        </p:nvSpPr>
        <p:spPr>
          <a:xfrm>
            <a:off x="93300" y="2873500"/>
            <a:ext cx="1468200" cy="572700"/>
          </a:xfrm>
          <a:prstGeom prst="rightArrow">
            <a:avLst>
              <a:gd name="adj1" fmla="val 50000"/>
              <a:gd name="adj2" fmla="val 50000"/>
            </a:avLst>
          </a:prstGeom>
          <a:solidFill>
            <a:srgbClr val="FFFF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lgn="ctr" rtl="0">
              <a:spcBef>
                <a:spcPts val="0"/>
              </a:spcBef>
              <a:buClr>
                <a:schemeClr val="dk1"/>
              </a:buClr>
              <a:buSzPct val="39285"/>
              <a:buFont typeface="Arial"/>
              <a:buNone/>
            </a:pPr>
            <a:r>
              <a:rPr lang="en"/>
              <a:t>If prompted Click I use Facebook or Gmail to sign in</a:t>
            </a:r>
          </a:p>
        </p:txBody>
      </p:sp>
      <p:pic>
        <p:nvPicPr>
          <p:cNvPr id="102" name="Shape 102"/>
          <p:cNvPicPr preferRelativeResize="0"/>
          <p:nvPr/>
        </p:nvPicPr>
        <p:blipFill>
          <a:blip r:embed="rId3">
            <a:alphaModFix/>
          </a:blip>
          <a:stretch>
            <a:fillRect/>
          </a:stretch>
        </p:blipFill>
        <p:spPr>
          <a:xfrm>
            <a:off x="1855250" y="1178750"/>
            <a:ext cx="5699759" cy="3684824"/>
          </a:xfrm>
          <a:prstGeom prst="rect">
            <a:avLst/>
          </a:prstGeom>
          <a:noFill/>
          <a:ln>
            <a:noFill/>
          </a:ln>
        </p:spPr>
      </p:pic>
      <p:sp>
        <p:nvSpPr>
          <p:cNvPr id="103" name="Shape 103"/>
          <p:cNvSpPr/>
          <p:nvPr/>
        </p:nvSpPr>
        <p:spPr>
          <a:xfrm>
            <a:off x="1294625" y="3993175"/>
            <a:ext cx="2354700" cy="572700"/>
          </a:xfrm>
          <a:prstGeom prst="rightArrow">
            <a:avLst>
              <a:gd name="adj1" fmla="val 50000"/>
              <a:gd name="adj2" fmla="val 50000"/>
            </a:avLst>
          </a:prstGeom>
          <a:solidFill>
            <a:srgbClr val="FFFF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lgn="ctr" rtl="0">
              <a:spcBef>
                <a:spcPts val="0"/>
              </a:spcBef>
              <a:buClr>
                <a:schemeClr val="dk1"/>
              </a:buClr>
              <a:buSzPct val="39285"/>
              <a:buFont typeface="Arial"/>
              <a:buNone/>
            </a:pPr>
            <a:r>
              <a:rPr lang="en"/>
              <a:t>If prompted Click Sign in with Gmail </a:t>
            </a:r>
          </a:p>
        </p:txBody>
      </p:sp>
      <p:pic>
        <p:nvPicPr>
          <p:cNvPr id="109" name="Shape 109"/>
          <p:cNvPicPr preferRelativeResize="0"/>
          <p:nvPr/>
        </p:nvPicPr>
        <p:blipFill>
          <a:blip r:embed="rId3">
            <a:alphaModFix/>
          </a:blip>
          <a:stretch>
            <a:fillRect/>
          </a:stretch>
        </p:blipFill>
        <p:spPr>
          <a:xfrm>
            <a:off x="1971875" y="1152475"/>
            <a:ext cx="4991099" cy="3706525"/>
          </a:xfrm>
          <a:prstGeom prst="rect">
            <a:avLst/>
          </a:prstGeom>
          <a:noFill/>
          <a:ln>
            <a:noFill/>
          </a:ln>
        </p:spPr>
      </p:pic>
      <p:sp>
        <p:nvSpPr>
          <p:cNvPr id="110" name="Shape 110"/>
          <p:cNvSpPr/>
          <p:nvPr/>
        </p:nvSpPr>
        <p:spPr>
          <a:xfrm>
            <a:off x="816400" y="1987100"/>
            <a:ext cx="1468200" cy="572700"/>
          </a:xfrm>
          <a:prstGeom prst="rightArrow">
            <a:avLst>
              <a:gd name="adj1" fmla="val 50000"/>
              <a:gd name="adj2" fmla="val 50000"/>
            </a:avLst>
          </a:prstGeom>
          <a:solidFill>
            <a:srgbClr val="FFFF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189</Words>
  <Application>Microsoft Office PowerPoint</Application>
  <PresentationFormat>On-screen Show (16:9)</PresentationFormat>
  <Paragraphs>26</Paragraphs>
  <Slides>14</Slides>
  <Notes>14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simple-light-2</vt:lpstr>
      <vt:lpstr>Summer Learning</vt:lpstr>
      <vt:lpstr>Khan Academy--60 minutes a week.</vt:lpstr>
      <vt:lpstr>Go to Dearborn Home Page and Click on Resources</vt:lpstr>
      <vt:lpstr>Scroll down to CLEVER (under “Useful Links”)</vt:lpstr>
      <vt:lpstr>Click “Log in with Google”</vt:lpstr>
      <vt:lpstr>Click on the Khan Academy icon</vt:lpstr>
      <vt:lpstr>If prompted Click Yes! Sign me In!</vt:lpstr>
      <vt:lpstr>If prompted Click I use Facebook or Gmail to sign in</vt:lpstr>
      <vt:lpstr>If prompted Click Sign in with Gmail </vt:lpstr>
      <vt:lpstr>If prompted to select an account make sure the account is your Dearborn Public Schools Account and select Allow.   If prompted to give your age put it in and select Done! Keep learning</vt:lpstr>
      <vt:lpstr>Type nwea into the search bar Click NWEA MAP recommended practice </vt:lpstr>
      <vt:lpstr>Put in your most recent NWEA scores Click Show me the recommendations!</vt:lpstr>
      <vt:lpstr>The next time you use Clever you will go directly to Khan. Type nwea in the search bar and you will see your practice  </vt:lpstr>
      <vt:lpstr>Choose a topic to practice and begin working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Summer Learning</dc:title>
  <dc:creator>Makled, Ghada H</dc:creator>
  <cp:lastModifiedBy>Windows User</cp:lastModifiedBy>
  <cp:revision>1</cp:revision>
  <dcterms:modified xsi:type="dcterms:W3CDTF">2017-06-06T14:09:43Z</dcterms:modified>
</cp:coreProperties>
</file>