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010400" cy="92964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Gill Sans" panose="020B0604020202020204" charset="0"/>
      <p:bold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8" name="Google Shape;138;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4" name="Google Shape;14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1" name="Google Shape;15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Maybe on sign in sheet they can update email address</a:t>
            </a:r>
            <a:endParaRPr/>
          </a:p>
        </p:txBody>
      </p:sp>
      <p:sp>
        <p:nvSpPr>
          <p:cNvPr id="158" name="Google Shape;158;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6" name="Google Shape;166;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4" name="Google Shape;174;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268cb3be9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268cb3be9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3" name="Google Shape;183;g6268cb3be9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268cb3be9_0_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268cb3be9_0_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1" name="Google Shape;191;g6268cb3be9_0_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280ecf954_0_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280ecf954_0_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8" name="Google Shape;198;g6280ecf954_0_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8" name="Google Shape;208;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286408657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6286408657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Nice !  Make sure to add how they can volunteer - some have added this to sign in sheet.</a:t>
            </a:r>
            <a:endParaRPr/>
          </a:p>
        </p:txBody>
      </p:sp>
      <p:sp>
        <p:nvSpPr>
          <p:cNvPr id="215" name="Google Shape;215;g6286408657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2" name="Google Shape;132;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600"/>
              <a:buFont typeface="Century Gothic"/>
              <a:buNone/>
              <a:defRPr sz="3600" b="1" u="sng"/>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entury Gothic"/>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solidFill>
                <a:srgbClr val="C6661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ualeml@dearbornschools.org" TargetMode="External"/><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saabg@dearbornschools.org" TargetMode="External"/><Relationship Id="rId5" Type="http://schemas.openxmlformats.org/officeDocument/2006/relationships/hyperlink" Target="mailto:saabl@dearbornschools.org" TargetMode="External"/><Relationship Id="rId4" Type="http://schemas.openxmlformats.org/officeDocument/2006/relationships/hyperlink" Target="mailto:ninkol@dearbornschools.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0" y="367321"/>
            <a:ext cx="9144000" cy="16465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Gill Sans"/>
              <a:buNone/>
            </a:pPr>
            <a:r>
              <a:rPr lang="en-US" sz="3959" b="1">
                <a:latin typeface="Gill Sans"/>
                <a:ea typeface="Gill Sans"/>
                <a:cs typeface="Gill Sans"/>
                <a:sym typeface="Gill Sans"/>
              </a:rPr>
              <a:t>3</a:t>
            </a:r>
            <a:r>
              <a:rPr lang="en-US" sz="3959" b="1" baseline="30000">
                <a:latin typeface="Gill Sans"/>
                <a:ea typeface="Gill Sans"/>
                <a:cs typeface="Gill Sans"/>
                <a:sym typeface="Gill Sans"/>
              </a:rPr>
              <a:t>rd</a:t>
            </a:r>
            <a:r>
              <a:rPr lang="en-US" sz="3959" b="1">
                <a:latin typeface="Gill Sans"/>
                <a:ea typeface="Gill Sans"/>
                <a:cs typeface="Gill Sans"/>
                <a:sym typeface="Gill Sans"/>
              </a:rPr>
              <a:t> Grade </a:t>
            </a:r>
            <a:br>
              <a:rPr lang="en-US" sz="3959" b="1">
                <a:latin typeface="Gill Sans"/>
                <a:ea typeface="Gill Sans"/>
                <a:cs typeface="Gill Sans"/>
                <a:sym typeface="Gill Sans"/>
              </a:rPr>
            </a:br>
            <a:r>
              <a:rPr lang="en-US" sz="3959" b="1">
                <a:latin typeface="Gill Sans"/>
                <a:ea typeface="Gill Sans"/>
                <a:cs typeface="Gill Sans"/>
                <a:sym typeface="Gill Sans"/>
              </a:rPr>
              <a:t>Mrs. Ninkovich/Mrs. Mualem</a:t>
            </a:r>
            <a:br>
              <a:rPr lang="en-US" sz="3959" b="1">
                <a:latin typeface="Gill Sans"/>
                <a:ea typeface="Gill Sans"/>
                <a:cs typeface="Gill Sans"/>
                <a:sym typeface="Gill Sans"/>
              </a:rPr>
            </a:br>
            <a:r>
              <a:rPr lang="en-US" sz="3959" b="1">
                <a:latin typeface="Gill Sans"/>
                <a:ea typeface="Gill Sans"/>
                <a:cs typeface="Gill Sans"/>
                <a:sym typeface="Gill Sans"/>
              </a:rPr>
              <a:t>Ms. G. Saab &amp; Ms. L.Saab</a:t>
            </a:r>
            <a:endParaRPr/>
          </a:p>
        </p:txBody>
      </p:sp>
      <p:pic>
        <p:nvPicPr>
          <p:cNvPr id="89" name="Google Shape;89;p13" descr="Image result for henry ford elementary dearborn mi"/>
          <p:cNvPicPr preferRelativeResize="0"/>
          <p:nvPr/>
        </p:nvPicPr>
        <p:blipFill rotWithShape="1">
          <a:blip r:embed="rId3">
            <a:alphaModFix/>
          </a:blip>
          <a:srcRect/>
          <a:stretch/>
        </p:blipFill>
        <p:spPr>
          <a:xfrm>
            <a:off x="1003084" y="2551226"/>
            <a:ext cx="7008824" cy="38061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entury Gothic"/>
              <a:buNone/>
            </a:pPr>
            <a:r>
              <a:rPr lang="en-US" b="1"/>
              <a:t>About Ms. Saab, G</a:t>
            </a:r>
            <a:endParaRPr b="1"/>
          </a:p>
        </p:txBody>
      </p:sp>
      <p:sp>
        <p:nvSpPr>
          <p:cNvPr id="141" name="Google Shape;141;p22"/>
          <p:cNvSpPr txBox="1">
            <a:spLocks noGrp="1"/>
          </p:cNvSpPr>
          <p:nvPr>
            <p:ph type="body" idx="1"/>
          </p:nvPr>
        </p:nvSpPr>
        <p:spPr>
          <a:xfrm>
            <a:off x="457200" y="1306286"/>
            <a:ext cx="8229600" cy="508263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a:t>I live in Dearborn Heights.</a:t>
            </a:r>
            <a:endParaRPr/>
          </a:p>
          <a:p>
            <a:pPr marL="342900" lvl="0" indent="-342900" algn="l" rtl="0">
              <a:lnSpc>
                <a:spcPct val="90000"/>
              </a:lnSpc>
              <a:spcBef>
                <a:spcPts val="640"/>
              </a:spcBef>
              <a:spcAft>
                <a:spcPts val="0"/>
              </a:spcAft>
              <a:buClr>
                <a:schemeClr val="dk1"/>
              </a:buClr>
              <a:buSzPts val="3200"/>
              <a:buChar char="•"/>
            </a:pPr>
            <a:r>
              <a:rPr lang="en-US"/>
              <a:t>Attended Dearborn Public Schools from kindergarten through 12</a:t>
            </a:r>
            <a:r>
              <a:rPr lang="en-US" baseline="30000"/>
              <a:t>th</a:t>
            </a:r>
            <a:r>
              <a:rPr lang="en-US"/>
              <a:t> grade.</a:t>
            </a:r>
            <a:endParaRPr/>
          </a:p>
          <a:p>
            <a:pPr marL="342900" lvl="0" indent="-342900" algn="l" rtl="0">
              <a:lnSpc>
                <a:spcPct val="90000"/>
              </a:lnSpc>
              <a:spcBef>
                <a:spcPts val="640"/>
              </a:spcBef>
              <a:spcAft>
                <a:spcPts val="0"/>
              </a:spcAft>
              <a:buClr>
                <a:schemeClr val="dk1"/>
              </a:buClr>
              <a:buSzPts val="3200"/>
              <a:buChar char="•"/>
            </a:pPr>
            <a:r>
              <a:rPr lang="en-US"/>
              <a:t>Graduated from the University of Michigan- Dearborn. </a:t>
            </a:r>
            <a:endParaRPr/>
          </a:p>
          <a:p>
            <a:pPr marL="342900" lvl="0" indent="-342900" algn="l" rtl="0">
              <a:lnSpc>
                <a:spcPct val="90000"/>
              </a:lnSpc>
              <a:spcBef>
                <a:spcPts val="640"/>
              </a:spcBef>
              <a:spcAft>
                <a:spcPts val="0"/>
              </a:spcAft>
              <a:buClr>
                <a:schemeClr val="dk1"/>
              </a:buClr>
              <a:buSzPts val="3200"/>
              <a:buChar char="•"/>
            </a:pPr>
            <a:r>
              <a:rPr lang="en-US"/>
              <a:t>This is my 6</a:t>
            </a:r>
            <a:r>
              <a:rPr lang="en-US" baseline="30000"/>
              <a:t>th</a:t>
            </a:r>
            <a:r>
              <a:rPr lang="en-US"/>
              <a:t> year teaching. I have been teaching 3</a:t>
            </a:r>
            <a:r>
              <a:rPr lang="en-US" baseline="30000"/>
              <a:t>rd</a:t>
            </a:r>
            <a:r>
              <a:rPr lang="en-US"/>
              <a:t> grade at Henry Ford my entire teaching career.</a:t>
            </a:r>
            <a:endParaRPr/>
          </a:p>
          <a:p>
            <a:pPr marL="342900" lvl="0" indent="-342900" algn="l" rtl="0">
              <a:lnSpc>
                <a:spcPct val="90000"/>
              </a:lnSpc>
              <a:spcBef>
                <a:spcPts val="640"/>
              </a:spcBef>
              <a:spcAft>
                <a:spcPts val="0"/>
              </a:spcAft>
              <a:buClr>
                <a:schemeClr val="dk1"/>
              </a:buClr>
              <a:buSzPts val="3200"/>
              <a:buChar char="•"/>
            </a:pPr>
            <a:r>
              <a:rPr lang="en-US"/>
              <a:t>Just got engaged this past spring- wedding will be June 2020! ☺ </a:t>
            </a:r>
            <a:endParaRPr/>
          </a:p>
          <a:p>
            <a:pPr marL="342900" lvl="0" indent="-139700" algn="l" rtl="0">
              <a:lnSpc>
                <a:spcPct val="90000"/>
              </a:lnSpc>
              <a:spcBef>
                <a:spcPts val="640"/>
              </a:spcBef>
              <a:spcAft>
                <a:spcPts val="0"/>
              </a:spcAft>
              <a:buClr>
                <a:schemeClr val="dk1"/>
              </a:buClr>
              <a:buSzPts val="32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3"/>
          <p:cNvPicPr preferRelativeResize="0"/>
          <p:nvPr/>
        </p:nvPicPr>
        <p:blipFill rotWithShape="1">
          <a:blip r:embed="rId3">
            <a:alphaModFix/>
          </a:blip>
          <a:srcRect/>
          <a:stretch/>
        </p:blipFill>
        <p:spPr>
          <a:xfrm>
            <a:off x="391885" y="166251"/>
            <a:ext cx="4405746" cy="2731325"/>
          </a:xfrm>
          <a:prstGeom prst="rect">
            <a:avLst/>
          </a:prstGeom>
          <a:noFill/>
          <a:ln>
            <a:noFill/>
          </a:ln>
        </p:spPr>
      </p:pic>
      <p:pic>
        <p:nvPicPr>
          <p:cNvPr id="147" name="Google Shape;147;p23"/>
          <p:cNvPicPr preferRelativeResize="0"/>
          <p:nvPr/>
        </p:nvPicPr>
        <p:blipFill rotWithShape="1">
          <a:blip r:embed="rId4">
            <a:alphaModFix/>
          </a:blip>
          <a:srcRect/>
          <a:stretch/>
        </p:blipFill>
        <p:spPr>
          <a:xfrm>
            <a:off x="1389413" y="3063834"/>
            <a:ext cx="3218213" cy="3705102"/>
          </a:xfrm>
          <a:prstGeom prst="rect">
            <a:avLst/>
          </a:prstGeom>
          <a:noFill/>
          <a:ln>
            <a:noFill/>
          </a:ln>
        </p:spPr>
      </p:pic>
      <p:pic>
        <p:nvPicPr>
          <p:cNvPr id="148" name="Google Shape;148;p23"/>
          <p:cNvPicPr preferRelativeResize="0"/>
          <p:nvPr/>
        </p:nvPicPr>
        <p:blipFill rotWithShape="1">
          <a:blip r:embed="rId5">
            <a:alphaModFix/>
          </a:blip>
          <a:srcRect/>
          <a:stretch/>
        </p:blipFill>
        <p:spPr>
          <a:xfrm>
            <a:off x="5450773" y="605641"/>
            <a:ext cx="3111336" cy="61126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entury Gothic"/>
              <a:buNone/>
            </a:pPr>
            <a:r>
              <a:rPr lang="en-US"/>
              <a:t>Homework</a:t>
            </a:r>
            <a:endParaRPr/>
          </a:p>
        </p:txBody>
      </p:sp>
      <p:sp>
        <p:nvSpPr>
          <p:cNvPr id="154" name="Google Shape;154;p24"/>
          <p:cNvSpPr txBox="1">
            <a:spLocks noGrp="1"/>
          </p:cNvSpPr>
          <p:nvPr>
            <p:ph type="body" idx="1"/>
          </p:nvPr>
        </p:nvSpPr>
        <p:spPr>
          <a:xfrm>
            <a:off x="546050" y="1229900"/>
            <a:ext cx="8229600" cy="4526100"/>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en-US" sz="2000"/>
              <a:t>Designed to extend learning beyond the classroom and reinforce skills learned at school.</a:t>
            </a:r>
            <a:endParaRPr/>
          </a:p>
          <a:p>
            <a:pPr marL="0" lvl="0" indent="0" algn="l" rtl="0">
              <a:spcBef>
                <a:spcPts val="400"/>
              </a:spcBef>
              <a:spcAft>
                <a:spcPts val="0"/>
              </a:spcAft>
              <a:buClr>
                <a:schemeClr val="dk1"/>
              </a:buClr>
              <a:buSzPts val="2000"/>
              <a:buNone/>
            </a:pPr>
            <a:endParaRPr sz="1200"/>
          </a:p>
          <a:p>
            <a:pPr marL="342900" lvl="0" indent="-342900" algn="l" rtl="0">
              <a:spcBef>
                <a:spcPts val="400"/>
              </a:spcBef>
              <a:spcAft>
                <a:spcPts val="0"/>
              </a:spcAft>
              <a:buClr>
                <a:schemeClr val="dk1"/>
              </a:buClr>
              <a:buSzPts val="2000"/>
              <a:buChar char="•"/>
            </a:pPr>
            <a:r>
              <a:rPr lang="en-US" sz="2000"/>
              <a:t>Students should expect some homework Monday through Friday.  </a:t>
            </a:r>
            <a:endParaRPr/>
          </a:p>
          <a:p>
            <a:pPr marL="342900" lvl="0" indent="-215900" algn="l" rtl="0">
              <a:spcBef>
                <a:spcPts val="400"/>
              </a:spcBef>
              <a:spcAft>
                <a:spcPts val="0"/>
              </a:spcAft>
              <a:buClr>
                <a:schemeClr val="dk1"/>
              </a:buClr>
              <a:buSzPts val="2000"/>
              <a:buNone/>
            </a:pPr>
            <a:endParaRPr sz="1200"/>
          </a:p>
          <a:p>
            <a:pPr marL="342900" lvl="0" indent="-342900" algn="l" rtl="0">
              <a:spcBef>
                <a:spcPts val="400"/>
              </a:spcBef>
              <a:spcAft>
                <a:spcPts val="0"/>
              </a:spcAft>
              <a:buClr>
                <a:schemeClr val="dk1"/>
              </a:buClr>
              <a:buSzPts val="2000"/>
              <a:buChar char="•"/>
            </a:pPr>
            <a:r>
              <a:rPr lang="en-US" sz="2000"/>
              <a:t>Please let us know if your child is struggling with homework so that we may promptly address the issue and work together on a solution.</a:t>
            </a:r>
            <a:endParaRPr sz="2000"/>
          </a:p>
          <a:p>
            <a:pPr marL="342900" lvl="0" indent="0" algn="l" rtl="0">
              <a:spcBef>
                <a:spcPts val="400"/>
              </a:spcBef>
              <a:spcAft>
                <a:spcPts val="0"/>
              </a:spcAft>
              <a:buNone/>
            </a:pPr>
            <a:endParaRPr sz="1200"/>
          </a:p>
          <a:p>
            <a:pPr marL="457200" lvl="0" indent="-355600" algn="l" rtl="0">
              <a:spcBef>
                <a:spcPts val="400"/>
              </a:spcBef>
              <a:spcAft>
                <a:spcPts val="0"/>
              </a:spcAft>
              <a:buSzPts val="2000"/>
              <a:buChar char="•"/>
            </a:pPr>
            <a:r>
              <a:rPr lang="en-US" sz="2000">
                <a:highlight>
                  <a:srgbClr val="FFFF00"/>
                </a:highlight>
              </a:rPr>
              <a:t> Please remember to sign your child’s planner each night.</a:t>
            </a:r>
            <a:endParaRPr sz="2000">
              <a:highlight>
                <a:srgbClr val="FFFF00"/>
              </a:highlight>
            </a:endParaRPr>
          </a:p>
          <a:p>
            <a:pPr marL="0" lvl="0" indent="0" algn="l" rtl="0">
              <a:spcBef>
                <a:spcPts val="400"/>
              </a:spcBef>
              <a:spcAft>
                <a:spcPts val="0"/>
              </a:spcAft>
              <a:buNone/>
            </a:pPr>
            <a:endParaRPr sz="2000"/>
          </a:p>
        </p:txBody>
      </p:sp>
      <p:pic>
        <p:nvPicPr>
          <p:cNvPr id="155" name="Google Shape;155;p24"/>
          <p:cNvPicPr preferRelativeResize="0"/>
          <p:nvPr/>
        </p:nvPicPr>
        <p:blipFill rotWithShape="1">
          <a:blip r:embed="rId3">
            <a:alphaModFix/>
          </a:blip>
          <a:srcRect/>
          <a:stretch/>
        </p:blipFill>
        <p:spPr>
          <a:xfrm>
            <a:off x="3599350" y="5016175"/>
            <a:ext cx="2266250" cy="1715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entury Gothic"/>
              <a:buNone/>
            </a:pPr>
            <a:r>
              <a:rPr lang="en-US" b="1" u="sng"/>
              <a:t>Class Communication</a:t>
            </a:r>
            <a:endParaRPr/>
          </a:p>
        </p:txBody>
      </p:sp>
      <p:sp>
        <p:nvSpPr>
          <p:cNvPr id="161" name="Google Shape;161;p25"/>
          <p:cNvSpPr txBox="1">
            <a:spLocks noGrp="1"/>
          </p:cNvSpPr>
          <p:nvPr>
            <p:ph type="body" idx="1"/>
          </p:nvPr>
        </p:nvSpPr>
        <p:spPr>
          <a:xfrm>
            <a:off x="457200" y="1417650"/>
            <a:ext cx="8499600" cy="2862300"/>
          </a:xfrm>
          <a:prstGeom prst="rect">
            <a:avLst/>
          </a:prstGeom>
          <a:noFill/>
          <a:ln>
            <a:noFill/>
          </a:ln>
        </p:spPr>
        <p:txBody>
          <a:bodyPr spcFirstLastPara="1" wrap="square" lIns="91425" tIns="45700" rIns="91425" bIns="45700" anchor="t" anchorCtr="0">
            <a:noAutofit/>
          </a:bodyPr>
          <a:lstStyle/>
          <a:p>
            <a:pPr marL="285750" lvl="0" indent="-285750" algn="l" rtl="0">
              <a:lnSpc>
                <a:spcPct val="80000"/>
              </a:lnSpc>
              <a:spcBef>
                <a:spcPts val="0"/>
              </a:spcBef>
              <a:spcAft>
                <a:spcPts val="0"/>
              </a:spcAft>
              <a:buClr>
                <a:schemeClr val="dk1"/>
              </a:buClr>
              <a:buSzPts val="2480"/>
              <a:buFont typeface="Arial"/>
              <a:buChar char="•"/>
            </a:pPr>
            <a:r>
              <a:rPr lang="en-US" sz="2480"/>
              <a:t>Class Dojo</a:t>
            </a:r>
            <a:endParaRPr sz="2480"/>
          </a:p>
          <a:p>
            <a:pPr marL="285750" lvl="0" indent="-285750" algn="l" rtl="0">
              <a:lnSpc>
                <a:spcPct val="80000"/>
              </a:lnSpc>
              <a:spcBef>
                <a:spcPts val="496"/>
              </a:spcBef>
              <a:spcAft>
                <a:spcPts val="0"/>
              </a:spcAft>
              <a:buClr>
                <a:schemeClr val="dk1"/>
              </a:buClr>
              <a:buSzPts val="2480"/>
              <a:buFont typeface="Arial"/>
              <a:buChar char="•"/>
            </a:pPr>
            <a:r>
              <a:rPr lang="en-US" sz="2480"/>
              <a:t>Blog</a:t>
            </a:r>
            <a:endParaRPr/>
          </a:p>
          <a:p>
            <a:pPr marL="285750" lvl="0" indent="-285750" algn="l" rtl="0">
              <a:lnSpc>
                <a:spcPct val="80000"/>
              </a:lnSpc>
              <a:spcBef>
                <a:spcPts val="496"/>
              </a:spcBef>
              <a:spcAft>
                <a:spcPts val="0"/>
              </a:spcAft>
              <a:buClr>
                <a:schemeClr val="dk1"/>
              </a:buClr>
              <a:buSzPts val="2480"/>
              <a:buFont typeface="Arial"/>
              <a:buChar char="•"/>
            </a:pPr>
            <a:r>
              <a:rPr lang="en-US" sz="2480">
                <a:highlight>
                  <a:srgbClr val="FFFF00"/>
                </a:highlight>
              </a:rPr>
              <a:t>email - Please make sure we have a current email address</a:t>
            </a:r>
            <a:endParaRPr>
              <a:highlight>
                <a:srgbClr val="FFFF00"/>
              </a:highlight>
            </a:endParaRPr>
          </a:p>
          <a:p>
            <a:pPr marL="285750" lvl="0" indent="-285750" algn="l" rtl="0">
              <a:lnSpc>
                <a:spcPct val="80000"/>
              </a:lnSpc>
              <a:spcBef>
                <a:spcPts val="496"/>
              </a:spcBef>
              <a:spcAft>
                <a:spcPts val="0"/>
              </a:spcAft>
              <a:buClr>
                <a:schemeClr val="dk1"/>
              </a:buClr>
              <a:buSzPts val="2480"/>
              <a:buFont typeface="Arial"/>
              <a:buChar char="•"/>
            </a:pPr>
            <a:r>
              <a:rPr lang="en-US" sz="2480"/>
              <a:t>Please make sure that the teacher has a correct email address for you.  We will be subscribing parents to Class Dojo and the classroom blog.</a:t>
            </a:r>
            <a:endParaRPr/>
          </a:p>
          <a:p>
            <a:pPr marL="285750" lvl="0" indent="-285750" algn="l" rtl="0">
              <a:lnSpc>
                <a:spcPct val="80000"/>
              </a:lnSpc>
              <a:spcBef>
                <a:spcPts val="496"/>
              </a:spcBef>
              <a:spcAft>
                <a:spcPts val="0"/>
              </a:spcAft>
              <a:buClr>
                <a:schemeClr val="dk1"/>
              </a:buClr>
              <a:buSzPts val="2480"/>
              <a:buFont typeface="Arial"/>
              <a:buChar char="•"/>
            </a:pPr>
            <a:r>
              <a:rPr lang="en-US" sz="2480"/>
              <a:t>Remind (Saab, G.) rmd.at/mssaabs </a:t>
            </a:r>
            <a:endParaRPr/>
          </a:p>
        </p:txBody>
      </p:sp>
      <p:sp>
        <p:nvSpPr>
          <p:cNvPr id="162" name="Google Shape;162;p25"/>
          <p:cNvSpPr txBox="1"/>
          <p:nvPr/>
        </p:nvSpPr>
        <p:spPr>
          <a:xfrm>
            <a:off x="665489" y="3995671"/>
            <a:ext cx="7483200" cy="286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Our Contact Information:</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Mrs. Mualem:     </a:t>
            </a:r>
            <a:r>
              <a:rPr lang="en-US" sz="2000" u="sng">
                <a:solidFill>
                  <a:schemeClr val="hlink"/>
                </a:solidFill>
                <a:latin typeface="Century Gothic"/>
                <a:ea typeface="Century Gothic"/>
                <a:cs typeface="Century Gothic"/>
                <a:sym typeface="Century Gothic"/>
                <a:hlinkClick r:id="rId3"/>
              </a:rPr>
              <a:t>mualeml@dearbornschools.org</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Mrs. Ninkovich:  </a:t>
            </a:r>
            <a:r>
              <a:rPr lang="en-US" sz="2000" u="sng">
                <a:solidFill>
                  <a:schemeClr val="hlink"/>
                </a:solidFill>
                <a:latin typeface="Century Gothic"/>
                <a:ea typeface="Century Gothic"/>
                <a:cs typeface="Century Gothic"/>
                <a:sym typeface="Century Gothic"/>
                <a:hlinkClick r:id="rId4"/>
              </a:rPr>
              <a:t>ninkol@dearbornschools.org</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Ms. Linda Saab: </a:t>
            </a:r>
            <a:r>
              <a:rPr lang="en-US" sz="2000" u="sng">
                <a:solidFill>
                  <a:schemeClr val="hlink"/>
                </a:solidFill>
                <a:latin typeface="Century Gothic"/>
                <a:ea typeface="Century Gothic"/>
                <a:cs typeface="Century Gothic"/>
                <a:sym typeface="Century Gothic"/>
                <a:hlinkClick r:id="rId5"/>
              </a:rPr>
              <a:t>saabl@dearbornschools.org</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Ms. Ghinwa Saab: </a:t>
            </a:r>
            <a:r>
              <a:rPr lang="en-US" sz="2000" u="sng">
                <a:solidFill>
                  <a:schemeClr val="hlink"/>
                </a:solidFill>
                <a:latin typeface="Century Gothic"/>
                <a:ea typeface="Century Gothic"/>
                <a:cs typeface="Century Gothic"/>
                <a:sym typeface="Century Gothic"/>
                <a:hlinkClick r:id="rId6"/>
              </a:rPr>
              <a:t>saabg@dearbornschools.org</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Henry Ford Phone: (313)827-4700</a:t>
            </a:r>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Century Gothic"/>
              <a:ea typeface="Century Gothic"/>
              <a:cs typeface="Century Gothic"/>
              <a:sym typeface="Century Gothic"/>
            </a:endParaRPr>
          </a:p>
        </p:txBody>
      </p:sp>
      <p:pic>
        <p:nvPicPr>
          <p:cNvPr id="163" name="Google Shape;163;p25"/>
          <p:cNvPicPr preferRelativeResize="0"/>
          <p:nvPr/>
        </p:nvPicPr>
        <p:blipFill>
          <a:blip r:embed="rId7">
            <a:alphaModFix/>
          </a:blip>
          <a:stretch>
            <a:fillRect/>
          </a:stretch>
        </p:blipFill>
        <p:spPr>
          <a:xfrm>
            <a:off x="6944873" y="4575200"/>
            <a:ext cx="2011900" cy="1507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p:nvPr/>
        </p:nvSpPr>
        <p:spPr>
          <a:xfrm>
            <a:off x="479395" y="197527"/>
            <a:ext cx="8220722"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400" b="1" u="sng">
              <a:solidFill>
                <a:schemeClr val="dk1"/>
              </a:solidFill>
              <a:latin typeface="Century Gothic"/>
              <a:ea typeface="Century Gothic"/>
              <a:cs typeface="Century Gothic"/>
              <a:sym typeface="Century Gothic"/>
            </a:endParaRPr>
          </a:p>
        </p:txBody>
      </p:sp>
      <p:sp>
        <p:nvSpPr>
          <p:cNvPr id="169" name="Google Shape;169;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entury Gothic"/>
              <a:buNone/>
            </a:pPr>
            <a:r>
              <a:rPr lang="en-US"/>
              <a:t>Classroom Planners</a:t>
            </a:r>
            <a:endParaRPr/>
          </a:p>
        </p:txBody>
      </p:sp>
      <p:sp>
        <p:nvSpPr>
          <p:cNvPr id="170" name="Google Shape;170;p26"/>
          <p:cNvSpPr txBox="1">
            <a:spLocks noGrp="1"/>
          </p:cNvSpPr>
          <p:nvPr>
            <p:ph type="body" idx="1"/>
          </p:nvPr>
        </p:nvSpPr>
        <p:spPr>
          <a:xfrm>
            <a:off x="563732" y="1437612"/>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480"/>
              <a:buNone/>
            </a:pPr>
            <a:r>
              <a:rPr lang="en-US" sz="2480"/>
              <a:t>The planner is an excellent communication tool.  Feel free to write us a note, ask a question, or share information with us in the planner.</a:t>
            </a:r>
            <a:endParaRPr/>
          </a:p>
          <a:p>
            <a:pPr marL="342900" lvl="0" indent="-185420" algn="l" rtl="0">
              <a:lnSpc>
                <a:spcPct val="80000"/>
              </a:lnSpc>
              <a:spcBef>
                <a:spcPts val="496"/>
              </a:spcBef>
              <a:spcAft>
                <a:spcPts val="0"/>
              </a:spcAft>
              <a:buClr>
                <a:schemeClr val="dk1"/>
              </a:buClr>
              <a:buSzPts val="2480"/>
              <a:buNone/>
            </a:pPr>
            <a:endParaRPr sz="2480"/>
          </a:p>
          <a:p>
            <a:pPr marL="0" lvl="0" indent="0" algn="l" rtl="0">
              <a:lnSpc>
                <a:spcPct val="80000"/>
              </a:lnSpc>
              <a:spcBef>
                <a:spcPts val="496"/>
              </a:spcBef>
              <a:spcAft>
                <a:spcPts val="0"/>
              </a:spcAft>
              <a:buClr>
                <a:schemeClr val="dk1"/>
              </a:buClr>
              <a:buSzPts val="2480"/>
              <a:buNone/>
            </a:pPr>
            <a:r>
              <a:rPr lang="en-US" sz="2480"/>
              <a:t>Using the planner teaches responsibility, organization, and time management.</a:t>
            </a:r>
            <a:endParaRPr/>
          </a:p>
          <a:p>
            <a:pPr marL="285750" lvl="0" indent="-285750" algn="l" rtl="0">
              <a:lnSpc>
                <a:spcPct val="80000"/>
              </a:lnSpc>
              <a:spcBef>
                <a:spcPts val="496"/>
              </a:spcBef>
              <a:spcAft>
                <a:spcPts val="0"/>
              </a:spcAft>
              <a:buClr>
                <a:schemeClr val="dk1"/>
              </a:buClr>
              <a:buSzPts val="2480"/>
              <a:buFont typeface="Arial"/>
              <a:buChar char="•"/>
            </a:pPr>
            <a:r>
              <a:rPr lang="en-US" sz="2480"/>
              <a:t>Each day students will enter all work completed in class into the planner.</a:t>
            </a:r>
            <a:endParaRPr/>
          </a:p>
          <a:p>
            <a:pPr marL="285750" lvl="0" indent="-285750" algn="l" rtl="0">
              <a:lnSpc>
                <a:spcPct val="80000"/>
              </a:lnSpc>
              <a:spcBef>
                <a:spcPts val="496"/>
              </a:spcBef>
              <a:spcAft>
                <a:spcPts val="0"/>
              </a:spcAft>
              <a:buClr>
                <a:schemeClr val="dk1"/>
              </a:buClr>
              <a:buSzPts val="2480"/>
              <a:buFont typeface="Arial"/>
              <a:buChar char="•"/>
            </a:pPr>
            <a:r>
              <a:rPr lang="en-US" sz="2480"/>
              <a:t>The planner will be taken home every night and returned the next day. </a:t>
            </a:r>
            <a:endParaRPr/>
          </a:p>
          <a:p>
            <a:pPr marL="285750" lvl="0" indent="-285750" algn="l" rtl="0">
              <a:lnSpc>
                <a:spcPct val="80000"/>
              </a:lnSpc>
              <a:spcBef>
                <a:spcPts val="496"/>
              </a:spcBef>
              <a:spcAft>
                <a:spcPts val="0"/>
              </a:spcAft>
              <a:buClr>
                <a:schemeClr val="dk1"/>
              </a:buClr>
              <a:buSzPts val="2480"/>
              <a:buFont typeface="Arial"/>
              <a:buChar char="•"/>
            </a:pPr>
            <a:r>
              <a:rPr lang="en-US" sz="2480">
                <a:highlight>
                  <a:srgbClr val="FFFF00"/>
                </a:highlight>
              </a:rPr>
              <a:t>Please sign your child’s planner everyday.</a:t>
            </a:r>
            <a:endParaRPr>
              <a:highlight>
                <a:srgbClr val="FFFF00"/>
              </a:highlight>
            </a:endParaRPr>
          </a:p>
          <a:p>
            <a:pPr marL="285750" lvl="0" indent="-285750" algn="l" rtl="0">
              <a:lnSpc>
                <a:spcPct val="80000"/>
              </a:lnSpc>
              <a:spcBef>
                <a:spcPts val="496"/>
              </a:spcBef>
              <a:spcAft>
                <a:spcPts val="0"/>
              </a:spcAft>
              <a:buClr>
                <a:schemeClr val="dk1"/>
              </a:buClr>
              <a:buSzPts val="2480"/>
              <a:buFont typeface="Arial"/>
              <a:buChar char="•"/>
            </a:pPr>
            <a:r>
              <a:rPr lang="en-US" sz="2480"/>
              <a:t>The teachers will also sign the planner everyday.</a:t>
            </a:r>
            <a:endParaRPr/>
          </a:p>
          <a:p>
            <a:pPr marL="342900" lvl="0" indent="-185420" algn="l" rtl="0">
              <a:lnSpc>
                <a:spcPct val="80000"/>
              </a:lnSpc>
              <a:spcBef>
                <a:spcPts val="496"/>
              </a:spcBef>
              <a:spcAft>
                <a:spcPts val="0"/>
              </a:spcAft>
              <a:buClr>
                <a:schemeClr val="dk1"/>
              </a:buClr>
              <a:buSzPts val="2480"/>
              <a:buNone/>
            </a:pPr>
            <a:endParaRPr sz="2480"/>
          </a:p>
          <a:p>
            <a:pPr marL="342900" lvl="0" indent="-185420" algn="l" rtl="0">
              <a:lnSpc>
                <a:spcPct val="80000"/>
              </a:lnSpc>
              <a:spcBef>
                <a:spcPts val="496"/>
              </a:spcBef>
              <a:spcAft>
                <a:spcPts val="0"/>
              </a:spcAft>
              <a:buClr>
                <a:schemeClr val="dk1"/>
              </a:buClr>
              <a:buSzPts val="2480"/>
              <a:buNone/>
            </a:pPr>
            <a:endParaRPr sz="2480"/>
          </a:p>
        </p:txBody>
      </p:sp>
      <p:pic>
        <p:nvPicPr>
          <p:cNvPr id="171" name="Google Shape;171;p26"/>
          <p:cNvPicPr preferRelativeResize="0"/>
          <p:nvPr/>
        </p:nvPicPr>
        <p:blipFill>
          <a:blip r:embed="rId3">
            <a:alphaModFix/>
          </a:blip>
          <a:stretch>
            <a:fillRect/>
          </a:stretch>
        </p:blipFill>
        <p:spPr>
          <a:xfrm>
            <a:off x="6847150" y="2286000"/>
            <a:ext cx="1579847" cy="1143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p:nvPr/>
        </p:nvSpPr>
        <p:spPr>
          <a:xfrm>
            <a:off x="2115053" y="586858"/>
            <a:ext cx="543984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7" name="Google Shape;177;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Century Gothic"/>
              <a:buNone/>
            </a:pPr>
            <a:r>
              <a:rPr lang="en-US" sz="3240"/>
              <a:t>Parent Volunteers</a:t>
            </a:r>
            <a:br>
              <a:rPr lang="en-US" sz="3240"/>
            </a:br>
            <a:endParaRPr sz="3240"/>
          </a:p>
        </p:txBody>
      </p:sp>
      <p:sp>
        <p:nvSpPr>
          <p:cNvPr id="178" name="Google Shape;178;p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Parent volunteers will be needed throughout the year for class projects, parties, and field trips.  Please let us know if you are interested in volunteering .  All volunteers must have a completed background check on file in the office.</a:t>
            </a:r>
            <a:endParaRPr/>
          </a:p>
          <a:p>
            <a:pPr marL="342900" lvl="0" indent="-139700" algn="l" rtl="0">
              <a:spcBef>
                <a:spcPts val="640"/>
              </a:spcBef>
              <a:spcAft>
                <a:spcPts val="0"/>
              </a:spcAft>
              <a:buClr>
                <a:schemeClr val="dk1"/>
              </a:buClr>
              <a:buSzPts val="3200"/>
              <a:buNone/>
            </a:pPr>
            <a:endParaRPr/>
          </a:p>
        </p:txBody>
      </p:sp>
      <p:pic>
        <p:nvPicPr>
          <p:cNvPr id="179" name="Google Shape;179;p27"/>
          <p:cNvPicPr preferRelativeResize="0"/>
          <p:nvPr/>
        </p:nvPicPr>
        <p:blipFill>
          <a:blip r:embed="rId3">
            <a:alphaModFix/>
          </a:blip>
          <a:stretch>
            <a:fillRect/>
          </a:stretch>
        </p:blipFill>
        <p:spPr>
          <a:xfrm>
            <a:off x="4084825" y="5105238"/>
            <a:ext cx="3067050" cy="1495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Birthdays</a:t>
            </a:r>
            <a:endParaRPr/>
          </a:p>
        </p:txBody>
      </p:sp>
      <p:sp>
        <p:nvSpPr>
          <p:cNvPr id="186" name="Google Shape;186;p28"/>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Students may bring in treats(cupcakes, fruit, cheese &amp; crackers, pizza) Hand held items. (No cakes)</a:t>
            </a:r>
            <a:endParaRPr/>
          </a:p>
          <a:p>
            <a:pPr marL="0" lvl="0" indent="0" algn="l" rtl="0">
              <a:spcBef>
                <a:spcPts val="360"/>
              </a:spcBef>
              <a:spcAft>
                <a:spcPts val="0"/>
              </a:spcAft>
              <a:buNone/>
            </a:pPr>
            <a:endParaRPr/>
          </a:p>
          <a:p>
            <a:pPr marL="0" lvl="0" indent="0" algn="l" rtl="0">
              <a:spcBef>
                <a:spcPts val="360"/>
              </a:spcBef>
              <a:spcAft>
                <a:spcPts val="0"/>
              </a:spcAft>
              <a:buNone/>
            </a:pPr>
            <a:r>
              <a:rPr lang="en-US">
                <a:highlight>
                  <a:srgbClr val="FFFF00"/>
                </a:highlight>
              </a:rPr>
              <a:t>Please give us notice if you intend to send in birthday treats for your child.</a:t>
            </a:r>
            <a:endParaRPr>
              <a:highlight>
                <a:srgbClr val="FFFF00"/>
              </a:highlight>
            </a:endParaRPr>
          </a:p>
          <a:p>
            <a:pPr marL="0" lvl="0" indent="0" algn="l" rtl="0">
              <a:spcBef>
                <a:spcPts val="360"/>
              </a:spcBef>
              <a:spcAft>
                <a:spcPts val="0"/>
              </a:spcAft>
              <a:buNone/>
            </a:pPr>
            <a:endParaRPr/>
          </a:p>
        </p:txBody>
      </p:sp>
      <p:pic>
        <p:nvPicPr>
          <p:cNvPr id="187" name="Google Shape;187;p28"/>
          <p:cNvPicPr preferRelativeResize="0"/>
          <p:nvPr/>
        </p:nvPicPr>
        <p:blipFill>
          <a:blip r:embed="rId3">
            <a:alphaModFix/>
          </a:blip>
          <a:stretch>
            <a:fillRect/>
          </a:stretch>
        </p:blipFill>
        <p:spPr>
          <a:xfrm>
            <a:off x="3692597" y="4934122"/>
            <a:ext cx="1628250" cy="1628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Scent Free Zones</a:t>
            </a:r>
            <a:endParaRPr/>
          </a:p>
        </p:txBody>
      </p:sp>
      <p:sp>
        <p:nvSpPr>
          <p:cNvPr id="194" name="Google Shape;194;p29"/>
          <p:cNvSpPr txBox="1">
            <a:spLocks noGrp="1"/>
          </p:cNvSpPr>
          <p:nvPr>
            <p:ph type="body" idx="1"/>
          </p:nvPr>
        </p:nvSpPr>
        <p:spPr>
          <a:xfrm>
            <a:off x="457200" y="14176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a:t>Henry Ford Elementary School has been designated a Scent Free Zone because of medical conditions of students and staff members.  By eliminating the use of the items below, you are helping make sure that Henry Ford is a safe environment to learn and work for all staff and students!  Individuals with health concerns have strong reactions to scented items including migraines, breathing problems, shortness of breath, nausea and difficulty concentrating.  Scents can also trigger a severe asthma attack.</a:t>
            </a:r>
            <a:endParaRPr sz="2400"/>
          </a:p>
          <a:p>
            <a:pPr marL="0" lvl="0" indent="0" algn="l" rtl="0">
              <a:spcBef>
                <a:spcPts val="360"/>
              </a:spcBef>
              <a:spcAft>
                <a:spcPts val="0"/>
              </a:spcAft>
              <a:buNone/>
            </a:pPr>
            <a:endParaRPr sz="2400"/>
          </a:p>
          <a:p>
            <a:pPr marL="0" lvl="0" indent="0" algn="l" rtl="0">
              <a:spcBef>
                <a:spcPts val="360"/>
              </a:spcBef>
              <a:spcAft>
                <a:spcPts val="0"/>
              </a:spcAft>
              <a:buNone/>
            </a:pPr>
            <a:endParaRPr sz="2400"/>
          </a:p>
          <a:p>
            <a:pPr marL="0" lvl="0" indent="0" algn="l" rtl="0">
              <a:spcBef>
                <a:spcPts val="360"/>
              </a:spcBef>
              <a:spcAft>
                <a:spcPts val="0"/>
              </a:spcAft>
              <a:buNone/>
            </a:pP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Products to Avoid</a:t>
            </a:r>
            <a:endParaRPr/>
          </a:p>
        </p:txBody>
      </p:sp>
      <p:pic>
        <p:nvPicPr>
          <p:cNvPr id="201" name="Google Shape;201;p30"/>
          <p:cNvPicPr preferRelativeResize="0"/>
          <p:nvPr/>
        </p:nvPicPr>
        <p:blipFill>
          <a:blip r:embed="rId3">
            <a:alphaModFix/>
          </a:blip>
          <a:stretch>
            <a:fillRect/>
          </a:stretch>
        </p:blipFill>
        <p:spPr>
          <a:xfrm>
            <a:off x="693125" y="3429000"/>
            <a:ext cx="2285550" cy="1870003"/>
          </a:xfrm>
          <a:prstGeom prst="rect">
            <a:avLst/>
          </a:prstGeom>
          <a:noFill/>
          <a:ln>
            <a:noFill/>
          </a:ln>
        </p:spPr>
      </p:pic>
      <p:pic>
        <p:nvPicPr>
          <p:cNvPr id="202" name="Google Shape;202;p30"/>
          <p:cNvPicPr preferRelativeResize="0"/>
          <p:nvPr/>
        </p:nvPicPr>
        <p:blipFill>
          <a:blip r:embed="rId4">
            <a:alphaModFix/>
          </a:blip>
          <a:stretch>
            <a:fillRect/>
          </a:stretch>
        </p:blipFill>
        <p:spPr>
          <a:xfrm>
            <a:off x="3138753" y="5067047"/>
            <a:ext cx="2285550" cy="1706925"/>
          </a:xfrm>
          <a:prstGeom prst="rect">
            <a:avLst/>
          </a:prstGeom>
          <a:noFill/>
          <a:ln>
            <a:noFill/>
          </a:ln>
        </p:spPr>
      </p:pic>
      <p:pic>
        <p:nvPicPr>
          <p:cNvPr id="203" name="Google Shape;203;p30"/>
          <p:cNvPicPr preferRelativeResize="0"/>
          <p:nvPr/>
        </p:nvPicPr>
        <p:blipFill>
          <a:blip r:embed="rId5">
            <a:alphaModFix/>
          </a:blip>
          <a:stretch>
            <a:fillRect/>
          </a:stretch>
        </p:blipFill>
        <p:spPr>
          <a:xfrm>
            <a:off x="457201" y="1156224"/>
            <a:ext cx="2785550" cy="2169325"/>
          </a:xfrm>
          <a:prstGeom prst="rect">
            <a:avLst/>
          </a:prstGeom>
          <a:noFill/>
          <a:ln>
            <a:noFill/>
          </a:ln>
        </p:spPr>
      </p:pic>
      <p:pic>
        <p:nvPicPr>
          <p:cNvPr id="204" name="Google Shape;204;p30"/>
          <p:cNvPicPr preferRelativeResize="0"/>
          <p:nvPr/>
        </p:nvPicPr>
        <p:blipFill>
          <a:blip r:embed="rId6">
            <a:alphaModFix/>
          </a:blip>
          <a:stretch>
            <a:fillRect/>
          </a:stretch>
        </p:blipFill>
        <p:spPr>
          <a:xfrm>
            <a:off x="3912450" y="1156224"/>
            <a:ext cx="4926075" cy="2432525"/>
          </a:xfrm>
          <a:prstGeom prst="rect">
            <a:avLst/>
          </a:prstGeom>
          <a:noFill/>
          <a:ln>
            <a:noFill/>
          </a:ln>
        </p:spPr>
      </p:pic>
      <p:pic>
        <p:nvPicPr>
          <p:cNvPr id="205" name="Google Shape;205;p30"/>
          <p:cNvPicPr preferRelativeResize="0"/>
          <p:nvPr/>
        </p:nvPicPr>
        <p:blipFill>
          <a:blip r:embed="rId7">
            <a:alphaModFix/>
          </a:blip>
          <a:stretch>
            <a:fillRect/>
          </a:stretch>
        </p:blipFill>
        <p:spPr>
          <a:xfrm>
            <a:off x="5310675" y="3510151"/>
            <a:ext cx="2596841" cy="187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idx="4294967295"/>
          </p:nvPr>
        </p:nvSpPr>
        <p:spPr>
          <a:xfrm>
            <a:off x="308758" y="274638"/>
            <a:ext cx="8348354" cy="10197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entury Gothic"/>
              <a:buNone/>
            </a:pPr>
            <a:r>
              <a:rPr lang="en-US" sz="3959"/>
              <a:t>Classroom Expectations and PBIS</a:t>
            </a:r>
            <a:endParaRPr/>
          </a:p>
        </p:txBody>
      </p:sp>
      <p:sp>
        <p:nvSpPr>
          <p:cNvPr id="211" name="Google Shape;211;p31"/>
          <p:cNvSpPr/>
          <p:nvPr/>
        </p:nvSpPr>
        <p:spPr>
          <a:xfrm>
            <a:off x="700650" y="1417617"/>
            <a:ext cx="7861500" cy="46866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rgbClr val="595959"/>
              </a:buClr>
              <a:buSzPts val="2400"/>
              <a:buAutoNum type="arabicPeriod"/>
            </a:pPr>
            <a:r>
              <a:rPr lang="en-US" sz="2400" b="1">
                <a:solidFill>
                  <a:srgbClr val="595959"/>
                </a:solidFill>
              </a:rPr>
              <a:t>Students can move up and down</a:t>
            </a:r>
            <a:endParaRPr sz="2400" b="1"/>
          </a:p>
          <a:p>
            <a:pPr marL="457200" marR="0" lvl="0" indent="-381000" algn="l" rtl="0">
              <a:spcBef>
                <a:spcPts val="0"/>
              </a:spcBef>
              <a:spcAft>
                <a:spcPts val="0"/>
              </a:spcAft>
              <a:buClr>
                <a:srgbClr val="595959"/>
              </a:buClr>
              <a:buSzPts val="2400"/>
              <a:buAutoNum type="arabicPeriod"/>
            </a:pPr>
            <a:r>
              <a:rPr lang="en-US" sz="2400" b="1">
                <a:solidFill>
                  <a:srgbClr val="595959"/>
                </a:solidFill>
              </a:rPr>
              <a:t>Colors will be inputted on MiStar by the end of each month</a:t>
            </a:r>
            <a:endParaRPr sz="2400" b="1">
              <a:solidFill>
                <a:srgbClr val="595959"/>
              </a:solidFill>
            </a:endParaRPr>
          </a:p>
          <a:p>
            <a:pPr marL="0" marR="0" lvl="0" indent="0" algn="l" rtl="0">
              <a:spcBef>
                <a:spcPts val="0"/>
              </a:spcBef>
              <a:spcAft>
                <a:spcPts val="0"/>
              </a:spcAft>
              <a:buNone/>
            </a:pPr>
            <a:endParaRPr sz="2400">
              <a:solidFill>
                <a:srgbClr val="595959"/>
              </a:solidFill>
            </a:endParaRPr>
          </a:p>
          <a:p>
            <a:pPr marL="0" marR="0" lvl="0" indent="-152400" algn="l" rtl="0">
              <a:spcBef>
                <a:spcPts val="0"/>
              </a:spcBef>
              <a:spcAft>
                <a:spcPts val="0"/>
              </a:spcAft>
              <a:buClr>
                <a:srgbClr val="0000FF"/>
              </a:buClr>
              <a:buSzPts val="2400"/>
              <a:buFont typeface="Arial"/>
              <a:buChar char="•"/>
            </a:pPr>
            <a:r>
              <a:rPr lang="en-US" sz="2400" b="1">
                <a:solidFill>
                  <a:srgbClr val="0000FF"/>
                </a:solidFill>
                <a:latin typeface="Roboto"/>
                <a:ea typeface="Roboto"/>
                <a:cs typeface="Roboto"/>
                <a:sym typeface="Roboto"/>
              </a:rPr>
              <a:t>Blue: 		Above and Beyond </a:t>
            </a:r>
            <a:endParaRPr sz="2400">
              <a:solidFill>
                <a:srgbClr val="595959"/>
              </a:solidFill>
              <a:latin typeface="Arial"/>
              <a:ea typeface="Arial"/>
              <a:cs typeface="Arial"/>
              <a:sym typeface="Arial"/>
            </a:endParaRPr>
          </a:p>
          <a:p>
            <a:pPr marL="0" marR="0" lvl="0" indent="-152400" algn="l" rtl="0">
              <a:spcBef>
                <a:spcPts val="1600"/>
              </a:spcBef>
              <a:spcAft>
                <a:spcPts val="0"/>
              </a:spcAft>
              <a:buClr>
                <a:srgbClr val="6AA84F"/>
              </a:buClr>
              <a:buSzPts val="2400"/>
              <a:buFont typeface="Arial"/>
              <a:buChar char="•"/>
            </a:pPr>
            <a:r>
              <a:rPr lang="en-US" sz="2400" b="1">
                <a:solidFill>
                  <a:srgbClr val="6AA84F"/>
                </a:solidFill>
                <a:latin typeface="Roboto"/>
                <a:ea typeface="Roboto"/>
                <a:cs typeface="Roboto"/>
                <a:sym typeface="Roboto"/>
              </a:rPr>
              <a:t>Green: 	Meeting PBIS Expectations (Ready to Learn)</a:t>
            </a:r>
            <a:endParaRPr sz="2400">
              <a:solidFill>
                <a:srgbClr val="595959"/>
              </a:solidFill>
              <a:latin typeface="Arial"/>
              <a:ea typeface="Arial"/>
              <a:cs typeface="Arial"/>
              <a:sym typeface="Arial"/>
            </a:endParaRPr>
          </a:p>
          <a:p>
            <a:pPr marL="0" marR="0" lvl="0" indent="-152400" algn="l" rtl="0">
              <a:spcBef>
                <a:spcPts val="1600"/>
              </a:spcBef>
              <a:spcAft>
                <a:spcPts val="0"/>
              </a:spcAft>
              <a:buClr>
                <a:srgbClr val="F1C232"/>
              </a:buClr>
              <a:buSzPts val="2400"/>
              <a:buFont typeface="Arial"/>
              <a:buChar char="•"/>
            </a:pPr>
            <a:r>
              <a:rPr lang="en-US" sz="2400" b="1">
                <a:solidFill>
                  <a:srgbClr val="F1C232"/>
                </a:solidFill>
                <a:latin typeface="Roboto"/>
                <a:ea typeface="Roboto"/>
                <a:cs typeface="Roboto"/>
                <a:sym typeface="Roboto"/>
              </a:rPr>
              <a:t>Yellow: 	1-1 conversation with student </a:t>
            </a:r>
            <a:endParaRPr sz="2400">
              <a:solidFill>
                <a:srgbClr val="595959"/>
              </a:solidFill>
              <a:latin typeface="Arial"/>
              <a:ea typeface="Arial"/>
              <a:cs typeface="Arial"/>
              <a:sym typeface="Arial"/>
            </a:endParaRPr>
          </a:p>
          <a:p>
            <a:pPr marL="0" marR="0" lvl="0" indent="-152400" algn="l" rtl="0">
              <a:spcBef>
                <a:spcPts val="1600"/>
              </a:spcBef>
              <a:spcAft>
                <a:spcPts val="0"/>
              </a:spcAft>
              <a:buClr>
                <a:srgbClr val="FF9900"/>
              </a:buClr>
              <a:buSzPts val="2400"/>
              <a:buFont typeface="Arial"/>
              <a:buChar char="•"/>
            </a:pPr>
            <a:r>
              <a:rPr lang="en-US" sz="2400" b="1">
                <a:solidFill>
                  <a:srgbClr val="FF9900"/>
                </a:solidFill>
                <a:latin typeface="Roboto"/>
                <a:ea typeface="Roboto"/>
                <a:cs typeface="Roboto"/>
                <a:sym typeface="Roboto"/>
              </a:rPr>
              <a:t>Orange: 	Phone call home or Think Sheet</a:t>
            </a:r>
            <a:endParaRPr sz="2400">
              <a:solidFill>
                <a:srgbClr val="595959"/>
              </a:solidFill>
              <a:latin typeface="Arial"/>
              <a:ea typeface="Arial"/>
              <a:cs typeface="Arial"/>
              <a:sym typeface="Arial"/>
            </a:endParaRPr>
          </a:p>
          <a:p>
            <a:pPr marL="0" marR="0" lvl="0" indent="-152400" algn="l" rtl="0">
              <a:spcBef>
                <a:spcPts val="1600"/>
              </a:spcBef>
              <a:spcAft>
                <a:spcPts val="0"/>
              </a:spcAft>
              <a:buClr>
                <a:srgbClr val="FF0000"/>
              </a:buClr>
              <a:buSzPts val="2400"/>
              <a:buFont typeface="Arial"/>
              <a:buChar char="•"/>
            </a:pPr>
            <a:r>
              <a:rPr lang="en-US" sz="2400" b="1">
                <a:solidFill>
                  <a:srgbClr val="FF0000"/>
                </a:solidFill>
                <a:latin typeface="Roboto"/>
                <a:ea typeface="Roboto"/>
                <a:cs typeface="Roboto"/>
                <a:sym typeface="Roboto"/>
              </a:rPr>
              <a:t>Red: 		Contact support staff or point person</a:t>
            </a:r>
            <a:endParaRPr sz="2400" b="0" i="0" u="none" strike="noStrike">
              <a:solidFill>
                <a:srgbClr val="59595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entury Gothic"/>
              <a:buNone/>
            </a:pPr>
            <a:r>
              <a:rPr lang="en-US"/>
              <a:t>About Mrs. Mualem</a:t>
            </a:r>
            <a:endParaRPr/>
          </a:p>
        </p:txBody>
      </p:sp>
      <p:sp>
        <p:nvSpPr>
          <p:cNvPr id="95" name="Google Shape;95;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720"/>
              <a:buChar char="•"/>
            </a:pPr>
            <a:r>
              <a:rPr lang="en-US" sz="2720"/>
              <a:t>I live in Pleasant Ridge.  I recently moved after living in Dearborn my entire life!</a:t>
            </a:r>
            <a:endParaRPr/>
          </a:p>
          <a:p>
            <a:pPr marL="342900" lvl="0" indent="-342900" algn="l" rtl="0">
              <a:lnSpc>
                <a:spcPct val="90000"/>
              </a:lnSpc>
              <a:spcBef>
                <a:spcPts val="544"/>
              </a:spcBef>
              <a:spcAft>
                <a:spcPts val="0"/>
              </a:spcAft>
              <a:buClr>
                <a:schemeClr val="dk1"/>
              </a:buClr>
              <a:buSzPts val="2720"/>
              <a:buChar char="•"/>
            </a:pPr>
            <a:r>
              <a:rPr lang="en-US" sz="2720"/>
              <a:t>I am married and have a son (age 15), who is in the10th grade, a daughter (age 26), who is a nurse, and a son-in-law who is a police officer.</a:t>
            </a:r>
            <a:endParaRPr/>
          </a:p>
          <a:p>
            <a:pPr marL="342900" lvl="0" indent="-342900" algn="l" rtl="0">
              <a:lnSpc>
                <a:spcPct val="90000"/>
              </a:lnSpc>
              <a:spcBef>
                <a:spcPts val="544"/>
              </a:spcBef>
              <a:spcAft>
                <a:spcPts val="0"/>
              </a:spcAft>
              <a:buClr>
                <a:schemeClr val="dk1"/>
              </a:buClr>
              <a:buSzPts val="2720"/>
              <a:buChar char="•"/>
            </a:pPr>
            <a:r>
              <a:rPr lang="en-US" sz="2720"/>
              <a:t>I have been teaching in Dearborn for 30 years. I earned my undergrad. degree from Hillsdale College, and graduate degrees from the University of Michigan-Dearborn.</a:t>
            </a:r>
            <a:endParaRPr/>
          </a:p>
          <a:p>
            <a:pPr marL="342900" lvl="0" indent="-342900" algn="l" rtl="0">
              <a:lnSpc>
                <a:spcPct val="90000"/>
              </a:lnSpc>
              <a:spcBef>
                <a:spcPts val="544"/>
              </a:spcBef>
              <a:spcAft>
                <a:spcPts val="0"/>
              </a:spcAft>
              <a:buClr>
                <a:schemeClr val="dk1"/>
              </a:buClr>
              <a:buSzPts val="2720"/>
              <a:buChar char="•"/>
            </a:pPr>
            <a:r>
              <a:rPr lang="en-US" sz="2720"/>
              <a:t>I enjoy biking, tennis and golf.</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2"/>
          <p:cNvPicPr preferRelativeResize="0"/>
          <p:nvPr/>
        </p:nvPicPr>
        <p:blipFill>
          <a:blip r:embed="rId3">
            <a:alphaModFix/>
          </a:blip>
          <a:stretch>
            <a:fillRect/>
          </a:stretch>
        </p:blipFill>
        <p:spPr>
          <a:xfrm>
            <a:off x="536675" y="920975"/>
            <a:ext cx="3665750" cy="4887650"/>
          </a:xfrm>
          <a:prstGeom prst="rect">
            <a:avLst/>
          </a:prstGeom>
          <a:noFill/>
          <a:ln>
            <a:noFill/>
          </a:ln>
        </p:spPr>
      </p:pic>
      <p:pic>
        <p:nvPicPr>
          <p:cNvPr id="218" name="Google Shape;218;p32"/>
          <p:cNvPicPr preferRelativeResize="0"/>
          <p:nvPr/>
        </p:nvPicPr>
        <p:blipFill>
          <a:blip r:embed="rId4">
            <a:alphaModFix/>
          </a:blip>
          <a:stretch>
            <a:fillRect/>
          </a:stretch>
        </p:blipFill>
        <p:spPr>
          <a:xfrm>
            <a:off x="4572000" y="920975"/>
            <a:ext cx="3665750" cy="48876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5"/>
          <p:cNvPicPr preferRelativeResize="0">
            <a:picLocks noGrp="1"/>
          </p:cNvPicPr>
          <p:nvPr>
            <p:ph type="body" idx="1"/>
          </p:nvPr>
        </p:nvPicPr>
        <p:blipFill rotWithShape="1">
          <a:blip r:embed="rId3">
            <a:alphaModFix/>
          </a:blip>
          <a:srcRect/>
          <a:stretch/>
        </p:blipFill>
        <p:spPr>
          <a:xfrm rot="5400000">
            <a:off x="2036885" y="1269450"/>
            <a:ext cx="4876800" cy="3657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6"/>
          <p:cNvPicPr preferRelativeResize="0">
            <a:picLocks noGrp="1"/>
          </p:cNvPicPr>
          <p:nvPr>
            <p:ph type="body" idx="1"/>
          </p:nvPr>
        </p:nvPicPr>
        <p:blipFill rotWithShape="1">
          <a:blip r:embed="rId3">
            <a:alphaModFix/>
          </a:blip>
          <a:srcRect/>
          <a:stretch/>
        </p:blipFill>
        <p:spPr>
          <a:xfrm rot="10800000">
            <a:off x="984738" y="457200"/>
            <a:ext cx="7280030" cy="58732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entury Gothic"/>
              <a:buNone/>
            </a:pPr>
            <a:r>
              <a:rPr lang="en-US"/>
              <a:t>About Mrs. Ninkovich</a:t>
            </a:r>
            <a:endParaRPr/>
          </a:p>
        </p:txBody>
      </p:sp>
      <p:sp>
        <p:nvSpPr>
          <p:cNvPr id="111" name="Google Shape;1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480"/>
              <a:buChar char="•"/>
            </a:pPr>
            <a:r>
              <a:rPr lang="en-US" sz="2480"/>
              <a:t>I live in Novi but grew up in Dearborn.</a:t>
            </a:r>
            <a:endParaRPr/>
          </a:p>
          <a:p>
            <a:pPr marL="342900" lvl="0" indent="-342900" algn="l" rtl="0">
              <a:lnSpc>
                <a:spcPct val="80000"/>
              </a:lnSpc>
              <a:spcBef>
                <a:spcPts val="496"/>
              </a:spcBef>
              <a:spcAft>
                <a:spcPts val="0"/>
              </a:spcAft>
              <a:buClr>
                <a:schemeClr val="dk1"/>
              </a:buClr>
              <a:buSzPts val="2480"/>
              <a:buChar char="•"/>
            </a:pPr>
            <a:r>
              <a:rPr lang="en-US" sz="2480"/>
              <a:t>I’ve taught third grade for 29 years in Dearborn.</a:t>
            </a:r>
            <a:endParaRPr/>
          </a:p>
          <a:p>
            <a:pPr marL="342900" lvl="0" indent="-342900" algn="l" rtl="0">
              <a:lnSpc>
                <a:spcPct val="80000"/>
              </a:lnSpc>
              <a:spcBef>
                <a:spcPts val="496"/>
              </a:spcBef>
              <a:spcAft>
                <a:spcPts val="0"/>
              </a:spcAft>
              <a:buClr>
                <a:schemeClr val="dk1"/>
              </a:buClr>
              <a:buSzPts val="2480"/>
              <a:buChar char="•"/>
            </a:pPr>
            <a:r>
              <a:rPr lang="en-US" sz="2480"/>
              <a:t>I have been married for 28 years and have three children, Alyssa(24) Michael(22) and Cara(20).</a:t>
            </a:r>
            <a:endParaRPr/>
          </a:p>
          <a:p>
            <a:pPr marL="342900" lvl="0" indent="-342900" algn="l" rtl="0">
              <a:lnSpc>
                <a:spcPct val="80000"/>
              </a:lnSpc>
              <a:spcBef>
                <a:spcPts val="496"/>
              </a:spcBef>
              <a:spcAft>
                <a:spcPts val="0"/>
              </a:spcAft>
              <a:buClr>
                <a:schemeClr val="dk1"/>
              </a:buClr>
              <a:buSzPts val="2480"/>
              <a:buChar char="•"/>
            </a:pPr>
            <a:r>
              <a:rPr lang="en-US" sz="2480"/>
              <a:t>I received my undergrad from Western Michigan University.</a:t>
            </a:r>
            <a:endParaRPr/>
          </a:p>
          <a:p>
            <a:pPr marL="342900" lvl="0" indent="-342900" algn="l" rtl="0">
              <a:lnSpc>
                <a:spcPct val="80000"/>
              </a:lnSpc>
              <a:spcBef>
                <a:spcPts val="496"/>
              </a:spcBef>
              <a:spcAft>
                <a:spcPts val="0"/>
              </a:spcAft>
              <a:buClr>
                <a:schemeClr val="dk1"/>
              </a:buClr>
              <a:buSzPts val="2480"/>
              <a:buChar char="•"/>
            </a:pPr>
            <a:r>
              <a:rPr lang="en-US" sz="2480"/>
              <a:t>I received my Masters from Eastern Michigan University in Counseling.</a:t>
            </a:r>
            <a:endParaRPr/>
          </a:p>
          <a:p>
            <a:pPr marL="342900" lvl="0" indent="-342900" algn="l" rtl="0">
              <a:lnSpc>
                <a:spcPct val="80000"/>
              </a:lnSpc>
              <a:spcBef>
                <a:spcPts val="496"/>
              </a:spcBef>
              <a:spcAft>
                <a:spcPts val="0"/>
              </a:spcAft>
              <a:buClr>
                <a:schemeClr val="dk1"/>
              </a:buClr>
              <a:buSzPts val="2480"/>
              <a:buChar char="•"/>
            </a:pPr>
            <a:r>
              <a:rPr lang="en-US" sz="2480"/>
              <a:t>I Love teaching, reading, playing with my new puppy and spending time up north with my family.</a:t>
            </a:r>
            <a:endParaRPr sz="248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8" descr="C:\Users\ninkovl\Desktop\IMG_9248.jpg"/>
          <p:cNvPicPr preferRelativeResize="0"/>
          <p:nvPr/>
        </p:nvPicPr>
        <p:blipFill rotWithShape="1">
          <a:blip r:embed="rId3">
            <a:alphaModFix/>
          </a:blip>
          <a:srcRect/>
          <a:stretch/>
        </p:blipFill>
        <p:spPr>
          <a:xfrm>
            <a:off x="0" y="1"/>
            <a:ext cx="5253059" cy="5571783"/>
          </a:xfrm>
          <a:prstGeom prst="rect">
            <a:avLst/>
          </a:prstGeom>
          <a:noFill/>
          <a:ln>
            <a:noFill/>
          </a:ln>
        </p:spPr>
      </p:pic>
      <p:pic>
        <p:nvPicPr>
          <p:cNvPr id="117" name="Google Shape;117;p18" descr="C:\Users\ninkovl\Desktop\IMG_8837.jpg"/>
          <p:cNvPicPr preferRelativeResize="0"/>
          <p:nvPr/>
        </p:nvPicPr>
        <p:blipFill rotWithShape="1">
          <a:blip r:embed="rId4">
            <a:alphaModFix/>
          </a:blip>
          <a:srcRect/>
          <a:stretch/>
        </p:blipFill>
        <p:spPr>
          <a:xfrm>
            <a:off x="5253060" y="3429001"/>
            <a:ext cx="3890940" cy="3931719"/>
          </a:xfrm>
          <a:prstGeom prst="rect">
            <a:avLst/>
          </a:prstGeom>
          <a:noFill/>
          <a:ln>
            <a:noFill/>
          </a:ln>
        </p:spPr>
      </p:pic>
      <p:pic>
        <p:nvPicPr>
          <p:cNvPr id="118" name="Google Shape;118;p18" descr="C:\Users\ninkovl\Desktop\0.jpg"/>
          <p:cNvPicPr preferRelativeResize="0"/>
          <p:nvPr/>
        </p:nvPicPr>
        <p:blipFill rotWithShape="1">
          <a:blip r:embed="rId5">
            <a:alphaModFix/>
          </a:blip>
          <a:srcRect/>
          <a:stretch/>
        </p:blipFill>
        <p:spPr>
          <a:xfrm>
            <a:off x="5182399" y="0"/>
            <a:ext cx="4074758" cy="36205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entury Gothic"/>
              <a:buNone/>
            </a:pPr>
            <a:r>
              <a:rPr lang="en-US"/>
              <a:t>About Ms. Saab, L</a:t>
            </a:r>
            <a:endParaRPr/>
          </a:p>
        </p:txBody>
      </p:sp>
      <p:sp>
        <p:nvSpPr>
          <p:cNvPr id="124" name="Google Shape;124;p19"/>
          <p:cNvSpPr txBox="1">
            <a:spLocks noGrp="1"/>
          </p:cNvSpPr>
          <p:nvPr>
            <p:ph type="body" idx="1"/>
          </p:nvPr>
        </p:nvSpPr>
        <p:spPr>
          <a:xfrm>
            <a:off x="457200" y="1600200"/>
            <a:ext cx="8229600" cy="5142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I live in Dearborn, Michigan</a:t>
            </a:r>
            <a:endParaRPr/>
          </a:p>
          <a:p>
            <a:pPr marL="342900" lvl="0" indent="-342900" algn="l" rtl="0">
              <a:spcBef>
                <a:spcPts val="640"/>
              </a:spcBef>
              <a:spcAft>
                <a:spcPts val="0"/>
              </a:spcAft>
              <a:buClr>
                <a:schemeClr val="dk1"/>
              </a:buClr>
              <a:buSzPts val="3200"/>
              <a:buChar char="•"/>
            </a:pPr>
            <a:r>
              <a:rPr lang="en-US"/>
              <a:t>I have three children, Mohamad, Najla, and Hussein.</a:t>
            </a:r>
            <a:endParaRPr/>
          </a:p>
          <a:p>
            <a:pPr marL="342900" lvl="0" indent="-342900" algn="l" rtl="0">
              <a:spcBef>
                <a:spcPts val="640"/>
              </a:spcBef>
              <a:spcAft>
                <a:spcPts val="0"/>
              </a:spcAft>
              <a:buSzPts val="1800"/>
              <a:buChar char="•"/>
            </a:pPr>
            <a:r>
              <a:rPr lang="en-US"/>
              <a:t>I received both my undergrad and my grad degrees from the University Of Michigan- Dearborn. </a:t>
            </a:r>
            <a:endParaRPr/>
          </a:p>
          <a:p>
            <a:pPr marL="342900" lvl="0" indent="-342900" algn="l" rtl="0">
              <a:spcBef>
                <a:spcPts val="640"/>
              </a:spcBef>
              <a:spcAft>
                <a:spcPts val="0"/>
              </a:spcAft>
              <a:buClr>
                <a:schemeClr val="dk1"/>
              </a:buClr>
              <a:buSzPts val="3200"/>
              <a:buChar char="•"/>
            </a:pPr>
            <a:r>
              <a:rPr lang="en-US"/>
              <a:t>I have been teaching at Henry Ford Elementary since 2007. Prior to 2007, I taught at different schools in the Dearborn School District.</a:t>
            </a:r>
            <a:endParaRPr/>
          </a:p>
          <a:p>
            <a:pPr marL="342900" lvl="0" indent="-254000" algn="l" rtl="0">
              <a:spcBef>
                <a:spcPts val="640"/>
              </a:spcBef>
              <a:spcAft>
                <a:spcPts val="0"/>
              </a:spcAft>
              <a:buSzPts val="1800"/>
              <a:buChar char="•"/>
            </a:pP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0" descr="0f9c649d-1e22-4cc4-8fb3-74ad40d41cd2.JPG"/>
          <p:cNvPicPr preferRelativeResize="0"/>
          <p:nvPr/>
        </p:nvPicPr>
        <p:blipFill rotWithShape="1">
          <a:blip r:embed="rId3">
            <a:alphaModFix/>
          </a:blip>
          <a:srcRect/>
          <a:stretch/>
        </p:blipFill>
        <p:spPr>
          <a:xfrm>
            <a:off x="0" y="0"/>
            <a:ext cx="9144000" cy="60990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1" descr="a67dcef2-6e35-44dc-8f62-19967f04570e.JPG"/>
          <p:cNvPicPr preferRelativeResize="0"/>
          <p:nvPr/>
        </p:nvPicPr>
        <p:blipFill rotWithShape="1">
          <a:blip r:embed="rId3">
            <a:alphaModFix/>
          </a:blip>
          <a:srcRect/>
          <a:stretch/>
        </p:blipFill>
        <p:spPr>
          <a:xfrm>
            <a:off x="241300" y="838200"/>
            <a:ext cx="4178300" cy="5156200"/>
          </a:xfrm>
          <a:prstGeom prst="rect">
            <a:avLst/>
          </a:prstGeom>
          <a:noFill/>
          <a:ln>
            <a:noFill/>
          </a:ln>
        </p:spPr>
      </p:pic>
      <p:pic>
        <p:nvPicPr>
          <p:cNvPr id="135" name="Google Shape;135;p21" descr="PHOTO-2019-09-03-20-22-30.jpg"/>
          <p:cNvPicPr preferRelativeResize="0"/>
          <p:nvPr/>
        </p:nvPicPr>
        <p:blipFill rotWithShape="1">
          <a:blip r:embed="rId4">
            <a:alphaModFix/>
          </a:blip>
          <a:srcRect/>
          <a:stretch/>
        </p:blipFill>
        <p:spPr>
          <a:xfrm>
            <a:off x="4546600" y="609600"/>
            <a:ext cx="4343400" cy="5384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802</Words>
  <Application>Microsoft Office PowerPoint</Application>
  <PresentationFormat>On-screen Show (4:3)</PresentationFormat>
  <Paragraphs>79</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Century Gothic</vt:lpstr>
      <vt:lpstr>Roboto</vt:lpstr>
      <vt:lpstr>Arial</vt:lpstr>
      <vt:lpstr>Calibri</vt:lpstr>
      <vt:lpstr>Gill Sans</vt:lpstr>
      <vt:lpstr>Office Theme</vt:lpstr>
      <vt:lpstr>3rd Grade  Mrs. Ninkovich/Mrs. Mualem Ms. G. Saab &amp; Ms. L.Saab</vt:lpstr>
      <vt:lpstr>About Mrs. Mualem</vt:lpstr>
      <vt:lpstr>PowerPoint Presentation</vt:lpstr>
      <vt:lpstr>PowerPoint Presentation</vt:lpstr>
      <vt:lpstr>About Mrs. Ninkovich</vt:lpstr>
      <vt:lpstr>PowerPoint Presentation</vt:lpstr>
      <vt:lpstr>About Ms. Saab, L</vt:lpstr>
      <vt:lpstr>PowerPoint Presentation</vt:lpstr>
      <vt:lpstr>PowerPoint Presentation</vt:lpstr>
      <vt:lpstr>About Ms. Saab, G</vt:lpstr>
      <vt:lpstr>PowerPoint Presentation</vt:lpstr>
      <vt:lpstr>Homework</vt:lpstr>
      <vt:lpstr>Class Communication</vt:lpstr>
      <vt:lpstr>Classroom Planners</vt:lpstr>
      <vt:lpstr>Parent Volunteers </vt:lpstr>
      <vt:lpstr>Birthdays</vt:lpstr>
      <vt:lpstr>Scent Free Zones</vt:lpstr>
      <vt:lpstr>Products to Avoid</vt:lpstr>
      <vt:lpstr>Classroom Expectations and PBIS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Grade  Mrs. Ninkovich/Mrs. Mualem Ms. G. Saab &amp; Ms. L.Saab</dc:title>
  <cp:lastModifiedBy>Lynda Mualem</cp:lastModifiedBy>
  <cp:revision>1</cp:revision>
  <dcterms:modified xsi:type="dcterms:W3CDTF">2019-09-23T23:42:46Z</dcterms:modified>
</cp:coreProperties>
</file>