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417A-A2A7-40CA-8EE7-1D0D0F57849B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838-4EAB-4DD3-9FEB-3D0657F0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417A-A2A7-40CA-8EE7-1D0D0F57849B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838-4EAB-4DD3-9FEB-3D0657F0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8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417A-A2A7-40CA-8EE7-1D0D0F57849B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838-4EAB-4DD3-9FEB-3D0657F0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958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417A-A2A7-40CA-8EE7-1D0D0F57849B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838-4EAB-4DD3-9FEB-3D0657F0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49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417A-A2A7-40CA-8EE7-1D0D0F57849B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838-4EAB-4DD3-9FEB-3D0657F0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63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417A-A2A7-40CA-8EE7-1D0D0F57849B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838-4EAB-4DD3-9FEB-3D0657F0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61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417A-A2A7-40CA-8EE7-1D0D0F57849B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838-4EAB-4DD3-9FEB-3D0657F0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417A-A2A7-40CA-8EE7-1D0D0F57849B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838-4EAB-4DD3-9FEB-3D0657F0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4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417A-A2A7-40CA-8EE7-1D0D0F57849B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838-4EAB-4DD3-9FEB-3D0657F0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74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417A-A2A7-40CA-8EE7-1D0D0F57849B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838-4EAB-4DD3-9FEB-3D0657F0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60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417A-A2A7-40CA-8EE7-1D0D0F57849B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9838-4EAB-4DD3-9FEB-3D0657F0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3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5417A-A2A7-40CA-8EE7-1D0D0F57849B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F9838-4EAB-4DD3-9FEB-3D0657F0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1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4"/>
          <p:cNvSpPr>
            <a:spLocks noChangeShapeType="1"/>
          </p:cNvSpPr>
          <p:nvPr/>
        </p:nvSpPr>
        <p:spPr bwMode="auto">
          <a:xfrm>
            <a:off x="0" y="18288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123" name="Line 5"/>
          <p:cNvSpPr>
            <a:spLocks noChangeShapeType="1"/>
          </p:cNvSpPr>
          <p:nvPr/>
        </p:nvSpPr>
        <p:spPr bwMode="auto">
          <a:xfrm>
            <a:off x="28956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64008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-76200" y="0"/>
            <a:ext cx="3048000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prstClr val="black"/>
                </a:solidFill>
                <a:latin typeface="Times New Roman" pitchFamily="18" charset="0"/>
              </a:rPr>
              <a:t>Observations/</a:t>
            </a:r>
            <a:r>
              <a:rPr lang="en-US" altLang="en-US" sz="2400" b="1" u="sng">
                <a:solidFill>
                  <a:prstClr val="black"/>
                </a:solidFill>
                <a:latin typeface="Times New Roman" pitchFamily="18" charset="0"/>
              </a:rPr>
              <a:t>Explicit</a:t>
            </a:r>
            <a:r>
              <a:rPr lang="en-US" altLang="en-US" sz="2400">
                <a:solidFill>
                  <a:prstClr val="black"/>
                </a:solidFill>
                <a:latin typeface="Times New Roman" pitchFamily="18" charset="0"/>
              </a:rPr>
              <a:t> understandings in text</a:t>
            </a:r>
            <a:r>
              <a:rPr lang="en-US" altLang="en-US" sz="1800">
                <a:solidFill>
                  <a:prstClr val="black"/>
                </a:solidFill>
                <a:latin typeface="Times New Roman" pitchFamily="18" charset="0"/>
              </a:rPr>
              <a:t> (summarize the text in your own words –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prstClr val="black"/>
                </a:solidFill>
                <a:latin typeface="Times New Roman" pitchFamily="18" charset="0"/>
              </a:rPr>
              <a:t>What does it say?)</a:t>
            </a: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3048000" y="152400"/>
            <a:ext cx="3200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prstClr val="black"/>
                </a:solidFill>
                <a:latin typeface="Times New Roman" pitchFamily="18" charset="0"/>
              </a:rPr>
              <a:t>Inferences/</a:t>
            </a:r>
            <a:r>
              <a:rPr lang="en-US" altLang="en-US" sz="2400" b="1">
                <a:solidFill>
                  <a:prstClr val="black"/>
                </a:solidFill>
                <a:latin typeface="Times New Roman" pitchFamily="18" charset="0"/>
              </a:rPr>
              <a:t>Implicit</a:t>
            </a:r>
            <a:r>
              <a:rPr lang="en-US" altLang="en-US" sz="2400">
                <a:solidFill>
                  <a:prstClr val="black"/>
                </a:solidFill>
                <a:latin typeface="Times New Roman" pitchFamily="18" charset="0"/>
              </a:rPr>
              <a:t> understanding of text </a:t>
            </a:r>
            <a:r>
              <a:rPr lang="en-US" altLang="en-US" sz="1800">
                <a:solidFill>
                  <a:prstClr val="black"/>
                </a:solidFill>
                <a:latin typeface="Times New Roman" pitchFamily="18" charset="0"/>
              </a:rPr>
              <a:t>(read between the lines … what is the author </a:t>
            </a:r>
            <a:r>
              <a:rPr lang="en-US" altLang="en-US" sz="1800" i="1">
                <a:solidFill>
                  <a:prstClr val="black"/>
                </a:solidFill>
                <a:latin typeface="Times New Roman" pitchFamily="18" charset="0"/>
              </a:rPr>
              <a:t>trying </a:t>
            </a:r>
            <a:r>
              <a:rPr lang="en-US" altLang="en-US" sz="1800">
                <a:solidFill>
                  <a:prstClr val="black"/>
                </a:solidFill>
                <a:latin typeface="Times New Roman" pitchFamily="18" charset="0"/>
              </a:rPr>
              <a:t>to say?)</a:t>
            </a: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6553200" y="76200"/>
            <a:ext cx="2438400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prstClr val="black"/>
                </a:solidFill>
                <a:latin typeface="Times New Roman" pitchFamily="18" charset="0"/>
              </a:rPr>
              <a:t>Talk to the Text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prstClr val="black"/>
                </a:solidFill>
                <a:latin typeface="Times New Roman" pitchFamily="18" charset="0"/>
              </a:rPr>
              <a:t> </a:t>
            </a:r>
            <a:endParaRPr lang="en-US" altLang="en-US" sz="2400" dirty="0">
              <a:solidFill>
                <a:prstClr val="black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prstClr val="black"/>
                </a:solidFill>
                <a:latin typeface="Times New Roman" pitchFamily="18" charset="0"/>
              </a:rPr>
              <a:t>[My questions, connections, ideas, ah ha!, predictions, vocabulary]</a:t>
            </a:r>
          </a:p>
        </p:txBody>
      </p:sp>
      <p:sp>
        <p:nvSpPr>
          <p:cNvPr id="5128" name="TextBox 1"/>
          <p:cNvSpPr txBox="1">
            <a:spLocks noChangeArrowheads="1"/>
          </p:cNvSpPr>
          <p:nvPr/>
        </p:nvSpPr>
        <p:spPr bwMode="auto">
          <a:xfrm>
            <a:off x="622300" y="3362325"/>
            <a:ext cx="16433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prstClr val="black"/>
                </a:solidFill>
                <a:latin typeface="Times New Roman" pitchFamily="18" charset="0"/>
              </a:rPr>
              <a:t>Summarize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prstClr val="black"/>
                </a:solidFill>
                <a:latin typeface="Times New Roman" pitchFamily="18" charset="0"/>
              </a:rPr>
              <a:t>Pg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</a:rPr>
              <a:t>.'s: </a:t>
            </a:r>
            <a:r>
              <a:rPr lang="en-US" altLang="en-US" sz="2400" dirty="0" smtClean="0">
                <a:solidFill>
                  <a:prstClr val="black"/>
                </a:solidFill>
                <a:latin typeface="Times New Roman" pitchFamily="18" charset="0"/>
              </a:rPr>
              <a:t>32-36</a:t>
            </a:r>
            <a:endParaRPr lang="en-US" altLang="en-US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5129" name="TextBox 2"/>
          <p:cNvSpPr txBox="1">
            <a:spLocks noChangeArrowheads="1"/>
          </p:cNvSpPr>
          <p:nvPr/>
        </p:nvSpPr>
        <p:spPr bwMode="auto">
          <a:xfrm>
            <a:off x="2999509" y="4562653"/>
            <a:ext cx="3299301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didn’t General </a:t>
            </a:r>
            <a:endParaRPr lang="en-US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Zaroff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kill Rainsford?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 smtClean="0">
              <a:solidFill>
                <a:prstClr val="black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prstClr val="black"/>
                </a:solidFill>
                <a:latin typeface="Times New Roman" pitchFamily="18" charset="0"/>
              </a:rPr>
              <a:t>Provide 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</a:rPr>
              <a:t>textual </a:t>
            </a:r>
            <a:r>
              <a:rPr lang="en-US" altLang="en-US" sz="2000" dirty="0" smtClean="0">
                <a:solidFill>
                  <a:prstClr val="black"/>
                </a:solidFill>
                <a:latin typeface="Times New Roman" pitchFamily="18" charset="0"/>
              </a:rPr>
              <a:t>evidence 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</a:rPr>
              <a:t>with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</a:rPr>
              <a:t>parenthetical citation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</a:rPr>
              <a:t>(</a:t>
            </a:r>
            <a:r>
              <a:rPr lang="en-US" altLang="en-US" sz="2000" dirty="0" smtClean="0">
                <a:solidFill>
                  <a:prstClr val="black"/>
                </a:solidFill>
                <a:latin typeface="Times New Roman" pitchFamily="18" charset="0"/>
              </a:rPr>
              <a:t>Connell 32 ).</a:t>
            </a:r>
            <a:endParaRPr lang="en-US" altLang="en-US" sz="2000" dirty="0">
              <a:solidFill>
                <a:prstClr val="black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5130" name="TextBox 3"/>
          <p:cNvSpPr txBox="1">
            <a:spLocks noChangeArrowheads="1"/>
          </p:cNvSpPr>
          <p:nvPr/>
        </p:nvSpPr>
        <p:spPr bwMode="auto">
          <a:xfrm>
            <a:off x="6414655" y="1981200"/>
            <a:ext cx="2632452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2060"/>
                </a:solidFill>
                <a:latin typeface="Times New Roman" pitchFamily="18" charset="0"/>
              </a:rPr>
              <a:t>1 connection w/textual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2060"/>
                </a:solidFill>
                <a:latin typeface="Times New Roman" pitchFamily="18" charset="0"/>
              </a:rPr>
              <a:t>evidence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2060"/>
                </a:solidFill>
                <a:latin typeface="Times New Roman" pitchFamily="18" charset="0"/>
              </a:rPr>
              <a:t>(T2T, T2S, or T2W)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prstClr val="black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8000"/>
                </a:solidFill>
                <a:latin typeface="Times New Roman" pitchFamily="18" charset="0"/>
              </a:rPr>
              <a:t>1 question you have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8000"/>
                </a:solidFill>
                <a:latin typeface="Times New Roman" pitchFamily="18" charset="0"/>
              </a:rPr>
              <a:t>about a character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8000"/>
                </a:solidFill>
                <a:latin typeface="Times New Roman" pitchFamily="18" charset="0"/>
              </a:rPr>
              <a:t>or part of the plot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8000"/>
                </a:solidFill>
                <a:latin typeface="Times New Roman" pitchFamily="18" charset="0"/>
              </a:rPr>
              <a:t>w/textual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8000"/>
                </a:solidFill>
                <a:latin typeface="Times New Roman" pitchFamily="18" charset="0"/>
              </a:rPr>
              <a:t>evidence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prstClr val="black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Times New Roman" pitchFamily="18" charset="0"/>
              </a:rPr>
              <a:t>2 vocabulary words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Times New Roman" pitchFamily="18" charset="0"/>
              </a:rPr>
              <a:t> (defined)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Times New Roman" pitchFamily="18" charset="0"/>
              </a:rPr>
              <a:t>*The ones defined for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Times New Roman" pitchFamily="18" charset="0"/>
              </a:rPr>
              <a:t>you do not count!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56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2018-10-08T16:57:06Z</dcterms:created>
  <dcterms:modified xsi:type="dcterms:W3CDTF">2018-10-08T16:57:22Z</dcterms:modified>
</cp:coreProperties>
</file>