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1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1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6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1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0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5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0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9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4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D9D08-BAF6-4B5A-87CB-A3FDDF8B5F8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8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4"/>
          <p:cNvSpPr>
            <a:spLocks noChangeShapeType="1"/>
          </p:cNvSpPr>
          <p:nvPr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28956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64008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13855" y="0"/>
            <a:ext cx="30480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Observations/</a:t>
            </a:r>
            <a:r>
              <a:rPr lang="en-US" altLang="en-US" sz="2400" b="1" u="sng" dirty="0">
                <a:latin typeface="Times New Roman" pitchFamily="18" charset="0"/>
              </a:rPr>
              <a:t>Explicit</a:t>
            </a:r>
            <a:r>
              <a:rPr lang="en-US" altLang="en-US" sz="2400" dirty="0">
                <a:latin typeface="Times New Roman" pitchFamily="18" charset="0"/>
              </a:rPr>
              <a:t> understandings in text</a:t>
            </a:r>
            <a:r>
              <a:rPr lang="en-US" altLang="en-US" sz="1800" dirty="0">
                <a:latin typeface="Times New Roman" pitchFamily="18" charset="0"/>
              </a:rPr>
              <a:t> (summarize the text in your own words –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Times New Roman" pitchFamily="18" charset="0"/>
              </a:rPr>
              <a:t>What does it say?)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048000" y="152400"/>
            <a:ext cx="3200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Inferences/</a:t>
            </a:r>
            <a:r>
              <a:rPr lang="en-US" altLang="en-US" sz="2400" b="1">
                <a:latin typeface="Times New Roman" pitchFamily="18" charset="0"/>
              </a:rPr>
              <a:t>Implicit</a:t>
            </a:r>
            <a:r>
              <a:rPr lang="en-US" altLang="en-US" sz="2400">
                <a:latin typeface="Times New Roman" pitchFamily="18" charset="0"/>
              </a:rPr>
              <a:t> understanding of text </a:t>
            </a:r>
            <a:r>
              <a:rPr lang="en-US" altLang="en-US" sz="1800">
                <a:latin typeface="Times New Roman" pitchFamily="18" charset="0"/>
              </a:rPr>
              <a:t>(read between the lines … what is the author </a:t>
            </a:r>
            <a:r>
              <a:rPr lang="en-US" altLang="en-US" sz="1800" i="1">
                <a:latin typeface="Times New Roman" pitchFamily="18" charset="0"/>
              </a:rPr>
              <a:t>trying </a:t>
            </a:r>
            <a:r>
              <a:rPr lang="en-US" altLang="en-US" sz="1800">
                <a:latin typeface="Times New Roman" pitchFamily="18" charset="0"/>
              </a:rPr>
              <a:t>to say?)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6553200" y="76200"/>
            <a:ext cx="2438400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</a:rPr>
              <a:t>Talk to the Text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endParaRPr lang="en-US" altLang="en-US" sz="2400" dirty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Times New Roman" pitchFamily="18" charset="0"/>
              </a:rPr>
              <a:t>[My questions, connections, ideas, ah ha!, predictions, vocabulary]</a:t>
            </a:r>
          </a:p>
        </p:txBody>
      </p:sp>
      <p:sp>
        <p:nvSpPr>
          <p:cNvPr id="5128" name="TextBox 1"/>
          <p:cNvSpPr txBox="1">
            <a:spLocks noChangeArrowheads="1"/>
          </p:cNvSpPr>
          <p:nvPr/>
        </p:nvSpPr>
        <p:spPr bwMode="auto">
          <a:xfrm>
            <a:off x="622300" y="3362325"/>
            <a:ext cx="16433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Summarize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Pg</a:t>
            </a:r>
            <a:r>
              <a:rPr lang="en-US" altLang="en-US" sz="2400" dirty="0">
                <a:latin typeface="Times New Roman" pitchFamily="18" charset="0"/>
              </a:rPr>
              <a:t>.'s: </a:t>
            </a:r>
            <a:r>
              <a:rPr lang="en-US" altLang="en-US" sz="2400" dirty="0" smtClean="0">
                <a:latin typeface="Times New Roman" pitchFamily="18" charset="0"/>
              </a:rPr>
              <a:t>31-36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29" name="TextBox 2"/>
          <p:cNvSpPr txBox="1">
            <a:spLocks noChangeArrowheads="1"/>
          </p:cNvSpPr>
          <p:nvPr/>
        </p:nvSpPr>
        <p:spPr bwMode="auto">
          <a:xfrm>
            <a:off x="3145167" y="3199496"/>
            <a:ext cx="27671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Make </a:t>
            </a:r>
            <a:r>
              <a:rPr lang="en-US" altLang="en-US" sz="2400" dirty="0">
                <a:latin typeface="Times New Roman" pitchFamily="18" charset="0"/>
              </a:rPr>
              <a:t>2</a:t>
            </a:r>
            <a:r>
              <a:rPr lang="en-US" altLang="en-US" sz="2400" dirty="0" smtClean="0">
                <a:latin typeface="Times New Roman" pitchFamily="18" charset="0"/>
              </a:rPr>
              <a:t> Inferences</a:t>
            </a: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-provide textual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evidence </a:t>
            </a:r>
            <a:r>
              <a:rPr lang="en-US" altLang="en-US" sz="2400" dirty="0">
                <a:latin typeface="Times New Roman" pitchFamily="18" charset="0"/>
              </a:rPr>
              <a:t>with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</a:t>
            </a:r>
            <a:r>
              <a:rPr lang="en-US" altLang="en-US" sz="2400" dirty="0" smtClean="0">
                <a:latin typeface="Times New Roman" pitchFamily="18" charset="0"/>
              </a:rPr>
              <a:t>arenthetical </a:t>
            </a:r>
            <a:r>
              <a:rPr lang="en-US" altLang="en-US" sz="2400" dirty="0">
                <a:latin typeface="Times New Roman" pitchFamily="18" charset="0"/>
              </a:rPr>
              <a:t>c</a:t>
            </a:r>
            <a:r>
              <a:rPr lang="en-US" altLang="en-US" sz="2400" dirty="0" smtClean="0">
                <a:latin typeface="Times New Roman" pitchFamily="18" charset="0"/>
              </a:rPr>
              <a:t>itation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(Connell </a:t>
            </a:r>
            <a:r>
              <a:rPr lang="en-US" altLang="en-US" sz="2400" dirty="0" smtClean="0">
                <a:latin typeface="Times New Roman" pitchFamily="18" charset="0"/>
              </a:rPr>
              <a:t>32</a:t>
            </a:r>
            <a:r>
              <a:rPr lang="en-US" altLang="en-US" sz="2400" dirty="0" smtClean="0">
                <a:latin typeface="Times New Roman" pitchFamily="18" charset="0"/>
              </a:rPr>
              <a:t>).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30" name="TextBox 3"/>
          <p:cNvSpPr txBox="1">
            <a:spLocks noChangeArrowheads="1"/>
          </p:cNvSpPr>
          <p:nvPr/>
        </p:nvSpPr>
        <p:spPr bwMode="auto">
          <a:xfrm>
            <a:off x="6445689" y="2743200"/>
            <a:ext cx="269831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</a:t>
            </a:r>
            <a:r>
              <a:rPr lang="en-US" altLang="en-US" sz="2400" dirty="0" smtClean="0">
                <a:latin typeface="Times New Roman" pitchFamily="18" charset="0"/>
              </a:rPr>
              <a:t>connection w/textual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evidence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(T2T, T2S, or T2W)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</a:t>
            </a:r>
            <a:r>
              <a:rPr lang="en-US" altLang="en-US" sz="2400" dirty="0" smtClean="0">
                <a:latin typeface="Times New Roman" pitchFamily="18" charset="0"/>
              </a:rPr>
              <a:t>question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</a:t>
            </a:r>
            <a:r>
              <a:rPr lang="en-US" altLang="en-US" sz="2400" dirty="0" smtClean="0">
                <a:latin typeface="Times New Roman" pitchFamily="18" charset="0"/>
              </a:rPr>
              <a:t>vocabulary word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(defined)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82942" y="2124578"/>
            <a:ext cx="1723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b="1" dirty="0" smtClean="0">
                <a:solidFill>
                  <a:srgbClr val="FF0000"/>
                </a:solidFill>
              </a:rPr>
              <a:t>HONORS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REQUIREMENTS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8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4"/>
          <p:cNvSpPr>
            <a:spLocks noChangeShapeType="1"/>
          </p:cNvSpPr>
          <p:nvPr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28956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64008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-76200" y="0"/>
            <a:ext cx="30480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Observations/</a:t>
            </a:r>
            <a:r>
              <a:rPr lang="en-US" altLang="en-US" sz="2400" b="1" u="sng">
                <a:latin typeface="Times New Roman" pitchFamily="18" charset="0"/>
              </a:rPr>
              <a:t>Explicit</a:t>
            </a:r>
            <a:r>
              <a:rPr lang="en-US" altLang="en-US" sz="2400">
                <a:latin typeface="Times New Roman" pitchFamily="18" charset="0"/>
              </a:rPr>
              <a:t> understandings in text</a:t>
            </a:r>
            <a:r>
              <a:rPr lang="en-US" altLang="en-US" sz="1800">
                <a:latin typeface="Times New Roman" pitchFamily="18" charset="0"/>
              </a:rPr>
              <a:t> (summarize the text in your own words –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itchFamily="18" charset="0"/>
              </a:rPr>
              <a:t>What does it say?)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048000" y="152400"/>
            <a:ext cx="3200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Inferences/</a:t>
            </a:r>
            <a:r>
              <a:rPr lang="en-US" altLang="en-US" sz="2400" b="1">
                <a:latin typeface="Times New Roman" pitchFamily="18" charset="0"/>
              </a:rPr>
              <a:t>Implicit</a:t>
            </a:r>
            <a:r>
              <a:rPr lang="en-US" altLang="en-US" sz="2400">
                <a:latin typeface="Times New Roman" pitchFamily="18" charset="0"/>
              </a:rPr>
              <a:t> understanding of text </a:t>
            </a:r>
            <a:r>
              <a:rPr lang="en-US" altLang="en-US" sz="1800">
                <a:latin typeface="Times New Roman" pitchFamily="18" charset="0"/>
              </a:rPr>
              <a:t>(read between the lines … what is the author </a:t>
            </a:r>
            <a:r>
              <a:rPr lang="en-US" altLang="en-US" sz="1800" i="1">
                <a:latin typeface="Times New Roman" pitchFamily="18" charset="0"/>
              </a:rPr>
              <a:t>trying </a:t>
            </a:r>
            <a:r>
              <a:rPr lang="en-US" altLang="en-US" sz="1800">
                <a:latin typeface="Times New Roman" pitchFamily="18" charset="0"/>
              </a:rPr>
              <a:t>to say?)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6553200" y="76200"/>
            <a:ext cx="2438400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</a:rPr>
              <a:t>Talk to the Text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endParaRPr lang="en-US" altLang="en-US" sz="2400" dirty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Times New Roman" pitchFamily="18" charset="0"/>
              </a:rPr>
              <a:t>[My questions, connections, ideas, ah ha!, predictions, vocabulary]</a:t>
            </a:r>
          </a:p>
        </p:txBody>
      </p:sp>
      <p:sp>
        <p:nvSpPr>
          <p:cNvPr id="5128" name="TextBox 1"/>
          <p:cNvSpPr txBox="1">
            <a:spLocks noChangeArrowheads="1"/>
          </p:cNvSpPr>
          <p:nvPr/>
        </p:nvSpPr>
        <p:spPr bwMode="auto">
          <a:xfrm>
            <a:off x="622300" y="3362325"/>
            <a:ext cx="16433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Summarize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Pg</a:t>
            </a:r>
            <a:r>
              <a:rPr lang="en-US" altLang="en-US" sz="2400" dirty="0">
                <a:latin typeface="Times New Roman" pitchFamily="18" charset="0"/>
              </a:rPr>
              <a:t>.'s: </a:t>
            </a:r>
            <a:r>
              <a:rPr lang="en-US" altLang="en-US" sz="2400" dirty="0" smtClean="0">
                <a:latin typeface="Times New Roman" pitchFamily="18" charset="0"/>
              </a:rPr>
              <a:t>31-36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29" name="TextBox 2"/>
          <p:cNvSpPr txBox="1">
            <a:spLocks noChangeArrowheads="1"/>
          </p:cNvSpPr>
          <p:nvPr/>
        </p:nvSpPr>
        <p:spPr bwMode="auto">
          <a:xfrm>
            <a:off x="3145167" y="3199496"/>
            <a:ext cx="27671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Make 1 Inference</a:t>
            </a: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-provide textual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evidence </a:t>
            </a:r>
            <a:r>
              <a:rPr lang="en-US" altLang="en-US" sz="2400" dirty="0">
                <a:latin typeface="Times New Roman" pitchFamily="18" charset="0"/>
              </a:rPr>
              <a:t>with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</a:t>
            </a:r>
            <a:r>
              <a:rPr lang="en-US" altLang="en-US" sz="2400" dirty="0" smtClean="0">
                <a:latin typeface="Times New Roman" pitchFamily="18" charset="0"/>
              </a:rPr>
              <a:t>arenthetical </a:t>
            </a:r>
            <a:r>
              <a:rPr lang="en-US" altLang="en-US" sz="2400" dirty="0">
                <a:latin typeface="Times New Roman" pitchFamily="18" charset="0"/>
              </a:rPr>
              <a:t>c</a:t>
            </a:r>
            <a:r>
              <a:rPr lang="en-US" altLang="en-US" sz="2400" dirty="0" smtClean="0">
                <a:latin typeface="Times New Roman" pitchFamily="18" charset="0"/>
              </a:rPr>
              <a:t>itation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(Connell </a:t>
            </a:r>
            <a:r>
              <a:rPr lang="en-US" altLang="en-US" sz="2400" dirty="0" smtClean="0">
                <a:latin typeface="Times New Roman" pitchFamily="18" charset="0"/>
              </a:rPr>
              <a:t>32</a:t>
            </a:r>
            <a:r>
              <a:rPr lang="en-US" altLang="en-US" sz="2400" dirty="0" smtClean="0">
                <a:latin typeface="Times New Roman" pitchFamily="18" charset="0"/>
              </a:rPr>
              <a:t>).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30" name="TextBox 3"/>
          <p:cNvSpPr txBox="1">
            <a:spLocks noChangeArrowheads="1"/>
          </p:cNvSpPr>
          <p:nvPr/>
        </p:nvSpPr>
        <p:spPr bwMode="auto">
          <a:xfrm>
            <a:off x="6487252" y="3069937"/>
            <a:ext cx="267060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itchFamily="18" charset="0"/>
              </a:rPr>
              <a:t>1 </a:t>
            </a:r>
            <a:r>
              <a:rPr lang="en-US" altLang="en-US" sz="2000" dirty="0" smtClean="0">
                <a:latin typeface="Times New Roman" pitchFamily="18" charset="0"/>
              </a:rPr>
              <a:t>connection w/textual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evidence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(T2T, T2S, or T2W)</a:t>
            </a: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question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</a:t>
            </a:r>
            <a:r>
              <a:rPr lang="en-US" altLang="en-US" sz="2400" dirty="0" smtClean="0">
                <a:latin typeface="Times New Roman" pitchFamily="18" charset="0"/>
              </a:rPr>
              <a:t>vocabulary word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(defined)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56117" y="2235323"/>
            <a:ext cx="2183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LA 1 REQUIREMENTS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61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665A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198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14</cp:revision>
  <cp:lastPrinted>2016-11-11T19:20:31Z</cp:lastPrinted>
  <dcterms:created xsi:type="dcterms:W3CDTF">2016-10-05T13:10:26Z</dcterms:created>
  <dcterms:modified xsi:type="dcterms:W3CDTF">2017-10-10T10:44:26Z</dcterms:modified>
</cp:coreProperties>
</file>