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9D08-BAF6-4B5A-87CB-A3FDDF8B5F8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9F7E-FA33-463F-BC49-1AC59A674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3855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Observations/</a:t>
            </a:r>
            <a:r>
              <a:rPr lang="en-US" altLang="en-US" sz="2400" b="1" u="sng" dirty="0">
                <a:latin typeface="Times New Roman" pitchFamily="18" charset="0"/>
              </a:rPr>
              <a:t>Explicit</a:t>
            </a:r>
            <a:r>
              <a:rPr lang="en-US" altLang="en-US" sz="2400" dirty="0">
                <a:latin typeface="Times New Roman" pitchFamily="18" charset="0"/>
              </a:rPr>
              <a:t> understandings in text</a:t>
            </a:r>
            <a:r>
              <a:rPr lang="en-US" altLang="en-US" sz="1800" dirty="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Talk to the Text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31-36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</a:t>
            </a:r>
            <a:r>
              <a:rPr lang="en-US" altLang="en-US" sz="2400" dirty="0">
                <a:latin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</a:rPr>
              <a:t> Inferences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r>
              <a:rPr lang="en-US" altLang="en-US" sz="2400" dirty="0" smtClean="0">
                <a:latin typeface="Times New Roman" pitchFamily="18" charset="0"/>
              </a:rPr>
              <a:t>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45689" y="2743200"/>
            <a:ext cx="26983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2942" y="2124578"/>
            <a:ext cx="1723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b="1" dirty="0" smtClean="0">
                <a:solidFill>
                  <a:srgbClr val="FF0000"/>
                </a:solidFill>
              </a:rPr>
              <a:t>HONORS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REQUIREMENTS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Observations/</a:t>
            </a:r>
            <a:r>
              <a:rPr lang="en-US" altLang="en-US" sz="2400" b="1" u="sng">
                <a:latin typeface="Times New Roman" pitchFamily="18" charset="0"/>
              </a:rPr>
              <a:t>Explicit</a:t>
            </a:r>
            <a:r>
              <a:rPr lang="en-US" altLang="en-US" sz="2400">
                <a:latin typeface="Times New Roman" pitchFamily="18" charset="0"/>
              </a:rPr>
              <a:t> understandings in text</a:t>
            </a:r>
            <a:r>
              <a:rPr lang="en-US" altLang="en-US" sz="1800"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Inferences/</a:t>
            </a:r>
            <a:r>
              <a:rPr lang="en-US" altLang="en-US" sz="2400" b="1">
                <a:latin typeface="Times New Roman" pitchFamily="18" charset="0"/>
              </a:rPr>
              <a:t>Implicit</a:t>
            </a:r>
            <a:r>
              <a:rPr lang="en-US" altLang="en-US" sz="2400">
                <a:latin typeface="Times New Roman" pitchFamily="18" charset="0"/>
              </a:rPr>
              <a:t> understanding of text </a:t>
            </a:r>
            <a:r>
              <a:rPr lang="en-US" altLang="en-US" sz="1800"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latin typeface="Times New Roman" pitchFamily="18" charset="0"/>
              </a:rPr>
              <a:t>trying </a:t>
            </a:r>
            <a:r>
              <a:rPr lang="en-US" altLang="en-US" sz="1800"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itchFamily="18" charset="0"/>
              </a:rPr>
              <a:t>Talk to the Text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Pg</a:t>
            </a:r>
            <a:r>
              <a:rPr lang="en-US" altLang="en-US" sz="2400" dirty="0">
                <a:latin typeface="Times New Roman" pitchFamily="18" charset="0"/>
              </a:rPr>
              <a:t>.'s: </a:t>
            </a:r>
            <a:r>
              <a:rPr lang="en-US" altLang="en-US" sz="2400" dirty="0" smtClean="0">
                <a:latin typeface="Times New Roman" pitchFamily="18" charset="0"/>
              </a:rPr>
              <a:t>31-36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3145167" y="3199496"/>
            <a:ext cx="27671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Make 1 Inference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-provide textual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 </a:t>
            </a:r>
            <a:r>
              <a:rPr lang="en-US" altLang="en-US" sz="2400" dirty="0"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</a:rPr>
              <a:t>arenthetical </a:t>
            </a:r>
            <a:r>
              <a:rPr lang="en-US" altLang="en-US" sz="2400" dirty="0">
                <a:latin typeface="Times New Roman" pitchFamily="18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</a:rPr>
              <a:t>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(Connell </a:t>
            </a:r>
            <a:r>
              <a:rPr lang="en-US" altLang="en-US" sz="2400" dirty="0" smtClean="0">
                <a:latin typeface="Times New Roman" pitchFamily="18" charset="0"/>
              </a:rPr>
              <a:t>32</a:t>
            </a:r>
            <a:r>
              <a:rPr lang="en-US" altLang="en-US" sz="2400" dirty="0" smtClean="0">
                <a:latin typeface="Times New Roman" pitchFamily="18" charset="0"/>
              </a:rPr>
              <a:t>).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87252" y="3069937"/>
            <a:ext cx="267060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itchFamily="18" charset="0"/>
              </a:rPr>
              <a:t>1 </a:t>
            </a:r>
            <a:r>
              <a:rPr lang="en-US" altLang="en-US" sz="2000" dirty="0" smtClean="0"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(T2T, T2S, or T2W)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1 </a:t>
            </a:r>
            <a:r>
              <a:rPr lang="en-US" altLang="en-US" sz="2400" dirty="0" smtClean="0">
                <a:latin typeface="Times New Roman" pitchFamily="18" charset="0"/>
              </a:rPr>
              <a:t>vocabulary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(defined)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6117" y="2235323"/>
            <a:ext cx="218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1 REQUIREMENTS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665A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198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cp:lastPrinted>2016-11-11T19:20:31Z</cp:lastPrinted>
  <dcterms:created xsi:type="dcterms:W3CDTF">2016-10-05T13:10:26Z</dcterms:created>
  <dcterms:modified xsi:type="dcterms:W3CDTF">2017-10-10T10:44:26Z</dcterms:modified>
</cp:coreProperties>
</file>