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876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1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17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6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1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08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45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95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08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9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4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D9D08-BAF6-4B5A-87CB-A3FDDF8B5F81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86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4"/>
          <p:cNvSpPr>
            <a:spLocks noChangeShapeType="1"/>
          </p:cNvSpPr>
          <p:nvPr/>
        </p:nvSpPr>
        <p:spPr bwMode="auto">
          <a:xfrm>
            <a:off x="0" y="18288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" name="Line 5"/>
          <p:cNvSpPr>
            <a:spLocks noChangeShapeType="1"/>
          </p:cNvSpPr>
          <p:nvPr/>
        </p:nvSpPr>
        <p:spPr bwMode="auto">
          <a:xfrm>
            <a:off x="28956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Line 6"/>
          <p:cNvSpPr>
            <a:spLocks noChangeShapeType="1"/>
          </p:cNvSpPr>
          <p:nvPr/>
        </p:nvSpPr>
        <p:spPr bwMode="auto">
          <a:xfrm>
            <a:off x="64008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13855" y="0"/>
            <a:ext cx="3048000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Observations/</a:t>
            </a:r>
            <a:r>
              <a:rPr lang="en-US" altLang="en-US" sz="2400" b="1" u="sng" dirty="0">
                <a:latin typeface="Times New Roman" pitchFamily="18" charset="0"/>
              </a:rPr>
              <a:t>Explicit</a:t>
            </a:r>
            <a:r>
              <a:rPr lang="en-US" altLang="en-US" sz="2400" dirty="0">
                <a:latin typeface="Times New Roman" pitchFamily="18" charset="0"/>
              </a:rPr>
              <a:t> understandings in text</a:t>
            </a:r>
            <a:r>
              <a:rPr lang="en-US" altLang="en-US" sz="1800" dirty="0">
                <a:latin typeface="Times New Roman" pitchFamily="18" charset="0"/>
              </a:rPr>
              <a:t> (summarize the text in your own words –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Times New Roman" pitchFamily="18" charset="0"/>
              </a:rPr>
              <a:t>What does it say?)</a:t>
            </a:r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3048000" y="152400"/>
            <a:ext cx="3200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Inferences/</a:t>
            </a:r>
            <a:r>
              <a:rPr lang="en-US" altLang="en-US" sz="2400" b="1">
                <a:latin typeface="Times New Roman" pitchFamily="18" charset="0"/>
              </a:rPr>
              <a:t>Implicit</a:t>
            </a:r>
            <a:r>
              <a:rPr lang="en-US" altLang="en-US" sz="2400">
                <a:latin typeface="Times New Roman" pitchFamily="18" charset="0"/>
              </a:rPr>
              <a:t> understanding of text </a:t>
            </a:r>
            <a:r>
              <a:rPr lang="en-US" altLang="en-US" sz="1800">
                <a:latin typeface="Times New Roman" pitchFamily="18" charset="0"/>
              </a:rPr>
              <a:t>(read between the lines … what is the author </a:t>
            </a:r>
            <a:r>
              <a:rPr lang="en-US" altLang="en-US" sz="1800" i="1">
                <a:latin typeface="Times New Roman" pitchFamily="18" charset="0"/>
              </a:rPr>
              <a:t>trying </a:t>
            </a:r>
            <a:r>
              <a:rPr lang="en-US" altLang="en-US" sz="1800">
                <a:latin typeface="Times New Roman" pitchFamily="18" charset="0"/>
              </a:rPr>
              <a:t>to say?)</a:t>
            </a:r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6553200" y="76200"/>
            <a:ext cx="2438400" cy="121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 New Roman" pitchFamily="18" charset="0"/>
              </a:rPr>
              <a:t>Talk to the Text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endParaRPr lang="en-US" altLang="en-US" sz="2400" dirty="0"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latin typeface="Times New Roman" pitchFamily="18" charset="0"/>
              </a:rPr>
              <a:t>[My questions, connections, ideas, ah ha!, predictions, vocabulary]</a:t>
            </a:r>
          </a:p>
        </p:txBody>
      </p:sp>
      <p:sp>
        <p:nvSpPr>
          <p:cNvPr id="5128" name="TextBox 1"/>
          <p:cNvSpPr txBox="1">
            <a:spLocks noChangeArrowheads="1"/>
          </p:cNvSpPr>
          <p:nvPr/>
        </p:nvSpPr>
        <p:spPr bwMode="auto">
          <a:xfrm>
            <a:off x="622300" y="3362325"/>
            <a:ext cx="16433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Summarize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Pg</a:t>
            </a:r>
            <a:r>
              <a:rPr lang="en-US" altLang="en-US" sz="2400" dirty="0">
                <a:latin typeface="Times New Roman" pitchFamily="18" charset="0"/>
              </a:rPr>
              <a:t>.'s: </a:t>
            </a:r>
            <a:r>
              <a:rPr lang="en-US" altLang="en-US" sz="2400" dirty="0" smtClean="0">
                <a:latin typeface="Times New Roman" pitchFamily="18" charset="0"/>
              </a:rPr>
              <a:t>25-30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5129" name="TextBox 2"/>
          <p:cNvSpPr txBox="1">
            <a:spLocks noChangeArrowheads="1"/>
          </p:cNvSpPr>
          <p:nvPr/>
        </p:nvSpPr>
        <p:spPr bwMode="auto">
          <a:xfrm>
            <a:off x="3145167" y="3199496"/>
            <a:ext cx="276710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Make </a:t>
            </a:r>
            <a:r>
              <a:rPr lang="en-US" altLang="en-US" sz="2400" dirty="0">
                <a:latin typeface="Times New Roman" pitchFamily="18" charset="0"/>
              </a:rPr>
              <a:t>2</a:t>
            </a:r>
            <a:r>
              <a:rPr lang="en-US" altLang="en-US" sz="2400" dirty="0" smtClean="0">
                <a:latin typeface="Times New Roman" pitchFamily="18" charset="0"/>
              </a:rPr>
              <a:t> Inferences</a:t>
            </a:r>
            <a:endParaRPr lang="en-US" altLang="en-US" sz="2400" dirty="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-provide textual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evidence </a:t>
            </a:r>
            <a:r>
              <a:rPr lang="en-US" altLang="en-US" sz="2400" dirty="0">
                <a:latin typeface="Times New Roman" pitchFamily="18" charset="0"/>
              </a:rPr>
              <a:t>with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p</a:t>
            </a:r>
            <a:r>
              <a:rPr lang="en-US" altLang="en-US" sz="2400" dirty="0" smtClean="0">
                <a:latin typeface="Times New Roman" pitchFamily="18" charset="0"/>
              </a:rPr>
              <a:t>arenthetical </a:t>
            </a:r>
            <a:r>
              <a:rPr lang="en-US" altLang="en-US" sz="2400" dirty="0">
                <a:latin typeface="Times New Roman" pitchFamily="18" charset="0"/>
              </a:rPr>
              <a:t>c</a:t>
            </a:r>
            <a:r>
              <a:rPr lang="en-US" altLang="en-US" sz="2400" dirty="0" smtClean="0">
                <a:latin typeface="Times New Roman" pitchFamily="18" charset="0"/>
              </a:rPr>
              <a:t>itation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(Connell </a:t>
            </a:r>
            <a:r>
              <a:rPr lang="en-US" altLang="en-US" sz="2400" dirty="0" smtClean="0">
                <a:latin typeface="Times New Roman" pitchFamily="18" charset="0"/>
              </a:rPr>
              <a:t>26).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5130" name="TextBox 3"/>
          <p:cNvSpPr txBox="1">
            <a:spLocks noChangeArrowheads="1"/>
          </p:cNvSpPr>
          <p:nvPr/>
        </p:nvSpPr>
        <p:spPr bwMode="auto">
          <a:xfrm>
            <a:off x="6445689" y="2743200"/>
            <a:ext cx="2698312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1 </a:t>
            </a:r>
            <a:r>
              <a:rPr lang="en-US" altLang="en-US" sz="2400" dirty="0" smtClean="0">
                <a:latin typeface="Times New Roman" pitchFamily="18" charset="0"/>
              </a:rPr>
              <a:t>connection w/textual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evidence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(T2T, T2S, or T2W)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1 </a:t>
            </a:r>
            <a:r>
              <a:rPr lang="en-US" altLang="en-US" sz="2400" dirty="0" smtClean="0">
                <a:latin typeface="Times New Roman" pitchFamily="18" charset="0"/>
              </a:rPr>
              <a:t>question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1 </a:t>
            </a:r>
            <a:r>
              <a:rPr lang="en-US" altLang="en-US" sz="2400" dirty="0" smtClean="0">
                <a:latin typeface="Times New Roman" pitchFamily="18" charset="0"/>
              </a:rPr>
              <a:t>vocabulary word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smtClean="0">
                <a:latin typeface="Times New Roman" pitchFamily="18" charset="0"/>
              </a:rPr>
              <a:t>(defined)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82942" y="2124578"/>
            <a:ext cx="17232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r>
              <a:rPr lang="en-US" b="1" dirty="0" smtClean="0">
                <a:solidFill>
                  <a:srgbClr val="FF0000"/>
                </a:solidFill>
              </a:rPr>
              <a:t>HONORS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REQUIREMENTS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83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4"/>
          <p:cNvSpPr>
            <a:spLocks noChangeShapeType="1"/>
          </p:cNvSpPr>
          <p:nvPr/>
        </p:nvSpPr>
        <p:spPr bwMode="auto">
          <a:xfrm>
            <a:off x="0" y="18288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" name="Line 5"/>
          <p:cNvSpPr>
            <a:spLocks noChangeShapeType="1"/>
          </p:cNvSpPr>
          <p:nvPr/>
        </p:nvSpPr>
        <p:spPr bwMode="auto">
          <a:xfrm>
            <a:off x="28956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Line 6"/>
          <p:cNvSpPr>
            <a:spLocks noChangeShapeType="1"/>
          </p:cNvSpPr>
          <p:nvPr/>
        </p:nvSpPr>
        <p:spPr bwMode="auto">
          <a:xfrm>
            <a:off x="64008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-76200" y="0"/>
            <a:ext cx="3048000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Observations/</a:t>
            </a:r>
            <a:r>
              <a:rPr lang="en-US" altLang="en-US" sz="2400" b="1" u="sng">
                <a:latin typeface="Times New Roman" pitchFamily="18" charset="0"/>
              </a:rPr>
              <a:t>Explicit</a:t>
            </a:r>
            <a:r>
              <a:rPr lang="en-US" altLang="en-US" sz="2400">
                <a:latin typeface="Times New Roman" pitchFamily="18" charset="0"/>
              </a:rPr>
              <a:t> understandings in text</a:t>
            </a:r>
            <a:r>
              <a:rPr lang="en-US" altLang="en-US" sz="1800">
                <a:latin typeface="Times New Roman" pitchFamily="18" charset="0"/>
              </a:rPr>
              <a:t> (summarize the text in your own words –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itchFamily="18" charset="0"/>
              </a:rPr>
              <a:t>What does it say?)</a:t>
            </a:r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3048000" y="152400"/>
            <a:ext cx="3200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Inferences/</a:t>
            </a:r>
            <a:r>
              <a:rPr lang="en-US" altLang="en-US" sz="2400" b="1">
                <a:latin typeface="Times New Roman" pitchFamily="18" charset="0"/>
              </a:rPr>
              <a:t>Implicit</a:t>
            </a:r>
            <a:r>
              <a:rPr lang="en-US" altLang="en-US" sz="2400">
                <a:latin typeface="Times New Roman" pitchFamily="18" charset="0"/>
              </a:rPr>
              <a:t> understanding of text </a:t>
            </a:r>
            <a:r>
              <a:rPr lang="en-US" altLang="en-US" sz="1800">
                <a:latin typeface="Times New Roman" pitchFamily="18" charset="0"/>
              </a:rPr>
              <a:t>(read between the lines … what is the author </a:t>
            </a:r>
            <a:r>
              <a:rPr lang="en-US" altLang="en-US" sz="1800" i="1">
                <a:latin typeface="Times New Roman" pitchFamily="18" charset="0"/>
              </a:rPr>
              <a:t>trying </a:t>
            </a:r>
            <a:r>
              <a:rPr lang="en-US" altLang="en-US" sz="1800">
                <a:latin typeface="Times New Roman" pitchFamily="18" charset="0"/>
              </a:rPr>
              <a:t>to say?)</a:t>
            </a:r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6553200" y="76200"/>
            <a:ext cx="2438400" cy="121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 New Roman" pitchFamily="18" charset="0"/>
              </a:rPr>
              <a:t>Talk to the Text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endParaRPr lang="en-US" altLang="en-US" sz="2400" dirty="0"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latin typeface="Times New Roman" pitchFamily="18" charset="0"/>
              </a:rPr>
              <a:t>[My questions, connections, ideas, ah ha!, predictions, vocabulary]</a:t>
            </a:r>
          </a:p>
        </p:txBody>
      </p:sp>
      <p:sp>
        <p:nvSpPr>
          <p:cNvPr id="5128" name="TextBox 1"/>
          <p:cNvSpPr txBox="1">
            <a:spLocks noChangeArrowheads="1"/>
          </p:cNvSpPr>
          <p:nvPr/>
        </p:nvSpPr>
        <p:spPr bwMode="auto">
          <a:xfrm>
            <a:off x="622300" y="3362325"/>
            <a:ext cx="16433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Summarize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Pg</a:t>
            </a:r>
            <a:r>
              <a:rPr lang="en-US" altLang="en-US" sz="2400" dirty="0">
                <a:latin typeface="Times New Roman" pitchFamily="18" charset="0"/>
              </a:rPr>
              <a:t>.'s: </a:t>
            </a:r>
            <a:r>
              <a:rPr lang="en-US" altLang="en-US" sz="2400" dirty="0" smtClean="0">
                <a:latin typeface="Times New Roman" pitchFamily="18" charset="0"/>
              </a:rPr>
              <a:t>25-30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5129" name="TextBox 2"/>
          <p:cNvSpPr txBox="1">
            <a:spLocks noChangeArrowheads="1"/>
          </p:cNvSpPr>
          <p:nvPr/>
        </p:nvSpPr>
        <p:spPr bwMode="auto">
          <a:xfrm>
            <a:off x="3145167" y="3199496"/>
            <a:ext cx="276710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Make 1 Inference</a:t>
            </a:r>
            <a:endParaRPr lang="en-US" altLang="en-US" sz="2400" dirty="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-provide textual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evidence </a:t>
            </a:r>
            <a:r>
              <a:rPr lang="en-US" altLang="en-US" sz="2400" dirty="0">
                <a:latin typeface="Times New Roman" pitchFamily="18" charset="0"/>
              </a:rPr>
              <a:t>with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p</a:t>
            </a:r>
            <a:r>
              <a:rPr lang="en-US" altLang="en-US" sz="2400" dirty="0" smtClean="0">
                <a:latin typeface="Times New Roman" pitchFamily="18" charset="0"/>
              </a:rPr>
              <a:t>arenthetical </a:t>
            </a:r>
            <a:r>
              <a:rPr lang="en-US" altLang="en-US" sz="2400" dirty="0">
                <a:latin typeface="Times New Roman" pitchFamily="18" charset="0"/>
              </a:rPr>
              <a:t>c</a:t>
            </a:r>
            <a:r>
              <a:rPr lang="en-US" altLang="en-US" sz="2400" dirty="0" smtClean="0">
                <a:latin typeface="Times New Roman" pitchFamily="18" charset="0"/>
              </a:rPr>
              <a:t>itation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(Connell </a:t>
            </a:r>
            <a:r>
              <a:rPr lang="en-US" altLang="en-US" sz="2400" dirty="0" smtClean="0">
                <a:latin typeface="Times New Roman" pitchFamily="18" charset="0"/>
              </a:rPr>
              <a:t>26).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5130" name="TextBox 3"/>
          <p:cNvSpPr txBox="1">
            <a:spLocks noChangeArrowheads="1"/>
          </p:cNvSpPr>
          <p:nvPr/>
        </p:nvSpPr>
        <p:spPr bwMode="auto">
          <a:xfrm>
            <a:off x="6487252" y="3069937"/>
            <a:ext cx="2670603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itchFamily="18" charset="0"/>
              </a:rPr>
              <a:t>1 </a:t>
            </a:r>
            <a:r>
              <a:rPr lang="en-US" altLang="en-US" sz="2000" dirty="0" smtClean="0">
                <a:latin typeface="Times New Roman" pitchFamily="18" charset="0"/>
              </a:rPr>
              <a:t>connection w/textual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evidence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(T2T, T2S, or T2W)</a:t>
            </a:r>
            <a:endParaRPr lang="en-US" altLang="en-US" sz="2400" dirty="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1 question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1 </a:t>
            </a:r>
            <a:r>
              <a:rPr lang="en-US" altLang="en-US" sz="2400" dirty="0" smtClean="0">
                <a:latin typeface="Times New Roman" pitchFamily="18" charset="0"/>
              </a:rPr>
              <a:t>vocabulary word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smtClean="0">
                <a:latin typeface="Times New Roman" pitchFamily="18" charset="0"/>
              </a:rPr>
              <a:t>(defined)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56117" y="2235323"/>
            <a:ext cx="2183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LA 1 REQUIREMENTS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61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665A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</TotalTime>
  <Words>198</Words>
  <Application>Microsoft Office PowerPoint</Application>
  <PresentationFormat>On-screen Show (4:3)</PresentationFormat>
  <Paragraphs>41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13</cp:revision>
  <cp:lastPrinted>2016-11-11T19:20:31Z</cp:lastPrinted>
  <dcterms:created xsi:type="dcterms:W3CDTF">2016-10-05T13:10:26Z</dcterms:created>
  <dcterms:modified xsi:type="dcterms:W3CDTF">2017-10-04T11:00:44Z</dcterms:modified>
</cp:coreProperties>
</file>