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992BAA-7608-4AF2-82BE-AF83A79CFC7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ED2259-304A-45DE-9B7E-883F3D9D6E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05000"/>
            <a:ext cx="6400800" cy="5334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Copy the following terms and definitions. Keep them under the </a:t>
            </a:r>
            <a:r>
              <a:rPr lang="en-US" sz="2000" b="1" i="1" u="sng" dirty="0" smtClean="0"/>
              <a:t>Writing Process </a:t>
            </a:r>
            <a:r>
              <a:rPr lang="en-US" sz="2000" b="1" dirty="0" smtClean="0"/>
              <a:t>tab of your binder.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810000"/>
          </a:xfrm>
        </p:spPr>
        <p:txBody>
          <a:bodyPr>
            <a:normAutofit fontScale="925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3600" b="1" u="sng" dirty="0">
                <a:solidFill>
                  <a:schemeClr val="tx1"/>
                </a:solidFill>
              </a:rPr>
              <a:t>Paraphrase</a:t>
            </a:r>
            <a:r>
              <a:rPr lang="en-US" altLang="en-US" sz="3600" dirty="0">
                <a:solidFill>
                  <a:schemeClr val="tx1"/>
                </a:solidFill>
              </a:rPr>
              <a:t>-Putting whatever you are reading into your own words.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3600" b="1" u="sng" dirty="0">
                <a:solidFill>
                  <a:schemeClr val="tx1"/>
                </a:solidFill>
              </a:rPr>
              <a:t>Summarize</a:t>
            </a:r>
            <a:r>
              <a:rPr lang="en-US" altLang="en-US" sz="3600" dirty="0">
                <a:solidFill>
                  <a:schemeClr val="tx1"/>
                </a:solidFill>
              </a:rPr>
              <a:t>-Putting the main idea(s) into your own words (less detailed than paraphrase).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3600" b="1" u="sng" dirty="0">
                <a:solidFill>
                  <a:schemeClr val="tx1"/>
                </a:solidFill>
              </a:rPr>
              <a:t>Direct Quote</a:t>
            </a:r>
            <a:r>
              <a:rPr lang="en-US" altLang="en-US" sz="3600" b="1" dirty="0">
                <a:solidFill>
                  <a:schemeClr val="tx1"/>
                </a:solidFill>
              </a:rPr>
              <a:t>-</a:t>
            </a:r>
            <a:r>
              <a:rPr lang="en-US" altLang="en-US" sz="3600" dirty="0">
                <a:solidFill>
                  <a:schemeClr val="tx1"/>
                </a:solidFill>
              </a:rPr>
              <a:t>Identical</a:t>
            </a:r>
            <a:r>
              <a:rPr lang="en-US" altLang="en-US" sz="3600" b="1" dirty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to the original </a:t>
            </a:r>
            <a:r>
              <a:rPr lang="en-US" altLang="en-US" sz="3600" dirty="0" smtClean="0">
                <a:solidFill>
                  <a:schemeClr val="tx1"/>
                </a:solidFill>
              </a:rPr>
              <a:t>source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  <a:endParaRPr lang="en-US" altLang="en-US" u="sng" dirty="0">
              <a:solidFill>
                <a:schemeClr val="fol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On a separate sheet of paper…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-342900">
              <a:buFont typeface="+mj-lt"/>
              <a:buAutoNum type="arabicPeriod"/>
            </a:pPr>
            <a:r>
              <a:rPr lang="en-US" sz="2400" b="1" u="sng" dirty="0" smtClean="0"/>
              <a:t>Paraphrase</a:t>
            </a:r>
            <a:r>
              <a:rPr lang="en-US" sz="2400" b="1" dirty="0" smtClean="0"/>
              <a:t> </a:t>
            </a:r>
            <a:r>
              <a:rPr lang="en-US" sz="2400" b="1" dirty="0" smtClean="0"/>
              <a:t>lines 6-14.</a:t>
            </a:r>
            <a:r>
              <a:rPr lang="en-US" sz="2400" b="1" dirty="0" smtClean="0"/>
              <a:t> </a:t>
            </a:r>
            <a:r>
              <a:rPr lang="en-US" sz="2400" b="1" dirty="0" smtClean="0"/>
              <a:t>Be sure to parenthetically cite!</a:t>
            </a:r>
          </a:p>
          <a:p>
            <a:pPr marL="811530" lvl="1" indent="-342900"/>
            <a:r>
              <a:rPr lang="en-US" sz="2000" b="1" dirty="0"/>
              <a:t>The best way to paraphrase is to read the </a:t>
            </a:r>
            <a:r>
              <a:rPr lang="en-US" sz="2000" b="1" dirty="0" smtClean="0"/>
              <a:t>section of text</a:t>
            </a:r>
            <a:r>
              <a:rPr lang="en-US" sz="2000" b="1" dirty="0" smtClean="0"/>
              <a:t>, </a:t>
            </a:r>
            <a:r>
              <a:rPr lang="en-US" sz="2000" b="1" dirty="0"/>
              <a:t>then flip the paper over so you are not tempted to look, and from memory, write down what you </a:t>
            </a:r>
            <a:r>
              <a:rPr lang="en-US" sz="2000" b="1" dirty="0" smtClean="0"/>
              <a:t>remember reading</a:t>
            </a:r>
            <a:r>
              <a:rPr lang="en-US" sz="2000" b="1" dirty="0"/>
              <a:t>. </a:t>
            </a:r>
          </a:p>
          <a:p>
            <a:pPr marL="811530" lvl="1" indent="-342900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7945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 the same paper…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-342900">
              <a:buFont typeface="+mj-lt"/>
              <a:buAutoNum type="arabicPeriod" startAt="2"/>
            </a:pPr>
            <a:r>
              <a:rPr lang="en-US" sz="3000" b="1" u="sng" dirty="0" smtClean="0"/>
              <a:t>Directly quote</a:t>
            </a:r>
            <a:r>
              <a:rPr lang="en-US" sz="3000" b="1" dirty="0" smtClean="0"/>
              <a:t> </a:t>
            </a:r>
            <a:r>
              <a:rPr lang="en-US" sz="3000" b="1" dirty="0" smtClean="0"/>
              <a:t>Lines 47-48 (“The event…friend.”)</a:t>
            </a:r>
            <a:r>
              <a:rPr lang="en-US" sz="3000" b="1" dirty="0" smtClean="0"/>
              <a:t> </a:t>
            </a:r>
            <a:r>
              <a:rPr lang="en-US" sz="3000" b="1" dirty="0" smtClean="0"/>
              <a:t>Be sure to parenthetically cite!</a:t>
            </a:r>
          </a:p>
          <a:p>
            <a:pPr marL="811530" lvl="1" indent="-342900"/>
            <a:r>
              <a:rPr lang="en-US" sz="2800" b="1" dirty="0"/>
              <a:t>Remember, a direct quote is copied EXACTLY as it is written by the author!</a:t>
            </a:r>
          </a:p>
          <a:p>
            <a:pPr marL="811530" lvl="1" indent="-342900"/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6278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 the same paper…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3200" b="1" u="sng" dirty="0" smtClean="0"/>
              <a:t>Summarize</a:t>
            </a:r>
            <a:r>
              <a:rPr lang="en-US" sz="3200" b="1" dirty="0" smtClean="0"/>
              <a:t> </a:t>
            </a:r>
            <a:r>
              <a:rPr lang="en-US" sz="3200" b="1" dirty="0" smtClean="0"/>
              <a:t>the passage </a:t>
            </a:r>
            <a:r>
              <a:rPr lang="en-US" sz="3200" b="1" smtClean="0"/>
              <a:t>from </a:t>
            </a:r>
            <a:r>
              <a:rPr lang="en-US" sz="3200" b="1" i="1" smtClean="0"/>
              <a:t>Emma</a:t>
            </a:r>
            <a:r>
              <a:rPr lang="en-US" sz="3200" b="1" smtClean="0"/>
              <a:t>. </a:t>
            </a:r>
            <a:r>
              <a:rPr lang="en-US" sz="3200" b="1" dirty="0" smtClean="0"/>
              <a:t>Be sure to parenthetically cite!</a:t>
            </a:r>
            <a:endParaRPr lang="en-US" sz="2800" b="1" dirty="0" smtClean="0"/>
          </a:p>
          <a:p>
            <a:pPr marL="1085850" lvl="1" indent="-342900"/>
            <a:r>
              <a:rPr lang="en-US" sz="2800" b="1" dirty="0"/>
              <a:t>Remember, a summary is just the main idea(s) of the text! </a:t>
            </a:r>
          </a:p>
          <a:p>
            <a:pPr marL="1085850" lvl="1" indent="-342900"/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92610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54</TotalTime>
  <Words>170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Copy the following terms and definitions. Keep them under the Writing Process tab of your binder.</vt:lpstr>
      <vt:lpstr>On a separate sheet of paper…</vt:lpstr>
      <vt:lpstr>On the same paper…</vt:lpstr>
      <vt:lpstr>On the same paper…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the following terms and definitions. Keep them under the Writing Process tab of your binder.</dc:title>
  <dc:creator>Windows User</dc:creator>
  <cp:lastModifiedBy>Windows User</cp:lastModifiedBy>
  <cp:revision>4</cp:revision>
  <dcterms:created xsi:type="dcterms:W3CDTF">2016-02-05T12:08:52Z</dcterms:created>
  <dcterms:modified xsi:type="dcterms:W3CDTF">2017-02-01T15:12:19Z</dcterms:modified>
</cp:coreProperties>
</file>