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Permanent Marker" panose="020B0604020202020204" charset="0"/>
      <p:regular r:id="rId4"/>
    </p:embeddedFont>
    <p:embeddedFont>
      <p:font typeface="Bree Serif" panose="020B0604020202020204" charset="0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D90CE60-4ADB-479E-BED6-5271954FE1BA}">
  <a:tblStyle styleId="{9D90CE60-4ADB-479E-BED6-5271954FE1BA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4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43755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Shape 54"/>
          <p:cNvGraphicFramePr/>
          <p:nvPr/>
        </p:nvGraphicFramePr>
        <p:xfrm>
          <a:off x="144600" y="153325"/>
          <a:ext cx="8916450" cy="4784200"/>
        </p:xfrm>
        <a:graphic>
          <a:graphicData uri="http://schemas.openxmlformats.org/drawingml/2006/table">
            <a:tbl>
              <a:tblPr>
                <a:noFill/>
                <a:tableStyleId>{9D90CE60-4ADB-479E-BED6-5271954FE1BA}</a:tableStyleId>
              </a:tblPr>
              <a:tblGrid>
                <a:gridCol w="2972150"/>
                <a:gridCol w="2972150"/>
                <a:gridCol w="2972150"/>
              </a:tblGrid>
              <a:tr h="859450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Observations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Inferences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Talk to Text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</a:tr>
              <a:tr h="3924750">
                <a:tc>
                  <a:txBody>
                    <a:bodyPr/>
                    <a:lstStyle/>
                    <a:p>
                      <a:pPr marL="457200" lvl="0" indent="-228600" rtl="0">
                        <a:spcBef>
                          <a:spcPts val="0"/>
                        </a:spcBef>
                        <a:buFont typeface="Bree Serif"/>
                        <a:buChar char="●"/>
                      </a:pPr>
                      <a:r>
                        <a:rPr lang="en">
                          <a:latin typeface="Bree Serif"/>
                          <a:ea typeface="Bree Serif"/>
                          <a:cs typeface="Bree Serif"/>
                          <a:sym typeface="Bree Serif"/>
                        </a:rPr>
                        <a:t>Textual evidence from the passage that supports what Odysseus learned from this stage of his journey. 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>
                        <a:latin typeface="Bree Serif"/>
                        <a:ea typeface="Bree Serif"/>
                        <a:cs typeface="Bree Serif"/>
                        <a:sym typeface="Bree Serif"/>
                      </a:endParaRPr>
                    </a:p>
                    <a:p>
                      <a:pPr marL="457200" lvl="0" indent="-228600" rtl="0">
                        <a:spcBef>
                          <a:spcPts val="0"/>
                        </a:spcBef>
                        <a:buFont typeface="Bree Serif"/>
                        <a:buChar char="●"/>
                      </a:pPr>
                      <a:r>
                        <a:rPr lang="en">
                          <a:latin typeface="Bree Serif"/>
                          <a:ea typeface="Bree Serif"/>
                          <a:cs typeface="Bree Serif"/>
                          <a:sym typeface="Bree Serif"/>
                        </a:rPr>
                        <a:t>Make sure to include page # and line #</a:t>
                      </a:r>
                    </a:p>
                    <a:p>
                      <a:pPr marL="914400" lvl="1" indent="-228600" rtl="0">
                        <a:spcBef>
                          <a:spcPts val="0"/>
                        </a:spcBef>
                        <a:buFont typeface="Bree Serif"/>
                        <a:buChar char="○"/>
                      </a:pPr>
                      <a:r>
                        <a:rPr lang="en">
                          <a:latin typeface="Bree Serif"/>
                          <a:ea typeface="Bree Serif"/>
                          <a:cs typeface="Bree Serif"/>
                          <a:sym typeface="Bree Serif"/>
                        </a:rPr>
                        <a:t>Example: (981 line 15).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>
                        <a:latin typeface="Bree Serif"/>
                        <a:ea typeface="Bree Serif"/>
                        <a:cs typeface="Bree Serif"/>
                        <a:sym typeface="Bree Serif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>
                        <a:latin typeface="Bree Serif"/>
                        <a:ea typeface="Bree Serif"/>
                        <a:cs typeface="Bree Serif"/>
                        <a:sym typeface="Bree Serif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228600" rtl="0">
                        <a:spcBef>
                          <a:spcPts val="0"/>
                        </a:spcBef>
                        <a:buFont typeface="Bree Serif"/>
                        <a:buChar char="●"/>
                      </a:pPr>
                      <a:r>
                        <a:rPr lang="en">
                          <a:latin typeface="Bree Serif"/>
                          <a:ea typeface="Bree Serif"/>
                          <a:cs typeface="Bree Serif"/>
                          <a:sym typeface="Bree Serif"/>
                        </a:rPr>
                        <a:t>Explain what lesson Odysseus may have learned or how he was impacted by this stage of his journey.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228600" rtl="0">
                        <a:spcBef>
                          <a:spcPts val="0"/>
                        </a:spcBef>
                        <a:buFont typeface="Bree Serif"/>
                        <a:buChar char="●"/>
                      </a:pPr>
                      <a:r>
                        <a:rPr lang="en">
                          <a:latin typeface="Bree Serif"/>
                          <a:ea typeface="Bree Serif"/>
                          <a:cs typeface="Bree Serif"/>
                          <a:sym typeface="Bree Serif"/>
                        </a:rPr>
                        <a:t>Make a connection. Explain how you can relate to what Odysseus went through during this stage of his journey. </a:t>
                      </a:r>
                    </a:p>
                    <a:p>
                      <a:pPr marL="914400" lvl="1" indent="-228600" rtl="0">
                        <a:spcBef>
                          <a:spcPts val="0"/>
                        </a:spcBef>
                        <a:buFont typeface="Bree Serif"/>
                        <a:buChar char="○"/>
                      </a:pPr>
                      <a:r>
                        <a:rPr lang="en" i="1">
                          <a:latin typeface="Bree Serif"/>
                          <a:ea typeface="Bree Serif"/>
                          <a:cs typeface="Bree Serif"/>
                          <a:sym typeface="Bree Serif"/>
                        </a:rPr>
                        <a:t>Think about the lesson Odysseus learned. Has anything similar happened to you?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Permanent Marker</vt:lpstr>
      <vt:lpstr>Bree Serif</vt:lpstr>
      <vt:lpstr>simple-light-2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Lichocki, Amanda M</dc:creator>
  <cp:lastModifiedBy>Windows User</cp:lastModifiedBy>
  <cp:revision>1</cp:revision>
  <dcterms:modified xsi:type="dcterms:W3CDTF">2017-01-09T12:23:43Z</dcterms:modified>
</cp:coreProperties>
</file>