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BEEFF-5852-4A49-A5B7-04E3D85BDDA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868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60496-98AA-4289-B774-D43C5F7C821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E40F4-FDEC-468A-9386-F6BA3FB3960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149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03FF6-F194-4E9F-B438-CE4E911187C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58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52BFD-6065-4541-9351-D7D37DE7052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31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02857-B127-4D5E-8525-CC0904D3A19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89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C1703-D5AF-4CFC-9D8E-EA7957C2801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49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82E20-8CFF-4589-A86F-E1C3DBA010D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24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4EF77-EEDC-4316-A8E9-A0EBE8C4A74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15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42DD1-F811-4907-9DA2-D896F6C8BE1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69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5B44D-F6B2-44CD-8B06-2A480422BAB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69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A65F7F-807B-4DAE-9C4A-8C00BD5BFB13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96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4"/>
          <p:cNvSpPr>
            <a:spLocks noChangeShapeType="1"/>
          </p:cNvSpPr>
          <p:nvPr/>
        </p:nvSpPr>
        <p:spPr bwMode="auto">
          <a:xfrm>
            <a:off x="4495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5363" name="Line 5"/>
          <p:cNvSpPr>
            <a:spLocks noChangeShapeType="1"/>
          </p:cNvSpPr>
          <p:nvPr/>
        </p:nvSpPr>
        <p:spPr bwMode="auto">
          <a:xfrm>
            <a:off x="0" y="3581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1050925" y="808038"/>
            <a:ext cx="209073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mic Sans MS" pitchFamily="66" charset="0"/>
              </a:rPr>
              <a:t>Summary of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mic Sans MS" pitchFamily="66" charset="0"/>
              </a:rPr>
              <a:t>“The Sirens”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mic Sans MS" pitchFamily="66" charset="0"/>
              </a:rPr>
              <a:t>    and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400" b="1">
              <a:solidFill>
                <a:srgbClr val="000000"/>
              </a:solidFill>
              <a:latin typeface="Comic Sans MS" pitchFamily="66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5105400" y="990600"/>
            <a:ext cx="3370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mic Sans MS" pitchFamily="66" charset="0"/>
              </a:rPr>
              <a:t>Who is the narrator?</a:t>
            </a: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5105400" y="1676400"/>
            <a:ext cx="3017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mic Sans MS" pitchFamily="66" charset="0"/>
              </a:rPr>
              <a:t>What is the mood?</a:t>
            </a: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5105400" y="2438400"/>
            <a:ext cx="31384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mic Sans MS" pitchFamily="66" charset="0"/>
              </a:rPr>
              <a:t>Give examples of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mic Sans MS" pitchFamily="66" charset="0"/>
              </a:rPr>
              <a:t>Figurative language.</a:t>
            </a:r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2590800" y="0"/>
            <a:ext cx="4429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mic Sans MS" pitchFamily="66" charset="0"/>
              </a:rPr>
              <a:t>Narrative Text Four-Square</a:t>
            </a:r>
          </a:p>
        </p:txBody>
      </p: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5181600" y="457200"/>
            <a:ext cx="3735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333399"/>
                </a:solidFill>
                <a:latin typeface="Comic Sans MS" pitchFamily="66" charset="0"/>
              </a:rPr>
              <a:t>You must cite the text!!</a:t>
            </a:r>
          </a:p>
        </p:txBody>
      </p:sp>
      <p:sp>
        <p:nvSpPr>
          <p:cNvPr id="15370" name="Text Box 12"/>
          <p:cNvSpPr txBox="1">
            <a:spLocks noChangeArrowheads="1"/>
          </p:cNvSpPr>
          <p:nvPr/>
        </p:nvSpPr>
        <p:spPr bwMode="auto">
          <a:xfrm>
            <a:off x="228600" y="5181600"/>
            <a:ext cx="4114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mic Sans MS" pitchFamily="66" charset="0"/>
              </a:rPr>
              <a:t>How is the mood used to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mic Sans MS" pitchFamily="66" charset="0"/>
              </a:rPr>
              <a:t>shape these two sections of the poem?</a:t>
            </a:r>
          </a:p>
        </p:txBody>
      </p:sp>
      <p:sp>
        <p:nvSpPr>
          <p:cNvPr id="15371" name="Text Box 13"/>
          <p:cNvSpPr txBox="1">
            <a:spLocks noChangeArrowheads="1"/>
          </p:cNvSpPr>
          <p:nvPr/>
        </p:nvSpPr>
        <p:spPr bwMode="auto">
          <a:xfrm>
            <a:off x="457200" y="3733800"/>
            <a:ext cx="3662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333399"/>
                </a:solidFill>
                <a:latin typeface="Comic Sans MS" pitchFamily="66" charset="0"/>
              </a:rPr>
              <a:t>You must cite the text!</a:t>
            </a:r>
          </a:p>
        </p:txBody>
      </p:sp>
      <p:sp>
        <p:nvSpPr>
          <p:cNvPr id="15372" name="Text Box 14"/>
          <p:cNvSpPr txBox="1">
            <a:spLocks noChangeArrowheads="1"/>
          </p:cNvSpPr>
          <p:nvPr/>
        </p:nvSpPr>
        <p:spPr bwMode="auto">
          <a:xfrm>
            <a:off x="5394325" y="4084638"/>
            <a:ext cx="234315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mic Sans MS" pitchFamily="66" charset="0"/>
              </a:rPr>
              <a:t>Choose ONE: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400" b="1">
              <a:solidFill>
                <a:srgbClr val="000000"/>
              </a:solidFill>
              <a:latin typeface="Comic Sans MS" pitchFamily="66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mic Sans MS" pitchFamily="66" charset="0"/>
              </a:rPr>
              <a:t>Text to Self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mic Sans MS" pitchFamily="66" charset="0"/>
              </a:rPr>
              <a:t>	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mic Sans MS" pitchFamily="66" charset="0"/>
              </a:rPr>
              <a:t>Text to World</a:t>
            </a:r>
          </a:p>
        </p:txBody>
      </p:sp>
      <p:sp>
        <p:nvSpPr>
          <p:cNvPr id="15373" name="Text Box 15"/>
          <p:cNvSpPr txBox="1">
            <a:spLocks noChangeArrowheads="1"/>
          </p:cNvSpPr>
          <p:nvPr/>
        </p:nvSpPr>
        <p:spPr bwMode="auto">
          <a:xfrm>
            <a:off x="503238" y="1892300"/>
            <a:ext cx="357028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mic Sans MS" pitchFamily="66" charset="0"/>
              </a:rPr>
              <a:t>“Scylla and Charybdis”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mic Sans MS" pitchFamily="66" charset="0"/>
              </a:rPr>
              <a:t>Pgs. 1005-1010</a:t>
            </a:r>
          </a:p>
        </p:txBody>
      </p:sp>
      <p:sp>
        <p:nvSpPr>
          <p:cNvPr id="15374" name="Text Box 16"/>
          <p:cNvSpPr txBox="1">
            <a:spLocks noChangeArrowheads="1"/>
          </p:cNvSpPr>
          <p:nvPr/>
        </p:nvSpPr>
        <p:spPr bwMode="auto">
          <a:xfrm>
            <a:off x="593725" y="2724150"/>
            <a:ext cx="335438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333399"/>
                </a:solidFill>
                <a:latin typeface="Comic Sans MS" pitchFamily="66" charset="0"/>
              </a:rPr>
              <a:t>(One summary. The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333399"/>
                </a:solidFill>
                <a:latin typeface="Comic Sans MS" pitchFamily="66" charset="0"/>
              </a:rPr>
              <a:t>sections go together)</a:t>
            </a:r>
          </a:p>
        </p:txBody>
      </p:sp>
    </p:spTree>
    <p:extLst>
      <p:ext uri="{BB962C8B-B14F-4D97-AF65-F5344CB8AC3E}">
        <p14:creationId xmlns:p14="http://schemas.microsoft.com/office/powerpoint/2010/main" val="350077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5">
      <a:dk1>
        <a:srgbClr val="000000"/>
      </a:dk1>
      <a:lt1>
        <a:srgbClr val="FF99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CA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00CC66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E2B8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66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B8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99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CA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2017-01-13T11:35:50Z</dcterms:created>
  <dcterms:modified xsi:type="dcterms:W3CDTF">2017-01-13T11:36:24Z</dcterms:modified>
</cp:coreProperties>
</file>