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1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1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6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1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0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5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4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9D08-BAF6-4B5A-87CB-A3FDDF8B5F81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9F7E-FA33-463F-BC49-1AC59A67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8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0" y="18288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28956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64008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-76200" y="0"/>
            <a:ext cx="3048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Observations/</a:t>
            </a:r>
            <a:r>
              <a:rPr lang="en-US" altLang="en-US" sz="2400" b="1" u="sng">
                <a:latin typeface="Times New Roman" pitchFamily="18" charset="0"/>
              </a:rPr>
              <a:t>Explicit</a:t>
            </a:r>
            <a:r>
              <a:rPr lang="en-US" altLang="en-US" sz="2400">
                <a:latin typeface="Times New Roman" pitchFamily="18" charset="0"/>
              </a:rPr>
              <a:t> understandings in text</a:t>
            </a:r>
            <a:r>
              <a:rPr lang="en-US" altLang="en-US" sz="1800">
                <a:latin typeface="Times New Roman" pitchFamily="18" charset="0"/>
              </a:rPr>
              <a:t> (summarize the text in your own words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What does it say?)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048000" y="152400"/>
            <a:ext cx="3200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Inferences/</a:t>
            </a:r>
            <a:r>
              <a:rPr lang="en-US" altLang="en-US" sz="2400" b="1">
                <a:latin typeface="Times New Roman" pitchFamily="18" charset="0"/>
              </a:rPr>
              <a:t>Implicit</a:t>
            </a:r>
            <a:r>
              <a:rPr lang="en-US" altLang="en-US" sz="2400">
                <a:latin typeface="Times New Roman" pitchFamily="18" charset="0"/>
              </a:rPr>
              <a:t> understanding of text </a:t>
            </a:r>
            <a:r>
              <a:rPr lang="en-US" altLang="en-US" sz="1800">
                <a:latin typeface="Times New Roman" pitchFamily="18" charset="0"/>
              </a:rPr>
              <a:t>(read between the lines … what is the author </a:t>
            </a:r>
            <a:r>
              <a:rPr lang="en-US" altLang="en-US" sz="1800" i="1">
                <a:latin typeface="Times New Roman" pitchFamily="18" charset="0"/>
              </a:rPr>
              <a:t>trying </a:t>
            </a:r>
            <a:r>
              <a:rPr lang="en-US" altLang="en-US" sz="1800">
                <a:latin typeface="Times New Roman" pitchFamily="18" charset="0"/>
              </a:rPr>
              <a:t>to say?)</a:t>
            </a: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553200" y="76200"/>
            <a:ext cx="2438400" cy="156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Talk to the Text</a:t>
            </a:r>
            <a:r>
              <a:rPr lang="en-US" altLang="en-US" sz="2400">
                <a:latin typeface="Times New Roman" pitchFamily="18" charset="0"/>
              </a:rPr>
              <a:t> (T2T) . . .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[My questions, connections, ideas, ah ha!, predictions, vocabulary]</a:t>
            </a:r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622300" y="3362325"/>
            <a:ext cx="16433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Summarize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Pg</a:t>
            </a:r>
            <a:r>
              <a:rPr lang="en-US" altLang="en-US" sz="2400" dirty="0">
                <a:latin typeface="Times New Roman" pitchFamily="18" charset="0"/>
              </a:rPr>
              <a:t>.'s: </a:t>
            </a:r>
            <a:r>
              <a:rPr lang="en-US" altLang="en-US" sz="2400" dirty="0" smtClean="0">
                <a:latin typeface="Times New Roman" pitchFamily="18" charset="0"/>
              </a:rPr>
              <a:t>25-30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29" name="TextBox 2"/>
          <p:cNvSpPr txBox="1">
            <a:spLocks noChangeArrowheads="1"/>
          </p:cNvSpPr>
          <p:nvPr/>
        </p:nvSpPr>
        <p:spPr bwMode="auto">
          <a:xfrm>
            <a:off x="3145167" y="3199496"/>
            <a:ext cx="27671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Make 2 Inferences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-provide textual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evidence </a:t>
            </a:r>
            <a:r>
              <a:rPr lang="en-US" altLang="en-US" sz="2400" dirty="0">
                <a:latin typeface="Times New Roman" pitchFamily="18" charset="0"/>
              </a:rPr>
              <a:t>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</a:t>
            </a:r>
            <a:r>
              <a:rPr lang="en-US" altLang="en-US" sz="2400" dirty="0" smtClean="0">
                <a:latin typeface="Times New Roman" pitchFamily="18" charset="0"/>
              </a:rPr>
              <a:t>arenthetical </a:t>
            </a:r>
            <a:r>
              <a:rPr lang="en-US" altLang="en-US" sz="2400" dirty="0">
                <a:latin typeface="Times New Roman" pitchFamily="18" charset="0"/>
              </a:rPr>
              <a:t>c</a:t>
            </a:r>
            <a:r>
              <a:rPr lang="en-US" altLang="en-US" sz="2400" dirty="0" smtClean="0">
                <a:latin typeface="Times New Roman" pitchFamily="18" charset="0"/>
              </a:rPr>
              <a:t>itation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(Connell 25).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5130" name="TextBox 3"/>
          <p:cNvSpPr txBox="1">
            <a:spLocks noChangeArrowheads="1"/>
          </p:cNvSpPr>
          <p:nvPr/>
        </p:nvSpPr>
        <p:spPr bwMode="auto">
          <a:xfrm>
            <a:off x="6437098" y="3149273"/>
            <a:ext cx="267060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connection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(T2T, T2S, or T2W)</a:t>
            </a:r>
            <a:endParaRPr lang="en-US" altLang="en-US" sz="2400" dirty="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question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1 </a:t>
            </a:r>
            <a:r>
              <a:rPr lang="en-US" altLang="en-US" sz="2400" dirty="0" smtClean="0">
                <a:latin typeface="Times New Roman" pitchFamily="18" charset="0"/>
              </a:rPr>
              <a:t>vocabulary word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(defined)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83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2016-10-05T13:10:26Z</dcterms:created>
  <dcterms:modified xsi:type="dcterms:W3CDTF">2016-10-05T13:13:57Z</dcterms:modified>
</cp:coreProperties>
</file>