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en-US" smtClean="0"/>
              <a:t>Click to edit Master title style</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white"/>
        <p:txBody>
          <a:bodyPr/>
          <a:lstStyle/>
          <a:p>
            <a:fld id="{31992BAA-7608-4AF2-82BE-AF83A79CFC7B}" type="datetimeFigureOut">
              <a:rPr lang="en-US" smtClean="0"/>
              <a:t>2/5/2016</a:t>
            </a:fld>
            <a:endParaRPr lang="en-US"/>
          </a:p>
        </p:txBody>
      </p:sp>
      <p:sp>
        <p:nvSpPr>
          <p:cNvPr id="5" name="Footer Placeholder 4"/>
          <p:cNvSpPr>
            <a:spLocks noGrp="1"/>
          </p:cNvSpPr>
          <p:nvPr>
            <p:ph type="ftr" sz="quarter" idx="11"/>
          </p:nvPr>
        </p:nvSpPr>
        <p:spPr bwMode="white"/>
        <p:txBody>
          <a:bodyPr/>
          <a:lstStyle/>
          <a:p>
            <a:endParaRPr lang="en-US"/>
          </a:p>
        </p:txBody>
      </p:sp>
      <p:sp>
        <p:nvSpPr>
          <p:cNvPr id="6" name="Slide Number Placeholder 5"/>
          <p:cNvSpPr>
            <a:spLocks noGrp="1"/>
          </p:cNvSpPr>
          <p:nvPr>
            <p:ph type="sldNum" sz="quarter" idx="12"/>
          </p:nvPr>
        </p:nvSpPr>
        <p:spPr/>
        <p:txBody>
          <a:bodyPr/>
          <a:lstStyle/>
          <a:p>
            <a:fld id="{53ED2259-304A-45DE-9B7E-883F3D9D6EC7}"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992BAA-7608-4AF2-82BE-AF83A79CFC7B}" type="datetimeFigureOut">
              <a:rPr lang="en-US" smtClean="0"/>
              <a:t>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ED2259-304A-45DE-9B7E-883F3D9D6EC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1992BAA-7608-4AF2-82BE-AF83A79CFC7B}" type="datetimeFigureOut">
              <a:rPr lang="en-US" smtClean="0"/>
              <a:t>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ED2259-304A-45DE-9B7E-883F3D9D6EC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1992BAA-7608-4AF2-82BE-AF83A79CFC7B}" type="datetimeFigureOut">
              <a:rPr lang="en-US" smtClean="0"/>
              <a:t>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ED2259-304A-45DE-9B7E-883F3D9D6EC7}" type="slidenum">
              <a:rPr lang="en-US" smtClean="0"/>
              <a:t>‹#›</a:t>
            </a:fld>
            <a:endParaRPr lang="en-US"/>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1992BAA-7608-4AF2-82BE-AF83A79CFC7B}" type="datetimeFigureOut">
              <a:rPr lang="en-US" smtClean="0"/>
              <a:t>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ED2259-304A-45DE-9B7E-883F3D9D6EC7}" type="slidenum">
              <a:rPr lang="en-US" smtClean="0"/>
              <a:t>‹#›</a:t>
            </a:fld>
            <a:endParaRPr lang="en-US"/>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31992BAA-7608-4AF2-82BE-AF83A79CFC7B}" type="datetimeFigureOut">
              <a:rPr lang="en-US" smtClean="0"/>
              <a:t>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ED2259-304A-45DE-9B7E-883F3D9D6EC7}" type="slidenum">
              <a:rPr lang="en-US" smtClean="0"/>
              <a:t>‹#›</a:t>
            </a:fld>
            <a:endParaRPr lang="en-US"/>
          </a:p>
        </p:txBody>
      </p:sp>
      <p:sp>
        <p:nvSpPr>
          <p:cNvPr id="12" name="Content Placeholder 11"/>
          <p:cNvSpPr>
            <a:spLocks noGrp="1"/>
          </p:cNvSpPr>
          <p:nvPr>
            <p:ph sz="quarter" idx="14"/>
          </p:nvPr>
        </p:nvSpPr>
        <p:spPr>
          <a:xfrm>
            <a:off x="46482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31992BAA-7608-4AF2-82BE-AF83A79CFC7B}" type="datetimeFigureOut">
              <a:rPr lang="en-US" smtClean="0"/>
              <a:t>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3ED2259-304A-45DE-9B7E-883F3D9D6EC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1992BAA-7608-4AF2-82BE-AF83A79CFC7B}" type="datetimeFigureOut">
              <a:rPr lang="en-US" smtClean="0"/>
              <a:t>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3ED2259-304A-45DE-9B7E-883F3D9D6EC7}" type="slidenum">
              <a:rPr lang="en-US" smtClean="0"/>
              <a:t>‹#›</a:t>
            </a:fld>
            <a:endParaRPr lang="en-US"/>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1992BAA-7608-4AF2-82BE-AF83A79CFC7B}" type="datetimeFigureOut">
              <a:rPr lang="en-US" smtClean="0"/>
              <a:t>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ED2259-304A-45DE-9B7E-883F3D9D6EC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992BAA-7608-4AF2-82BE-AF83A79CFC7B}" type="datetimeFigureOut">
              <a:rPr lang="en-US" smtClean="0"/>
              <a:t>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ED2259-304A-45DE-9B7E-883F3D9D6EC7}" type="slidenum">
              <a:rPr lang="en-US" smtClean="0"/>
              <a:t>‹#›</a:t>
            </a:fld>
            <a:endParaRPr lang="en-US"/>
          </a:p>
        </p:txBody>
      </p:sp>
      <p:sp>
        <p:nvSpPr>
          <p:cNvPr id="9" name="Content Placeholder 8"/>
          <p:cNvSpPr>
            <a:spLocks noGrp="1"/>
          </p:cNvSpPr>
          <p:nvPr>
            <p:ph sz="quarter" idx="13"/>
          </p:nvPr>
        </p:nvSpPr>
        <p:spPr>
          <a:xfrm>
            <a:off x="1371600" y="1676400"/>
            <a:ext cx="3276600" cy="3505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992BAA-7608-4AF2-82BE-AF83A79CFC7B}" type="datetimeFigureOut">
              <a:rPr lang="en-US" smtClean="0"/>
              <a:t>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ED2259-304A-45DE-9B7E-883F3D9D6EC7}"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31992BAA-7608-4AF2-82BE-AF83A79CFC7B}" type="datetimeFigureOut">
              <a:rPr lang="en-US" smtClean="0"/>
              <a:t>2/5/2016</a:t>
            </a:fld>
            <a:endParaRPr lang="en-US"/>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en-US"/>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53ED2259-304A-45DE-9B7E-883F3D9D6EC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905000"/>
            <a:ext cx="6400800" cy="533400"/>
          </a:xfrm>
        </p:spPr>
        <p:txBody>
          <a:bodyPr>
            <a:noAutofit/>
          </a:bodyPr>
          <a:lstStyle/>
          <a:p>
            <a:pPr algn="l"/>
            <a:r>
              <a:rPr lang="en-US" sz="2000" b="1" dirty="0" smtClean="0"/>
              <a:t>Copy the following terms and definitions. Keep them under the </a:t>
            </a:r>
            <a:r>
              <a:rPr lang="en-US" sz="2000" b="1" i="1" u="sng" dirty="0" smtClean="0"/>
              <a:t>Writing Process </a:t>
            </a:r>
            <a:r>
              <a:rPr lang="en-US" sz="2000" b="1" dirty="0" smtClean="0"/>
              <a:t>tab of your </a:t>
            </a:r>
            <a:r>
              <a:rPr lang="en-US" sz="2000" b="1" dirty="0" smtClean="0"/>
              <a:t>binder.</a:t>
            </a:r>
            <a:endParaRPr lang="en-US" sz="2000" b="1" dirty="0"/>
          </a:p>
        </p:txBody>
      </p:sp>
      <p:sp>
        <p:nvSpPr>
          <p:cNvPr id="3" name="Content Placeholder 2"/>
          <p:cNvSpPr>
            <a:spLocks noGrp="1"/>
          </p:cNvSpPr>
          <p:nvPr>
            <p:ph idx="1"/>
          </p:nvPr>
        </p:nvSpPr>
        <p:spPr>
          <a:xfrm>
            <a:off x="1371600" y="2438400"/>
            <a:ext cx="6400800" cy="3810000"/>
          </a:xfrm>
        </p:spPr>
        <p:txBody>
          <a:bodyPr>
            <a:normAutofit fontScale="92500"/>
          </a:bodyPr>
          <a:lstStyle/>
          <a:p>
            <a:pPr marL="609600" indent="-609600">
              <a:lnSpc>
                <a:spcPct val="90000"/>
              </a:lnSpc>
              <a:buFontTx/>
              <a:buAutoNum type="arabicPeriod"/>
            </a:pPr>
            <a:r>
              <a:rPr lang="en-US" altLang="en-US" sz="3600" b="1" u="sng" dirty="0">
                <a:solidFill>
                  <a:schemeClr val="tx1"/>
                </a:solidFill>
              </a:rPr>
              <a:t>Paraphrase</a:t>
            </a:r>
            <a:r>
              <a:rPr lang="en-US" altLang="en-US" sz="3600" dirty="0">
                <a:solidFill>
                  <a:schemeClr val="tx1"/>
                </a:solidFill>
              </a:rPr>
              <a:t>-Putting whatever you are reading into your own words.</a:t>
            </a:r>
          </a:p>
          <a:p>
            <a:pPr marL="609600" indent="-609600">
              <a:lnSpc>
                <a:spcPct val="90000"/>
              </a:lnSpc>
              <a:buFontTx/>
              <a:buAutoNum type="arabicPeriod"/>
            </a:pPr>
            <a:r>
              <a:rPr lang="en-US" altLang="en-US" sz="3600" b="1" u="sng" dirty="0">
                <a:solidFill>
                  <a:schemeClr val="tx1"/>
                </a:solidFill>
              </a:rPr>
              <a:t>Summarize</a:t>
            </a:r>
            <a:r>
              <a:rPr lang="en-US" altLang="en-US" sz="3600" dirty="0">
                <a:solidFill>
                  <a:schemeClr val="tx1"/>
                </a:solidFill>
              </a:rPr>
              <a:t>-Putting the main idea(s) into your own words (less detailed than paraphrase).</a:t>
            </a:r>
          </a:p>
          <a:p>
            <a:pPr marL="609600" indent="-609600">
              <a:lnSpc>
                <a:spcPct val="90000"/>
              </a:lnSpc>
              <a:buFontTx/>
              <a:buAutoNum type="arabicPeriod"/>
            </a:pPr>
            <a:r>
              <a:rPr lang="en-US" altLang="en-US" sz="3600" b="1" u="sng" dirty="0">
                <a:solidFill>
                  <a:schemeClr val="tx1"/>
                </a:solidFill>
              </a:rPr>
              <a:t>Direct Quote</a:t>
            </a:r>
            <a:r>
              <a:rPr lang="en-US" altLang="en-US" sz="3600" b="1" dirty="0">
                <a:solidFill>
                  <a:schemeClr val="tx1"/>
                </a:solidFill>
              </a:rPr>
              <a:t>-</a:t>
            </a:r>
            <a:r>
              <a:rPr lang="en-US" altLang="en-US" sz="3600" dirty="0">
                <a:solidFill>
                  <a:schemeClr val="tx1"/>
                </a:solidFill>
              </a:rPr>
              <a:t>Identical</a:t>
            </a:r>
            <a:r>
              <a:rPr lang="en-US" altLang="en-US" sz="3600" b="1" dirty="0">
                <a:solidFill>
                  <a:schemeClr val="tx1"/>
                </a:solidFill>
              </a:rPr>
              <a:t> </a:t>
            </a:r>
            <a:r>
              <a:rPr lang="en-US" altLang="en-US" sz="3600" dirty="0">
                <a:solidFill>
                  <a:schemeClr val="tx1"/>
                </a:solidFill>
              </a:rPr>
              <a:t>to the original </a:t>
            </a:r>
            <a:r>
              <a:rPr lang="en-US" altLang="en-US" sz="3600" dirty="0" smtClean="0">
                <a:solidFill>
                  <a:schemeClr val="tx1"/>
                </a:solidFill>
              </a:rPr>
              <a:t>source</a:t>
            </a:r>
            <a:r>
              <a:rPr lang="en-US" altLang="en-US" dirty="0">
                <a:solidFill>
                  <a:schemeClr val="folHlink"/>
                </a:solidFill>
              </a:rPr>
              <a:t>.</a:t>
            </a:r>
            <a:endParaRPr lang="en-US" altLang="en-US" u="sng" dirty="0">
              <a:solidFill>
                <a:schemeClr val="folHlink"/>
              </a:solidFill>
            </a:endParaRPr>
          </a:p>
          <a:p>
            <a:endParaRPr lang="en-US" dirty="0"/>
          </a:p>
        </p:txBody>
      </p:sp>
    </p:spTree>
    <p:extLst>
      <p:ext uri="{BB962C8B-B14F-4D97-AF65-F5344CB8AC3E}">
        <p14:creationId xmlns:p14="http://schemas.microsoft.com/office/powerpoint/2010/main" val="33708524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On a separate sheet of paper…</a:t>
            </a:r>
            <a:endParaRPr lang="en-US" b="1" dirty="0"/>
          </a:p>
        </p:txBody>
      </p:sp>
      <p:sp>
        <p:nvSpPr>
          <p:cNvPr id="3" name="Content Placeholder 2"/>
          <p:cNvSpPr>
            <a:spLocks noGrp="1"/>
          </p:cNvSpPr>
          <p:nvPr>
            <p:ph idx="1"/>
          </p:nvPr>
        </p:nvSpPr>
        <p:spPr/>
        <p:txBody>
          <a:bodyPr>
            <a:normAutofit/>
          </a:bodyPr>
          <a:lstStyle/>
          <a:p>
            <a:pPr marL="68580" indent="-342900">
              <a:buFont typeface="+mj-lt"/>
              <a:buAutoNum type="arabicPeriod"/>
            </a:pPr>
            <a:r>
              <a:rPr lang="en-US" sz="2400" b="1" u="sng" dirty="0" smtClean="0"/>
              <a:t>Paraphrase</a:t>
            </a:r>
            <a:r>
              <a:rPr lang="en-US" sz="2400" b="1" dirty="0" smtClean="0"/>
              <a:t> the paragraph titled, “Long-term health consequences.” Be sure to parenthetically cite!</a:t>
            </a:r>
          </a:p>
          <a:p>
            <a:pPr marL="811530" lvl="1" indent="-342900"/>
            <a:r>
              <a:rPr lang="en-US" sz="2000" b="1" dirty="0"/>
              <a:t>The best way to paraphrase is to read the paragraph, then flip the paper over so you are not tempted to look, and from memory, write down what you remember reading. </a:t>
            </a:r>
          </a:p>
          <a:p>
            <a:pPr marL="811530" lvl="1" indent="-342900"/>
            <a:endParaRPr lang="en-US" b="1" u="sng" dirty="0"/>
          </a:p>
        </p:txBody>
      </p:sp>
    </p:spTree>
    <p:extLst>
      <p:ext uri="{BB962C8B-B14F-4D97-AF65-F5344CB8AC3E}">
        <p14:creationId xmlns:p14="http://schemas.microsoft.com/office/powerpoint/2010/main" val="17945020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On the same paper…</a:t>
            </a:r>
            <a:endParaRPr lang="en-US" b="1" dirty="0"/>
          </a:p>
        </p:txBody>
      </p:sp>
      <p:sp>
        <p:nvSpPr>
          <p:cNvPr id="3" name="Content Placeholder 2"/>
          <p:cNvSpPr>
            <a:spLocks noGrp="1"/>
          </p:cNvSpPr>
          <p:nvPr>
            <p:ph idx="1"/>
          </p:nvPr>
        </p:nvSpPr>
        <p:spPr/>
        <p:txBody>
          <a:bodyPr>
            <a:normAutofit fontScale="92500" lnSpcReduction="10000"/>
          </a:bodyPr>
          <a:lstStyle/>
          <a:p>
            <a:pPr marL="68580" indent="-342900">
              <a:buFont typeface="+mj-lt"/>
              <a:buAutoNum type="arabicPeriod" startAt="2"/>
            </a:pPr>
            <a:r>
              <a:rPr lang="en-US" sz="3000" b="1" u="sng" dirty="0" smtClean="0"/>
              <a:t>Directly quote</a:t>
            </a:r>
            <a:r>
              <a:rPr lang="en-US" sz="3000" b="1" dirty="0" smtClean="0"/>
              <a:t> a sentence from the paragraph titled, “What’s in the water?” Be sure to parenthetically cite!</a:t>
            </a:r>
          </a:p>
          <a:p>
            <a:pPr marL="811530" lvl="1" indent="-342900"/>
            <a:r>
              <a:rPr lang="en-US" sz="2800" b="1" dirty="0"/>
              <a:t>Remember, a direct quote is copied EXACTLY as it is written by the author!</a:t>
            </a:r>
          </a:p>
          <a:p>
            <a:pPr marL="811530" lvl="1" indent="-342900"/>
            <a:endParaRPr lang="en-US" b="1" u="sng" dirty="0"/>
          </a:p>
        </p:txBody>
      </p:sp>
    </p:spTree>
    <p:extLst>
      <p:ext uri="{BB962C8B-B14F-4D97-AF65-F5344CB8AC3E}">
        <p14:creationId xmlns:p14="http://schemas.microsoft.com/office/powerpoint/2010/main" val="11627874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On the same paper…</a:t>
            </a:r>
            <a:endParaRPr lang="en-US" b="1" dirty="0"/>
          </a:p>
        </p:txBody>
      </p:sp>
      <p:sp>
        <p:nvSpPr>
          <p:cNvPr id="3" name="Content Placeholder 2"/>
          <p:cNvSpPr>
            <a:spLocks noGrp="1"/>
          </p:cNvSpPr>
          <p:nvPr>
            <p:ph idx="1"/>
          </p:nvPr>
        </p:nvSpPr>
        <p:spPr/>
        <p:txBody>
          <a:bodyPr>
            <a:normAutofit/>
          </a:bodyPr>
          <a:lstStyle/>
          <a:p>
            <a:pPr marL="342900" indent="-342900">
              <a:buFont typeface="+mj-lt"/>
              <a:buAutoNum type="arabicPeriod" startAt="3"/>
            </a:pPr>
            <a:r>
              <a:rPr lang="en-US" sz="3200" b="1" u="sng" dirty="0" smtClean="0"/>
              <a:t>Summarize</a:t>
            </a:r>
            <a:r>
              <a:rPr lang="en-US" sz="3200" b="1" dirty="0" smtClean="0"/>
              <a:t> the article. Be sure to parenthetically cite!</a:t>
            </a:r>
            <a:endParaRPr lang="en-US" sz="2800" b="1" dirty="0" smtClean="0"/>
          </a:p>
          <a:p>
            <a:pPr marL="1085850" lvl="1" indent="-342900"/>
            <a:r>
              <a:rPr lang="en-US" sz="2800" b="1" dirty="0"/>
              <a:t>Remember, a summary is just the main idea(s) of the text! </a:t>
            </a:r>
          </a:p>
          <a:p>
            <a:pPr marL="1085850" lvl="1" indent="-342900"/>
            <a:endParaRPr lang="en-US" sz="2800" b="1" u="sng" dirty="0"/>
          </a:p>
        </p:txBody>
      </p:sp>
    </p:spTree>
    <p:extLst>
      <p:ext uri="{BB962C8B-B14F-4D97-AF65-F5344CB8AC3E}">
        <p14:creationId xmlns:p14="http://schemas.microsoft.com/office/powerpoint/2010/main" val="39261038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uture">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50</TotalTime>
  <Words>179</Words>
  <Application>Microsoft Office PowerPoint</Application>
  <PresentationFormat>On-screen Show (4:3)</PresentationFormat>
  <Paragraphs>13</Paragraphs>
  <Slides>4</Slides>
  <Notes>0</Notes>
  <HiddenSlides>0</HiddenSlides>
  <MMClips>0</MMClip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Couture</vt:lpstr>
      <vt:lpstr>Copy the following terms and definitions. Keep them under the Writing Process tab of your binder.</vt:lpstr>
      <vt:lpstr>On a separate sheet of paper…</vt:lpstr>
      <vt:lpstr>On the same paper…</vt:lpstr>
      <vt:lpstr>On the same paper…</vt:lpstr>
    </vt:vector>
  </TitlesOfParts>
  <Company>Dearborn Public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 the following terms and definitions. Keep them under the Writing Process tab of your binder.</dc:title>
  <dc:creator>Windows User</dc:creator>
  <cp:lastModifiedBy>Windows User</cp:lastModifiedBy>
  <cp:revision>3</cp:revision>
  <dcterms:created xsi:type="dcterms:W3CDTF">2016-02-05T12:08:52Z</dcterms:created>
  <dcterms:modified xsi:type="dcterms:W3CDTF">2016-02-05T12:59:14Z</dcterms:modified>
</cp:coreProperties>
</file>