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6555-127F-4E8E-A311-E7D9BFA121DC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9377-9D23-4B52-8C15-2A4FA38ED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88335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6555-127F-4E8E-A311-E7D9BFA121DC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9377-9D23-4B52-8C15-2A4FA38ED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4723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6555-127F-4E8E-A311-E7D9BFA121DC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9377-9D23-4B52-8C15-2A4FA38ED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01759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6555-127F-4E8E-A311-E7D9BFA121DC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9377-9D23-4B52-8C15-2A4FA38ED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1784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6555-127F-4E8E-A311-E7D9BFA121DC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9377-9D23-4B52-8C15-2A4FA38ED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7679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6555-127F-4E8E-A311-E7D9BFA121DC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9377-9D23-4B52-8C15-2A4FA38ED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4562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6555-127F-4E8E-A311-E7D9BFA121DC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9377-9D23-4B52-8C15-2A4FA38ED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5871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6555-127F-4E8E-A311-E7D9BFA121DC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9377-9D23-4B52-8C15-2A4FA38ED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3760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6555-127F-4E8E-A311-E7D9BFA121DC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9377-9D23-4B52-8C15-2A4FA38ED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01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6555-127F-4E8E-A311-E7D9BFA121DC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9377-9D23-4B52-8C15-2A4FA38ED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18560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E6555-127F-4E8E-A311-E7D9BFA121DC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A19377-9D23-4B52-8C15-2A4FA38ED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86837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4E6555-127F-4E8E-A311-E7D9BFA121DC}" type="datetimeFigureOut">
              <a:rPr lang="en-US" smtClean="0"/>
              <a:t>2/5/2015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A19377-9D23-4B52-8C15-2A4FA38ED23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7363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Part 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sz="2800" b="1" dirty="0" smtClean="0"/>
              <a:t>What is the meaning of the phrase innate smarts as it is used in paragraph 2?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400" b="1" dirty="0" smtClean="0"/>
              <a:t>Ethical character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400" b="1" dirty="0" smtClean="0"/>
              <a:t>Learned abilities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400" b="1" dirty="0"/>
              <a:t>Natural </a:t>
            </a:r>
            <a:r>
              <a:rPr lang="en-US" sz="2400" b="1" dirty="0" smtClean="0"/>
              <a:t>abilities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400" b="1" dirty="0" smtClean="0"/>
              <a:t>Powerful influence</a:t>
            </a:r>
            <a:endParaRPr lang="en-US" sz="2400" b="1" dirty="0"/>
          </a:p>
          <a:p>
            <a:pPr marL="914400" lvl="1" indent="-457200">
              <a:buFont typeface="+mj-lt"/>
              <a:buAutoNum type="alphaLcParenR"/>
            </a:pPr>
            <a:endParaRPr lang="en-US" dirty="0" smtClean="0"/>
          </a:p>
          <a:p>
            <a:pPr marL="914400" lvl="1" indent="-457200">
              <a:buFont typeface="+mj-lt"/>
              <a:buAutoNum type="alphaLcParenR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693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Part 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dirty="0" smtClean="0"/>
              <a:t>2. </a:t>
            </a:r>
            <a:r>
              <a:rPr lang="en-US" sz="3600" b="1" dirty="0"/>
              <a:t>H</a:t>
            </a:r>
            <a:r>
              <a:rPr lang="en-US" sz="3600" b="1" dirty="0" smtClean="0"/>
              <a:t>ow were you able to determine the meaning of </a:t>
            </a:r>
            <a:r>
              <a:rPr lang="en-US" sz="3600" b="1" i="1" u="sng" dirty="0" smtClean="0"/>
              <a:t>innate smarts</a:t>
            </a:r>
            <a:r>
              <a:rPr lang="en-US" sz="3600" b="1" dirty="0" smtClean="0"/>
              <a:t>?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186890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Part 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4830763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 startAt="3"/>
            </a:pPr>
            <a:r>
              <a:rPr lang="en-US" b="1" dirty="0" smtClean="0"/>
              <a:t>Which sentence provides an accurate summary of the article?</a:t>
            </a:r>
          </a:p>
          <a:p>
            <a:pPr marL="914400" lvl="1" indent="-457200">
              <a:buAutoNum type="alphaLcParenR"/>
            </a:pPr>
            <a:r>
              <a:rPr lang="en-US" b="1" dirty="0" smtClean="0"/>
              <a:t>This article reveals that intrinsic motivation leads to higher grades.</a:t>
            </a:r>
          </a:p>
          <a:p>
            <a:pPr marL="914400" lvl="1" indent="-457200">
              <a:buAutoNum type="alphaLcParenR"/>
            </a:pPr>
            <a:r>
              <a:rPr lang="en-US" b="1" dirty="0" smtClean="0"/>
              <a:t>This article states that popularity has no effect on your pay as an adult.</a:t>
            </a:r>
          </a:p>
          <a:p>
            <a:pPr marL="914400" lvl="1" indent="-457200">
              <a:buAutoNum type="alphaLcParenR"/>
            </a:pPr>
            <a:r>
              <a:rPr lang="en-US" b="1" dirty="0" smtClean="0"/>
              <a:t>This article reveals that there is a direct correlation between high school GPA and how much money you will earn as an adult. </a:t>
            </a:r>
          </a:p>
          <a:p>
            <a:pPr marL="914400" lvl="1" indent="-457200">
              <a:buAutoNum type="alphaLcParenR"/>
            </a:pPr>
            <a:r>
              <a:rPr lang="en-US" b="1" dirty="0" smtClean="0"/>
              <a:t>This article shows that girls will make more money than boys as long as they have a high GPA.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8536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Part B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 startAt="4"/>
            </a:pPr>
            <a:r>
              <a:rPr lang="en-US" b="1" dirty="0" smtClean="0"/>
              <a:t>Which paragraph best supports the answer to Part A?</a:t>
            </a:r>
          </a:p>
          <a:p>
            <a:pPr marL="914400" lvl="1" indent="-457200">
              <a:buAutoNum type="alphaLcParenR"/>
            </a:pPr>
            <a:r>
              <a:rPr lang="en-US" b="1" dirty="0" smtClean="0"/>
              <a:t>Paragraph 2</a:t>
            </a:r>
          </a:p>
          <a:p>
            <a:pPr marL="914400" lvl="1" indent="-457200">
              <a:buAutoNum type="alphaLcParenR"/>
            </a:pPr>
            <a:r>
              <a:rPr lang="en-US" b="1" dirty="0" smtClean="0"/>
              <a:t>Paragraph 3</a:t>
            </a:r>
          </a:p>
          <a:p>
            <a:pPr marL="914400" lvl="1" indent="-457200">
              <a:buAutoNum type="alphaLcParenR"/>
            </a:pPr>
            <a:r>
              <a:rPr lang="en-US" b="1" dirty="0" smtClean="0"/>
              <a:t>Paragraph 4</a:t>
            </a:r>
          </a:p>
          <a:p>
            <a:pPr marL="914400" lvl="1" indent="-457200">
              <a:buAutoNum type="alphaLcParenR"/>
            </a:pPr>
            <a:r>
              <a:rPr lang="en-US" b="1" dirty="0" smtClean="0"/>
              <a:t>Paragraph 5</a:t>
            </a:r>
          </a:p>
          <a:p>
            <a:pPr marL="914400" lvl="1" indent="-457200">
              <a:buAutoNum type="alphaLcParenR"/>
            </a:pPr>
            <a:endParaRPr lang="en-US" b="1" dirty="0" smtClean="0"/>
          </a:p>
          <a:p>
            <a:pPr marL="914400" lvl="1" indent="-457200">
              <a:buAutoNum type="alphaLcParenR"/>
            </a:pPr>
            <a:endParaRPr lang="en-US" b="1" dirty="0" smtClean="0"/>
          </a:p>
          <a:p>
            <a:pPr marL="914400" lvl="1" indent="-457200">
              <a:buAutoNum type="alphaLcParenR"/>
            </a:pPr>
            <a:endParaRPr lang="en-US" b="1" dirty="0" smtClean="0"/>
          </a:p>
          <a:p>
            <a:pPr marL="914400" lvl="1" indent="-457200">
              <a:buAutoNum type="alphaLcParenR"/>
            </a:pPr>
            <a:endParaRPr lang="en-US" b="1" dirty="0" smtClean="0"/>
          </a:p>
          <a:p>
            <a:pPr marL="914400" lvl="1" indent="-457200">
              <a:buAutoNum type="alphaLcParenR"/>
            </a:pPr>
            <a:endParaRPr lang="en-US" b="1" dirty="0" smtClean="0"/>
          </a:p>
          <a:p>
            <a:pPr marL="457200" lvl="1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7008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145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Part A</vt:lpstr>
      <vt:lpstr>Part B</vt:lpstr>
      <vt:lpstr>Part A</vt:lpstr>
      <vt:lpstr>Part B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A</dc:title>
  <dc:creator>Windows User</dc:creator>
  <cp:lastModifiedBy>Windows User</cp:lastModifiedBy>
  <cp:revision>1</cp:revision>
  <dcterms:created xsi:type="dcterms:W3CDTF">2015-02-05T17:14:50Z</dcterms:created>
  <dcterms:modified xsi:type="dcterms:W3CDTF">2015-02-05T17:15:38Z</dcterms:modified>
</cp:coreProperties>
</file>