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6D950D-01D8-4F22-BEFE-E1FFEF3E7466}"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077C8-555B-409D-A580-61353823643B}" type="slidenum">
              <a:rPr lang="en-US" smtClean="0"/>
              <a:t>‹#›</a:t>
            </a:fld>
            <a:endParaRPr lang="en-US"/>
          </a:p>
        </p:txBody>
      </p:sp>
    </p:spTree>
    <p:extLst>
      <p:ext uri="{BB962C8B-B14F-4D97-AF65-F5344CB8AC3E}">
        <p14:creationId xmlns:p14="http://schemas.microsoft.com/office/powerpoint/2010/main" val="4174579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6D950D-01D8-4F22-BEFE-E1FFEF3E7466}"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077C8-555B-409D-A580-61353823643B}" type="slidenum">
              <a:rPr lang="en-US" smtClean="0"/>
              <a:t>‹#›</a:t>
            </a:fld>
            <a:endParaRPr lang="en-US"/>
          </a:p>
        </p:txBody>
      </p:sp>
    </p:spTree>
    <p:extLst>
      <p:ext uri="{BB962C8B-B14F-4D97-AF65-F5344CB8AC3E}">
        <p14:creationId xmlns:p14="http://schemas.microsoft.com/office/powerpoint/2010/main" val="3564580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6D950D-01D8-4F22-BEFE-E1FFEF3E7466}"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077C8-555B-409D-A580-61353823643B}" type="slidenum">
              <a:rPr lang="en-US" smtClean="0"/>
              <a:t>‹#›</a:t>
            </a:fld>
            <a:endParaRPr lang="en-US"/>
          </a:p>
        </p:txBody>
      </p:sp>
    </p:spTree>
    <p:extLst>
      <p:ext uri="{BB962C8B-B14F-4D97-AF65-F5344CB8AC3E}">
        <p14:creationId xmlns:p14="http://schemas.microsoft.com/office/powerpoint/2010/main" val="3680023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6D950D-01D8-4F22-BEFE-E1FFEF3E7466}"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077C8-555B-409D-A580-61353823643B}" type="slidenum">
              <a:rPr lang="en-US" smtClean="0"/>
              <a:t>‹#›</a:t>
            </a:fld>
            <a:endParaRPr lang="en-US"/>
          </a:p>
        </p:txBody>
      </p:sp>
    </p:spTree>
    <p:extLst>
      <p:ext uri="{BB962C8B-B14F-4D97-AF65-F5344CB8AC3E}">
        <p14:creationId xmlns:p14="http://schemas.microsoft.com/office/powerpoint/2010/main" val="324134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6D950D-01D8-4F22-BEFE-E1FFEF3E7466}"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077C8-555B-409D-A580-61353823643B}" type="slidenum">
              <a:rPr lang="en-US" smtClean="0"/>
              <a:t>‹#›</a:t>
            </a:fld>
            <a:endParaRPr lang="en-US"/>
          </a:p>
        </p:txBody>
      </p:sp>
    </p:spTree>
    <p:extLst>
      <p:ext uri="{BB962C8B-B14F-4D97-AF65-F5344CB8AC3E}">
        <p14:creationId xmlns:p14="http://schemas.microsoft.com/office/powerpoint/2010/main" val="2281125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6D950D-01D8-4F22-BEFE-E1FFEF3E7466}"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077C8-555B-409D-A580-61353823643B}" type="slidenum">
              <a:rPr lang="en-US" smtClean="0"/>
              <a:t>‹#›</a:t>
            </a:fld>
            <a:endParaRPr lang="en-US"/>
          </a:p>
        </p:txBody>
      </p:sp>
    </p:spTree>
    <p:extLst>
      <p:ext uri="{BB962C8B-B14F-4D97-AF65-F5344CB8AC3E}">
        <p14:creationId xmlns:p14="http://schemas.microsoft.com/office/powerpoint/2010/main" val="1001796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6D950D-01D8-4F22-BEFE-E1FFEF3E7466}" type="datetimeFigureOut">
              <a:rPr lang="en-US" smtClean="0"/>
              <a:t>1/29/2015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F077C8-555B-409D-A580-61353823643B}" type="slidenum">
              <a:rPr lang="en-US" smtClean="0"/>
              <a:t>‹#›</a:t>
            </a:fld>
            <a:endParaRPr lang="en-US"/>
          </a:p>
        </p:txBody>
      </p:sp>
    </p:spTree>
    <p:extLst>
      <p:ext uri="{BB962C8B-B14F-4D97-AF65-F5344CB8AC3E}">
        <p14:creationId xmlns:p14="http://schemas.microsoft.com/office/powerpoint/2010/main" val="1617494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6D950D-01D8-4F22-BEFE-E1FFEF3E7466}" type="datetimeFigureOut">
              <a:rPr lang="en-US" smtClean="0"/>
              <a:t>1/29/2015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F077C8-555B-409D-A580-61353823643B}" type="slidenum">
              <a:rPr lang="en-US" smtClean="0"/>
              <a:t>‹#›</a:t>
            </a:fld>
            <a:endParaRPr lang="en-US"/>
          </a:p>
        </p:txBody>
      </p:sp>
    </p:spTree>
    <p:extLst>
      <p:ext uri="{BB962C8B-B14F-4D97-AF65-F5344CB8AC3E}">
        <p14:creationId xmlns:p14="http://schemas.microsoft.com/office/powerpoint/2010/main" val="67017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6D950D-01D8-4F22-BEFE-E1FFEF3E7466}" type="datetimeFigureOut">
              <a:rPr lang="en-US" smtClean="0"/>
              <a:t>1/29/2015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F077C8-555B-409D-A580-61353823643B}" type="slidenum">
              <a:rPr lang="en-US" smtClean="0"/>
              <a:t>‹#›</a:t>
            </a:fld>
            <a:endParaRPr lang="en-US"/>
          </a:p>
        </p:txBody>
      </p:sp>
    </p:spTree>
    <p:extLst>
      <p:ext uri="{BB962C8B-B14F-4D97-AF65-F5344CB8AC3E}">
        <p14:creationId xmlns:p14="http://schemas.microsoft.com/office/powerpoint/2010/main" val="3820035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6D950D-01D8-4F22-BEFE-E1FFEF3E7466}"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077C8-555B-409D-A580-61353823643B}" type="slidenum">
              <a:rPr lang="en-US" smtClean="0"/>
              <a:t>‹#›</a:t>
            </a:fld>
            <a:endParaRPr lang="en-US"/>
          </a:p>
        </p:txBody>
      </p:sp>
    </p:spTree>
    <p:extLst>
      <p:ext uri="{BB962C8B-B14F-4D97-AF65-F5344CB8AC3E}">
        <p14:creationId xmlns:p14="http://schemas.microsoft.com/office/powerpoint/2010/main" val="990595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6D950D-01D8-4F22-BEFE-E1FFEF3E7466}"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077C8-555B-409D-A580-61353823643B}" type="slidenum">
              <a:rPr lang="en-US" smtClean="0"/>
              <a:t>‹#›</a:t>
            </a:fld>
            <a:endParaRPr lang="en-US"/>
          </a:p>
        </p:txBody>
      </p:sp>
    </p:spTree>
    <p:extLst>
      <p:ext uri="{BB962C8B-B14F-4D97-AF65-F5344CB8AC3E}">
        <p14:creationId xmlns:p14="http://schemas.microsoft.com/office/powerpoint/2010/main" val="202317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6D950D-01D8-4F22-BEFE-E1FFEF3E7466}" type="datetimeFigureOut">
              <a:rPr lang="en-US" smtClean="0"/>
              <a:t>1/29/2015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077C8-555B-409D-A580-61353823643B}" type="slidenum">
              <a:rPr lang="en-US" smtClean="0"/>
              <a:t>‹#›</a:t>
            </a:fld>
            <a:endParaRPr lang="en-US"/>
          </a:p>
        </p:txBody>
      </p:sp>
    </p:spTree>
    <p:extLst>
      <p:ext uri="{BB962C8B-B14F-4D97-AF65-F5344CB8AC3E}">
        <p14:creationId xmlns:p14="http://schemas.microsoft.com/office/powerpoint/2010/main" val="3905713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Copy the following terms and definitions. Keep them under the </a:t>
            </a:r>
            <a:r>
              <a:rPr lang="en-US" sz="3600" b="1" i="1" u="sng" dirty="0" smtClean="0"/>
              <a:t>Writing Process </a:t>
            </a:r>
            <a:r>
              <a:rPr lang="en-US" sz="3600" b="1" dirty="0" smtClean="0"/>
              <a:t>tab of your binder</a:t>
            </a:r>
            <a:endParaRPr lang="en-US" sz="3600" b="1" dirty="0"/>
          </a:p>
        </p:txBody>
      </p:sp>
      <p:sp>
        <p:nvSpPr>
          <p:cNvPr id="3" name="Content Placeholder 2"/>
          <p:cNvSpPr>
            <a:spLocks noGrp="1"/>
          </p:cNvSpPr>
          <p:nvPr>
            <p:ph idx="1"/>
          </p:nvPr>
        </p:nvSpPr>
        <p:spPr/>
        <p:txBody>
          <a:bodyPr/>
          <a:lstStyle/>
          <a:p>
            <a:pPr marL="609600" indent="-609600">
              <a:lnSpc>
                <a:spcPct val="90000"/>
              </a:lnSpc>
              <a:buFontTx/>
              <a:buAutoNum type="arabicPeriod"/>
            </a:pPr>
            <a:r>
              <a:rPr lang="en-US" altLang="en-US" sz="3600" b="1" u="sng" dirty="0">
                <a:solidFill>
                  <a:schemeClr val="tx1"/>
                </a:solidFill>
              </a:rPr>
              <a:t>Paraphrase</a:t>
            </a:r>
            <a:r>
              <a:rPr lang="en-US" altLang="en-US" sz="3600" dirty="0">
                <a:solidFill>
                  <a:schemeClr val="tx1"/>
                </a:solidFill>
              </a:rPr>
              <a:t>-Putting whatever you are reading into your own words.</a:t>
            </a:r>
          </a:p>
          <a:p>
            <a:pPr marL="609600" indent="-609600">
              <a:lnSpc>
                <a:spcPct val="90000"/>
              </a:lnSpc>
              <a:buFontTx/>
              <a:buAutoNum type="arabicPeriod"/>
            </a:pPr>
            <a:r>
              <a:rPr lang="en-US" altLang="en-US" sz="3600" b="1" u="sng" dirty="0">
                <a:solidFill>
                  <a:schemeClr val="tx1"/>
                </a:solidFill>
              </a:rPr>
              <a:t>Summarize</a:t>
            </a:r>
            <a:r>
              <a:rPr lang="en-US" altLang="en-US" sz="3600" dirty="0">
                <a:solidFill>
                  <a:schemeClr val="tx1"/>
                </a:solidFill>
              </a:rPr>
              <a:t>-Putting the main idea(s) into your own words (less detailed than paraphrase).</a:t>
            </a:r>
          </a:p>
          <a:p>
            <a:pPr marL="609600" indent="-609600">
              <a:lnSpc>
                <a:spcPct val="90000"/>
              </a:lnSpc>
              <a:buFontTx/>
              <a:buAutoNum type="arabicPeriod"/>
            </a:pPr>
            <a:r>
              <a:rPr lang="en-US" altLang="en-US" sz="3600" b="1" u="sng" dirty="0">
                <a:solidFill>
                  <a:schemeClr val="tx1"/>
                </a:solidFill>
              </a:rPr>
              <a:t>Direct Quote</a:t>
            </a:r>
            <a:r>
              <a:rPr lang="en-US" altLang="en-US" sz="3600" b="1" dirty="0">
                <a:solidFill>
                  <a:schemeClr val="tx1"/>
                </a:solidFill>
              </a:rPr>
              <a:t>-</a:t>
            </a:r>
            <a:r>
              <a:rPr lang="en-US" altLang="en-US" sz="3600" dirty="0">
                <a:solidFill>
                  <a:schemeClr val="tx1"/>
                </a:solidFill>
              </a:rPr>
              <a:t>Identical</a:t>
            </a:r>
            <a:r>
              <a:rPr lang="en-US" altLang="en-US" sz="3600" b="1" dirty="0">
                <a:solidFill>
                  <a:schemeClr val="tx1"/>
                </a:solidFill>
              </a:rPr>
              <a:t> </a:t>
            </a:r>
            <a:r>
              <a:rPr lang="en-US" altLang="en-US" sz="3600" dirty="0">
                <a:solidFill>
                  <a:schemeClr val="tx1"/>
                </a:solidFill>
              </a:rPr>
              <a:t>to the original source</a:t>
            </a:r>
            <a:r>
              <a:rPr lang="en-US" altLang="en-US" dirty="0">
                <a:solidFill>
                  <a:schemeClr val="folHlink"/>
                </a:solidFill>
              </a:rPr>
              <a:t>.</a:t>
            </a:r>
            <a:endParaRPr lang="en-US" altLang="en-US" u="sng" dirty="0">
              <a:solidFill>
                <a:schemeClr val="folHlink"/>
              </a:solidFill>
            </a:endParaRPr>
          </a:p>
          <a:p>
            <a:endParaRPr lang="en-US" dirty="0"/>
          </a:p>
        </p:txBody>
      </p:sp>
    </p:spTree>
    <p:extLst>
      <p:ext uri="{BB962C8B-B14F-4D97-AF65-F5344CB8AC3E}">
        <p14:creationId xmlns:p14="http://schemas.microsoft.com/office/powerpoint/2010/main" val="2439560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On a separate sheet of paper…</a:t>
            </a:r>
            <a:endParaRPr lang="en-US" b="1" dirty="0"/>
          </a:p>
        </p:txBody>
      </p:sp>
      <p:sp>
        <p:nvSpPr>
          <p:cNvPr id="3" name="Content Placeholder 2"/>
          <p:cNvSpPr>
            <a:spLocks noGrp="1"/>
          </p:cNvSpPr>
          <p:nvPr>
            <p:ph idx="1"/>
          </p:nvPr>
        </p:nvSpPr>
        <p:spPr/>
        <p:txBody>
          <a:bodyPr/>
          <a:lstStyle/>
          <a:p>
            <a:pPr marL="457200" indent="-457200">
              <a:buFont typeface="+mj-lt"/>
              <a:buAutoNum type="arabicPeriod"/>
            </a:pPr>
            <a:r>
              <a:rPr lang="en-US" sz="2800" b="1" dirty="0" smtClean="0"/>
              <a:t>Paraphrase paragraph #3 of Article of the Week #11. Be sure to parenthetically cite!</a:t>
            </a:r>
          </a:p>
          <a:p>
            <a:pPr lvl="1">
              <a:buFont typeface="Wingdings" panose="05000000000000000000" pitchFamily="2" charset="2"/>
              <a:buChar char="v"/>
            </a:pPr>
            <a:r>
              <a:rPr lang="en-US" b="1" dirty="0" smtClean="0"/>
              <a:t> </a:t>
            </a:r>
            <a:r>
              <a:rPr lang="en-US" sz="3200" b="1" dirty="0" smtClean="0"/>
              <a:t>The best way to paraphrase is to read the paragraph, then flip the paper over so you are not tempted to look, and from memory, write down what you remember reading</a:t>
            </a:r>
            <a:r>
              <a:rPr lang="en-US" b="1" dirty="0" smtClean="0"/>
              <a:t>. </a:t>
            </a:r>
            <a:endParaRPr lang="en-US" b="1" dirty="0"/>
          </a:p>
        </p:txBody>
      </p:sp>
    </p:spTree>
    <p:extLst>
      <p:ext uri="{BB962C8B-B14F-4D97-AF65-F5344CB8AC3E}">
        <p14:creationId xmlns:p14="http://schemas.microsoft.com/office/powerpoint/2010/main" val="2500633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On the same paper…</a:t>
            </a:r>
            <a:endParaRPr lang="en-US" b="1" dirty="0"/>
          </a:p>
        </p:txBody>
      </p:sp>
      <p:sp>
        <p:nvSpPr>
          <p:cNvPr id="3" name="Content Placeholder 2"/>
          <p:cNvSpPr>
            <a:spLocks noGrp="1"/>
          </p:cNvSpPr>
          <p:nvPr>
            <p:ph idx="1"/>
          </p:nvPr>
        </p:nvSpPr>
        <p:spPr/>
        <p:txBody>
          <a:bodyPr/>
          <a:lstStyle/>
          <a:p>
            <a:pPr marL="457200" indent="-457200">
              <a:buAutoNum type="arabicPeriod" startAt="2"/>
            </a:pPr>
            <a:r>
              <a:rPr lang="en-US" sz="3600" b="1" dirty="0" smtClean="0"/>
              <a:t>Directly quote a sentence from paragraph #1. Be sure to parenthetically cite!</a:t>
            </a:r>
          </a:p>
          <a:p>
            <a:pPr lvl="1">
              <a:buFont typeface="Wingdings" panose="05000000000000000000" pitchFamily="2" charset="2"/>
              <a:buChar char="v"/>
            </a:pPr>
            <a:r>
              <a:rPr lang="en-US" sz="3600" b="1" dirty="0" smtClean="0"/>
              <a:t>Remember, a direct quote is copied EXACTLY as it is written by the author!</a:t>
            </a:r>
            <a:endParaRPr lang="en-US" sz="3600" b="1" dirty="0"/>
          </a:p>
        </p:txBody>
      </p:sp>
    </p:spTree>
    <p:extLst>
      <p:ext uri="{BB962C8B-B14F-4D97-AF65-F5344CB8AC3E}">
        <p14:creationId xmlns:p14="http://schemas.microsoft.com/office/powerpoint/2010/main" val="3111073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On the same paper…</a:t>
            </a:r>
            <a:endParaRPr lang="en-US" b="1" dirty="0"/>
          </a:p>
        </p:txBody>
      </p:sp>
      <p:sp>
        <p:nvSpPr>
          <p:cNvPr id="3" name="Content Placeholder 2"/>
          <p:cNvSpPr>
            <a:spLocks noGrp="1"/>
          </p:cNvSpPr>
          <p:nvPr>
            <p:ph idx="1"/>
          </p:nvPr>
        </p:nvSpPr>
        <p:spPr/>
        <p:txBody>
          <a:bodyPr/>
          <a:lstStyle/>
          <a:p>
            <a:pPr marL="457200" indent="-457200">
              <a:buAutoNum type="arabicPeriod" startAt="3"/>
            </a:pPr>
            <a:r>
              <a:rPr lang="en-US" sz="4400" b="1" dirty="0" smtClean="0"/>
              <a:t>Summarize Article of the Week #11. Be sure to parenthetically cite!</a:t>
            </a:r>
          </a:p>
          <a:p>
            <a:pPr lvl="1">
              <a:buFont typeface="Wingdings" panose="05000000000000000000" pitchFamily="2" charset="2"/>
              <a:buChar char="v"/>
            </a:pPr>
            <a:r>
              <a:rPr lang="en-US" sz="4000" b="1" dirty="0" smtClean="0"/>
              <a:t>Remember, a summary is just the main idea(s) of the text! </a:t>
            </a:r>
          </a:p>
          <a:p>
            <a:pPr marL="914400" lvl="1" indent="-457200">
              <a:buAutoNum type="arabicPeriod" startAt="3"/>
            </a:pPr>
            <a:endParaRPr lang="en-US" dirty="0"/>
          </a:p>
        </p:txBody>
      </p:sp>
    </p:spTree>
    <p:extLst>
      <p:ext uri="{BB962C8B-B14F-4D97-AF65-F5344CB8AC3E}">
        <p14:creationId xmlns:p14="http://schemas.microsoft.com/office/powerpoint/2010/main" val="3370861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179</Words>
  <Application>Microsoft Office PowerPoint</Application>
  <PresentationFormat>On-screen Show (4:3)</PresentationFormat>
  <Paragraphs>13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Copy the following terms and definitions. Keep them under the Writing Process tab of your binder</vt:lpstr>
      <vt:lpstr>On a separate sheet of paper…</vt:lpstr>
      <vt:lpstr>On the same paper…</vt:lpstr>
      <vt:lpstr>On the same paper…</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 the following terms and definitions. Keep them under the Writing Process tab of your binder</dc:title>
  <dc:creator>Windows User</dc:creator>
  <cp:lastModifiedBy>Windows User</cp:lastModifiedBy>
  <cp:revision>1</cp:revision>
  <dcterms:created xsi:type="dcterms:W3CDTF">2015-01-29T12:43:53Z</dcterms:created>
  <dcterms:modified xsi:type="dcterms:W3CDTF">2015-01-29T12:44:38Z</dcterms:modified>
</cp:coreProperties>
</file>