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sldIdLst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BD1DF-FD4D-4A24-9568-3CA850B6422F}" type="datetimeFigureOut">
              <a:rPr lang="en-US" smtClean="0">
                <a:solidFill>
                  <a:srgbClr val="FF9000"/>
                </a:solidFill>
              </a:rPr>
              <a:pPr/>
              <a:t>11/3/2014</a:t>
            </a:fld>
            <a:endParaRPr lang="en-US">
              <a:solidFill>
                <a:srgbClr val="FF9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FF9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06125-10C0-4F51-AD83-9C8A23C73104}" type="slidenum">
              <a:rPr lang="en-US" smtClean="0">
                <a:solidFill>
                  <a:srgbClr val="FF9000"/>
                </a:solidFill>
              </a:rPr>
              <a:pPr/>
              <a:t>‹#›</a:t>
            </a:fld>
            <a:endParaRPr lang="en-US">
              <a:solidFill>
                <a:srgbClr val="FF9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0999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BD1DF-FD4D-4A24-9568-3CA850B6422F}" type="datetimeFigureOut">
              <a:rPr lang="en-US" smtClean="0">
                <a:solidFill>
                  <a:srgbClr val="FF9000"/>
                </a:solidFill>
              </a:rPr>
              <a:pPr/>
              <a:t>11/3/2014</a:t>
            </a:fld>
            <a:endParaRPr lang="en-US">
              <a:solidFill>
                <a:srgbClr val="FF9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FF9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06125-10C0-4F51-AD83-9C8A23C73104}" type="slidenum">
              <a:rPr lang="en-US" smtClean="0">
                <a:solidFill>
                  <a:srgbClr val="FF9000"/>
                </a:solidFill>
              </a:rPr>
              <a:pPr/>
              <a:t>‹#›</a:t>
            </a:fld>
            <a:endParaRPr lang="en-US">
              <a:solidFill>
                <a:srgbClr val="FF9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37502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BD1DF-FD4D-4A24-9568-3CA850B6422F}" type="datetimeFigureOut">
              <a:rPr lang="en-US" smtClean="0">
                <a:solidFill>
                  <a:srgbClr val="FF9000"/>
                </a:solidFill>
              </a:rPr>
              <a:pPr/>
              <a:t>11/3/2014</a:t>
            </a:fld>
            <a:endParaRPr lang="en-US">
              <a:solidFill>
                <a:srgbClr val="FF9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FF9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06125-10C0-4F51-AD83-9C8A23C73104}" type="slidenum">
              <a:rPr lang="en-US" smtClean="0">
                <a:solidFill>
                  <a:srgbClr val="FF9000"/>
                </a:solidFill>
              </a:rPr>
              <a:pPr/>
              <a:t>‹#›</a:t>
            </a:fld>
            <a:endParaRPr lang="en-US">
              <a:solidFill>
                <a:srgbClr val="FF9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505518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BD1DF-FD4D-4A24-9568-3CA850B6422F}" type="datetimeFigureOut">
              <a:rPr lang="en-US" smtClean="0">
                <a:solidFill>
                  <a:srgbClr val="FF9000"/>
                </a:solidFill>
              </a:rPr>
              <a:pPr/>
              <a:t>11/3/2014</a:t>
            </a:fld>
            <a:endParaRPr lang="en-US">
              <a:solidFill>
                <a:srgbClr val="FF9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FF9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06125-10C0-4F51-AD83-9C8A23C73104}" type="slidenum">
              <a:rPr lang="en-US" smtClean="0">
                <a:solidFill>
                  <a:srgbClr val="FF9000"/>
                </a:solidFill>
              </a:rPr>
              <a:pPr/>
              <a:t>‹#›</a:t>
            </a:fld>
            <a:endParaRPr lang="en-US">
              <a:solidFill>
                <a:srgbClr val="FF9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44381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BD1DF-FD4D-4A24-9568-3CA850B6422F}" type="datetimeFigureOut">
              <a:rPr lang="en-US" smtClean="0">
                <a:solidFill>
                  <a:srgbClr val="FF9000"/>
                </a:solidFill>
              </a:rPr>
              <a:pPr/>
              <a:t>11/3/2014</a:t>
            </a:fld>
            <a:endParaRPr lang="en-US">
              <a:solidFill>
                <a:srgbClr val="FF9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FF9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06125-10C0-4F51-AD83-9C8A23C73104}" type="slidenum">
              <a:rPr lang="en-US" smtClean="0">
                <a:solidFill>
                  <a:srgbClr val="FF9000"/>
                </a:solidFill>
              </a:rPr>
              <a:pPr/>
              <a:t>‹#›</a:t>
            </a:fld>
            <a:endParaRPr lang="en-US">
              <a:solidFill>
                <a:srgbClr val="FF9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674115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BD1DF-FD4D-4A24-9568-3CA850B6422F}" type="datetimeFigureOut">
              <a:rPr lang="en-US" smtClean="0">
                <a:solidFill>
                  <a:srgbClr val="FF9000"/>
                </a:solidFill>
              </a:rPr>
              <a:pPr/>
              <a:t>11/3/2014</a:t>
            </a:fld>
            <a:endParaRPr lang="en-US">
              <a:solidFill>
                <a:srgbClr val="FF9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FF9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06125-10C0-4F51-AD83-9C8A23C73104}" type="slidenum">
              <a:rPr lang="en-US" smtClean="0">
                <a:solidFill>
                  <a:srgbClr val="FF9000"/>
                </a:solidFill>
              </a:rPr>
              <a:pPr/>
              <a:t>‹#›</a:t>
            </a:fld>
            <a:endParaRPr lang="en-US">
              <a:solidFill>
                <a:srgbClr val="FF9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673965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BD1DF-FD4D-4A24-9568-3CA850B6422F}" type="datetimeFigureOut">
              <a:rPr lang="en-US" smtClean="0">
                <a:solidFill>
                  <a:srgbClr val="FF9000"/>
                </a:solidFill>
              </a:rPr>
              <a:pPr/>
              <a:t>11/3/2014</a:t>
            </a:fld>
            <a:endParaRPr lang="en-US">
              <a:solidFill>
                <a:srgbClr val="FF9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FF9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06125-10C0-4F51-AD83-9C8A23C73104}" type="slidenum">
              <a:rPr lang="en-US" smtClean="0">
                <a:solidFill>
                  <a:srgbClr val="FF9000"/>
                </a:solidFill>
              </a:rPr>
              <a:pPr/>
              <a:t>‹#›</a:t>
            </a:fld>
            <a:endParaRPr lang="en-US">
              <a:solidFill>
                <a:srgbClr val="FF9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210997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BD1DF-FD4D-4A24-9568-3CA850B6422F}" type="datetimeFigureOut">
              <a:rPr lang="en-US" smtClean="0">
                <a:solidFill>
                  <a:srgbClr val="FF9000"/>
                </a:solidFill>
              </a:rPr>
              <a:pPr/>
              <a:t>11/3/2014</a:t>
            </a:fld>
            <a:endParaRPr lang="en-US">
              <a:solidFill>
                <a:srgbClr val="FF9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FF9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06125-10C0-4F51-AD83-9C8A23C73104}" type="slidenum">
              <a:rPr lang="en-US" smtClean="0">
                <a:solidFill>
                  <a:srgbClr val="FF9000"/>
                </a:solidFill>
              </a:rPr>
              <a:pPr/>
              <a:t>‹#›</a:t>
            </a:fld>
            <a:endParaRPr lang="en-US">
              <a:solidFill>
                <a:srgbClr val="FF9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746692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BD1DF-FD4D-4A24-9568-3CA850B6422F}" type="datetimeFigureOut">
              <a:rPr lang="en-US" smtClean="0">
                <a:solidFill>
                  <a:srgbClr val="FF9000"/>
                </a:solidFill>
              </a:rPr>
              <a:pPr/>
              <a:t>11/3/2014</a:t>
            </a:fld>
            <a:endParaRPr lang="en-US">
              <a:solidFill>
                <a:srgbClr val="FF9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FF9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06125-10C0-4F51-AD83-9C8A23C73104}" type="slidenum">
              <a:rPr lang="en-US" smtClean="0">
                <a:solidFill>
                  <a:srgbClr val="FF9000"/>
                </a:solidFill>
              </a:rPr>
              <a:pPr/>
              <a:t>‹#›</a:t>
            </a:fld>
            <a:endParaRPr lang="en-US">
              <a:solidFill>
                <a:srgbClr val="FF9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264196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BD1DF-FD4D-4A24-9568-3CA850B6422F}" type="datetimeFigureOut">
              <a:rPr lang="en-US" smtClean="0">
                <a:solidFill>
                  <a:srgbClr val="FF9000"/>
                </a:solidFill>
              </a:rPr>
              <a:pPr/>
              <a:t>11/3/2014</a:t>
            </a:fld>
            <a:endParaRPr lang="en-US">
              <a:solidFill>
                <a:srgbClr val="FF9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FF9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06125-10C0-4F51-AD83-9C8A23C73104}" type="slidenum">
              <a:rPr lang="en-US" smtClean="0">
                <a:solidFill>
                  <a:srgbClr val="FF9000"/>
                </a:solidFill>
              </a:rPr>
              <a:pPr/>
              <a:t>‹#›</a:t>
            </a:fld>
            <a:endParaRPr lang="en-US">
              <a:solidFill>
                <a:srgbClr val="FF9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694345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BD1DF-FD4D-4A24-9568-3CA850B6422F}" type="datetimeFigureOut">
              <a:rPr lang="en-US" smtClean="0">
                <a:solidFill>
                  <a:srgbClr val="FF9000"/>
                </a:solidFill>
              </a:rPr>
              <a:pPr/>
              <a:t>11/3/2014</a:t>
            </a:fld>
            <a:endParaRPr lang="en-US">
              <a:solidFill>
                <a:srgbClr val="FF9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FF9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06125-10C0-4F51-AD83-9C8A23C73104}" type="slidenum">
              <a:rPr lang="en-US" smtClean="0">
                <a:solidFill>
                  <a:srgbClr val="FF9000"/>
                </a:solidFill>
              </a:rPr>
              <a:pPr/>
              <a:t>‹#›</a:t>
            </a:fld>
            <a:endParaRPr lang="en-US">
              <a:solidFill>
                <a:srgbClr val="FF9000"/>
              </a:solidFill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32053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BD1DF-FD4D-4A24-9568-3CA850B6422F}" type="datetimeFigureOut">
              <a:rPr lang="en-US" smtClean="0">
                <a:solidFill>
                  <a:srgbClr val="FF9000"/>
                </a:solidFill>
              </a:rPr>
              <a:pPr/>
              <a:t>11/3/2014</a:t>
            </a:fld>
            <a:endParaRPr lang="en-US">
              <a:solidFill>
                <a:srgbClr val="FF9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FF9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06125-10C0-4F51-AD83-9C8A23C73104}" type="slidenum">
              <a:rPr lang="en-US" smtClean="0">
                <a:solidFill>
                  <a:srgbClr val="FF9000"/>
                </a:solidFill>
              </a:rPr>
              <a:pPr/>
              <a:t>‹#›</a:t>
            </a:fld>
            <a:endParaRPr lang="en-US">
              <a:solidFill>
                <a:srgbClr val="FF9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016411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BD1DF-FD4D-4A24-9568-3CA850B6422F}" type="datetimeFigureOut">
              <a:rPr lang="en-US" smtClean="0">
                <a:solidFill>
                  <a:srgbClr val="FF9000"/>
                </a:solidFill>
              </a:rPr>
              <a:pPr/>
              <a:t>11/3/2014</a:t>
            </a:fld>
            <a:endParaRPr lang="en-US">
              <a:solidFill>
                <a:srgbClr val="FF9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9306125-10C0-4F51-AD83-9C8A23C73104}" type="slidenum">
              <a:rPr lang="en-US" smtClean="0">
                <a:solidFill>
                  <a:srgbClr val="FF9000"/>
                </a:solidFill>
              </a:rPr>
              <a:pPr/>
              <a:t>‹#›</a:t>
            </a:fld>
            <a:endParaRPr lang="en-US">
              <a:solidFill>
                <a:srgbClr val="FF9000"/>
              </a:solidFill>
            </a:endParaRP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>
              <a:solidFill>
                <a:srgbClr val="FF9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078656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BD1DF-FD4D-4A24-9568-3CA850B6422F}" type="datetimeFigureOut">
              <a:rPr lang="en-US" smtClean="0">
                <a:solidFill>
                  <a:srgbClr val="FF9000"/>
                </a:solidFill>
              </a:rPr>
              <a:pPr/>
              <a:t>11/3/2014</a:t>
            </a:fld>
            <a:endParaRPr lang="en-US">
              <a:solidFill>
                <a:srgbClr val="FF9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FF9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06125-10C0-4F51-AD83-9C8A23C73104}" type="slidenum">
              <a:rPr lang="en-US" smtClean="0">
                <a:solidFill>
                  <a:srgbClr val="FF9000"/>
                </a:solidFill>
              </a:rPr>
              <a:pPr/>
              <a:t>‹#›</a:t>
            </a:fld>
            <a:endParaRPr lang="en-US">
              <a:solidFill>
                <a:srgbClr val="FF9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985873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BD1DF-FD4D-4A24-9568-3CA850B6422F}" type="datetimeFigureOut">
              <a:rPr lang="en-US" smtClean="0">
                <a:solidFill>
                  <a:srgbClr val="FF9000"/>
                </a:solidFill>
              </a:rPr>
              <a:pPr/>
              <a:t>11/3/2014</a:t>
            </a:fld>
            <a:endParaRPr lang="en-US">
              <a:solidFill>
                <a:srgbClr val="FF9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FF9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06125-10C0-4F51-AD83-9C8A23C73104}" type="slidenum">
              <a:rPr lang="en-US" smtClean="0">
                <a:solidFill>
                  <a:srgbClr val="FF9000"/>
                </a:solidFill>
              </a:rPr>
              <a:pPr/>
              <a:t>‹#›</a:t>
            </a:fld>
            <a:endParaRPr lang="en-US">
              <a:solidFill>
                <a:srgbClr val="FF9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70593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BD1DF-FD4D-4A24-9568-3CA850B6422F}" type="datetimeFigureOut">
              <a:rPr lang="en-US" smtClean="0">
                <a:solidFill>
                  <a:srgbClr val="FF9000"/>
                </a:solidFill>
              </a:rPr>
              <a:pPr/>
              <a:t>11/3/2014</a:t>
            </a:fld>
            <a:endParaRPr lang="en-US">
              <a:solidFill>
                <a:srgbClr val="FF9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FF9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06125-10C0-4F51-AD83-9C8A23C73104}" type="slidenum">
              <a:rPr lang="en-US" smtClean="0">
                <a:solidFill>
                  <a:srgbClr val="FF9000"/>
                </a:solidFill>
              </a:rPr>
              <a:pPr/>
              <a:t>‹#›</a:t>
            </a:fld>
            <a:endParaRPr lang="en-US">
              <a:solidFill>
                <a:srgbClr val="FF9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03518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BD1DF-FD4D-4A24-9568-3CA850B6422F}" type="datetimeFigureOut">
              <a:rPr lang="en-US" smtClean="0">
                <a:solidFill>
                  <a:srgbClr val="FF9000"/>
                </a:solidFill>
              </a:rPr>
              <a:pPr/>
              <a:t>11/3/2014</a:t>
            </a:fld>
            <a:endParaRPr lang="en-US">
              <a:solidFill>
                <a:srgbClr val="FF9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FF9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06125-10C0-4F51-AD83-9C8A23C73104}" type="slidenum">
              <a:rPr lang="en-US" smtClean="0">
                <a:solidFill>
                  <a:srgbClr val="FF9000"/>
                </a:solidFill>
              </a:rPr>
              <a:pPr/>
              <a:t>‹#›</a:t>
            </a:fld>
            <a:endParaRPr lang="en-US">
              <a:solidFill>
                <a:srgbClr val="FF9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20796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BD1DF-FD4D-4A24-9568-3CA850B6422F}" type="datetimeFigureOut">
              <a:rPr lang="en-US" smtClean="0">
                <a:solidFill>
                  <a:srgbClr val="FF9000"/>
                </a:solidFill>
              </a:rPr>
              <a:pPr/>
              <a:t>11/3/2014</a:t>
            </a:fld>
            <a:endParaRPr lang="en-US">
              <a:solidFill>
                <a:srgbClr val="FF9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FF9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06125-10C0-4F51-AD83-9C8A23C73104}" type="slidenum">
              <a:rPr lang="en-US" smtClean="0">
                <a:solidFill>
                  <a:srgbClr val="FF9000"/>
                </a:solidFill>
              </a:rPr>
              <a:pPr/>
              <a:t>‹#›</a:t>
            </a:fld>
            <a:endParaRPr lang="en-US">
              <a:solidFill>
                <a:srgbClr val="FF9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28274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BD1DF-FD4D-4A24-9568-3CA850B6422F}" type="datetimeFigureOut">
              <a:rPr lang="en-US" smtClean="0">
                <a:solidFill>
                  <a:srgbClr val="FF9000"/>
                </a:solidFill>
              </a:rPr>
              <a:pPr/>
              <a:t>11/3/2014</a:t>
            </a:fld>
            <a:endParaRPr lang="en-US">
              <a:solidFill>
                <a:srgbClr val="FF9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FF9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06125-10C0-4F51-AD83-9C8A23C73104}" type="slidenum">
              <a:rPr lang="en-US" smtClean="0">
                <a:solidFill>
                  <a:srgbClr val="FF9000"/>
                </a:solidFill>
              </a:rPr>
              <a:pPr/>
              <a:t>‹#›</a:t>
            </a:fld>
            <a:endParaRPr lang="en-US">
              <a:solidFill>
                <a:srgbClr val="FF9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76507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BD1DF-FD4D-4A24-9568-3CA850B6422F}" type="datetimeFigureOut">
              <a:rPr lang="en-US" smtClean="0">
                <a:solidFill>
                  <a:srgbClr val="FF9000"/>
                </a:solidFill>
              </a:rPr>
              <a:pPr/>
              <a:t>11/3/2014</a:t>
            </a:fld>
            <a:endParaRPr lang="en-US">
              <a:solidFill>
                <a:srgbClr val="FF9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FF9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06125-10C0-4F51-AD83-9C8A23C73104}" type="slidenum">
              <a:rPr lang="en-US" smtClean="0">
                <a:solidFill>
                  <a:srgbClr val="FF9000"/>
                </a:solidFill>
              </a:rPr>
              <a:pPr/>
              <a:t>‹#›</a:t>
            </a:fld>
            <a:endParaRPr lang="en-US">
              <a:solidFill>
                <a:srgbClr val="FF9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81199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BD1DF-FD4D-4A24-9568-3CA850B6422F}" type="datetimeFigureOut">
              <a:rPr lang="en-US" smtClean="0">
                <a:solidFill>
                  <a:srgbClr val="FF9000"/>
                </a:solidFill>
              </a:rPr>
              <a:pPr/>
              <a:t>11/3/2014</a:t>
            </a:fld>
            <a:endParaRPr lang="en-US">
              <a:solidFill>
                <a:srgbClr val="FF9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FF9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06125-10C0-4F51-AD83-9C8A23C73104}" type="slidenum">
              <a:rPr lang="en-US" smtClean="0">
                <a:solidFill>
                  <a:srgbClr val="FF9000"/>
                </a:solidFill>
              </a:rPr>
              <a:pPr/>
              <a:t>‹#›</a:t>
            </a:fld>
            <a:endParaRPr lang="en-US">
              <a:solidFill>
                <a:srgbClr val="FF9000"/>
              </a:solidFill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39961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BD1DF-FD4D-4A24-9568-3CA850B6422F}" type="datetimeFigureOut">
              <a:rPr lang="en-US" smtClean="0">
                <a:solidFill>
                  <a:srgbClr val="FF9000"/>
                </a:solidFill>
              </a:rPr>
              <a:pPr/>
              <a:t>11/3/2014</a:t>
            </a:fld>
            <a:endParaRPr lang="en-US">
              <a:solidFill>
                <a:srgbClr val="FF9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9306125-10C0-4F51-AD83-9C8A23C73104}" type="slidenum">
              <a:rPr lang="en-US" smtClean="0">
                <a:solidFill>
                  <a:srgbClr val="FF9000"/>
                </a:solidFill>
              </a:rPr>
              <a:pPr/>
              <a:t>‹#›</a:t>
            </a:fld>
            <a:endParaRPr lang="en-US">
              <a:solidFill>
                <a:srgbClr val="FF9000"/>
              </a:solidFill>
            </a:endParaRP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>
              <a:solidFill>
                <a:srgbClr val="FF9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88646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316DA2EC-92D4-4D0C-BDDB-1D5FFBADBBB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>
              <a:solidFill>
                <a:srgbClr val="DFDCB7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6989573E-9495-48D8-A08F-964EBC854FFC}" type="datetimeFigureOut">
              <a:rPr lang="en-US" smtClean="0">
                <a:solidFill>
                  <a:srgbClr val="DFDCB7"/>
                </a:solidFill>
              </a:rPr>
              <a:pPr/>
              <a:t>11/3/2014</a:t>
            </a:fld>
            <a:endParaRPr lang="en-US">
              <a:solidFill>
                <a:srgbClr val="DFDCB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58611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316DA2EC-92D4-4D0C-BDDB-1D5FFBADBBB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>
              <a:solidFill>
                <a:srgbClr val="DFDCB7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6989573E-9495-48D8-A08F-964EBC854FFC}" type="datetimeFigureOut">
              <a:rPr lang="en-US" smtClean="0">
                <a:solidFill>
                  <a:srgbClr val="DFDCB7"/>
                </a:solidFill>
              </a:rPr>
              <a:pPr/>
              <a:t>11/3/2014</a:t>
            </a:fld>
            <a:endParaRPr lang="en-US">
              <a:solidFill>
                <a:srgbClr val="DFDCB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45325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SLOT-Week #8</a:t>
            </a:r>
            <a:br>
              <a:rPr lang="en-US" b="1" dirty="0" smtClean="0"/>
            </a:br>
            <a:r>
              <a:rPr lang="en-US" b="1" dirty="0" smtClean="0"/>
              <a:t>3 November 2014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2600" b="1" dirty="0" smtClean="0"/>
              <a:t>Copy the following </a:t>
            </a:r>
            <a:r>
              <a:rPr lang="en-US" sz="2600" b="1" i="1" u="sng" dirty="0" smtClean="0"/>
              <a:t>Comma</a:t>
            </a:r>
            <a:r>
              <a:rPr lang="en-US" sz="2600" b="1" i="1" dirty="0" smtClean="0"/>
              <a:t> </a:t>
            </a:r>
            <a:r>
              <a:rPr lang="en-US" sz="2600" b="1" dirty="0" smtClean="0"/>
              <a:t>rules on a sheet of loose leaf paper. Title your paper-</a:t>
            </a:r>
            <a:r>
              <a:rPr lang="en-US" sz="2600" b="1" u="sng" dirty="0" smtClean="0"/>
              <a:t>COMMA RULES.</a:t>
            </a:r>
            <a:r>
              <a:rPr lang="en-US" sz="2600" b="1" dirty="0" smtClean="0"/>
              <a:t> Keep the paper under the </a:t>
            </a:r>
            <a:r>
              <a:rPr lang="en-US" sz="2600" b="1" u="sng" dirty="0" smtClean="0"/>
              <a:t>Bellwork</a:t>
            </a:r>
            <a:r>
              <a:rPr lang="en-US" sz="2600" b="1" dirty="0" smtClean="0"/>
              <a:t> tab of your binder</a:t>
            </a:r>
            <a:r>
              <a:rPr lang="en-US" b="1" dirty="0" smtClean="0"/>
              <a:t>.</a:t>
            </a:r>
          </a:p>
          <a:p>
            <a:endParaRPr lang="en-US" b="1" dirty="0"/>
          </a:p>
          <a:p>
            <a:pPr lvl="1"/>
            <a:r>
              <a:rPr lang="en-US" sz="3500" b="1" u="sng" dirty="0" smtClean="0"/>
              <a:t>Between Two Independent Clauses</a:t>
            </a:r>
            <a:endParaRPr lang="en-US" sz="3500" b="1" dirty="0" smtClean="0"/>
          </a:p>
          <a:p>
            <a:pPr lvl="2"/>
            <a:r>
              <a:rPr lang="en-US" sz="3000" dirty="0" smtClean="0"/>
              <a:t>Use a </a:t>
            </a:r>
            <a:r>
              <a:rPr lang="en-US" sz="3000" b="1" dirty="0" smtClean="0"/>
              <a:t>comma</a:t>
            </a:r>
            <a:r>
              <a:rPr lang="en-US" sz="3000" dirty="0" smtClean="0"/>
              <a:t> between two independent clauses that are joined by a coordinating conjunction (and, but, or, nor, for, yet, so).</a:t>
            </a:r>
          </a:p>
          <a:p>
            <a:pPr lvl="3"/>
            <a:r>
              <a:rPr lang="en-US" sz="2600" b="1" dirty="0" smtClean="0"/>
              <a:t>I wanted to knock on the glass to attract attention, </a:t>
            </a:r>
            <a:r>
              <a:rPr lang="en-US" sz="2600" b="1" dirty="0" smtClean="0">
                <a:solidFill>
                  <a:srgbClr val="FF0000"/>
                </a:solidFill>
              </a:rPr>
              <a:t>but </a:t>
            </a:r>
            <a:r>
              <a:rPr lang="en-US" sz="2600" b="1" dirty="0" smtClean="0"/>
              <a:t>I couldn’t move. </a:t>
            </a:r>
          </a:p>
          <a:p>
            <a:pPr lvl="3"/>
            <a:r>
              <a:rPr lang="en-US" sz="2600" b="1" dirty="0" smtClean="0"/>
              <a:t>NOTE: </a:t>
            </a:r>
            <a:r>
              <a:rPr lang="en-US" sz="2600" dirty="0" smtClean="0"/>
              <a:t>Do not confuse a sentence containing a compound verb for a compound sentence. </a:t>
            </a:r>
          </a:p>
          <a:p>
            <a:pPr lvl="4"/>
            <a:r>
              <a:rPr lang="en-US" sz="2400" b="1" dirty="0" smtClean="0"/>
              <a:t>I had to burn her trash </a:t>
            </a:r>
            <a:r>
              <a:rPr lang="en-US" sz="2400" b="1" dirty="0" smtClean="0">
                <a:solidFill>
                  <a:srgbClr val="FF0000"/>
                </a:solidFill>
              </a:rPr>
              <a:t>and </a:t>
            </a:r>
            <a:r>
              <a:rPr lang="en-US" sz="2400" b="1" dirty="0" smtClean="0"/>
              <a:t>then sweep up her porches and halls. 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110142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b="1" i="1" dirty="0" smtClean="0"/>
              <a:t>Using your comma notes, decide where to place a comma in each of the following sentences. Copy each sentence on a separate sheet of paper from your notes.</a:t>
            </a:r>
            <a:endParaRPr lang="en-US" sz="2800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114300" indent="0">
              <a:buNone/>
            </a:pPr>
            <a:endParaRPr lang="en-US" b="1" dirty="0" smtClean="0"/>
          </a:p>
          <a:p>
            <a:pPr marL="571500" indent="-457200">
              <a:buFont typeface="+mj-lt"/>
              <a:buAutoNum type="arabicPeriod"/>
            </a:pPr>
            <a:endParaRPr lang="en-US" dirty="0"/>
          </a:p>
          <a:p>
            <a:pPr marL="571500" indent="-457200">
              <a:buFont typeface="+mj-lt"/>
              <a:buAutoNum type="arabicPeriod"/>
            </a:pPr>
            <a:r>
              <a:rPr lang="en-US" sz="2800" b="1" dirty="0" smtClean="0"/>
              <a:t>I was hoping that every student would pass “The Most Dangerous Game” test but many did not. </a:t>
            </a:r>
          </a:p>
          <a:p>
            <a:pPr marL="571500" indent="-457200">
              <a:buFont typeface="+mj-lt"/>
              <a:buAutoNum type="arabicPeriod"/>
            </a:pPr>
            <a:endParaRPr lang="en-US" sz="2800" b="1" dirty="0" smtClean="0"/>
          </a:p>
          <a:p>
            <a:pPr marL="571500" indent="-457200">
              <a:buFont typeface="+mj-lt"/>
              <a:buAutoNum type="arabicPeriod"/>
            </a:pPr>
            <a:r>
              <a:rPr lang="en-US" sz="2800" b="1" dirty="0" smtClean="0">
                <a:solidFill>
                  <a:schemeClr val="accent2">
                    <a:lumMod val="50000"/>
                  </a:schemeClr>
                </a:solidFill>
              </a:rPr>
              <a:t>Ronya wasn’t allowed to attend the party on Friday night nor was her sister Hannah. </a:t>
            </a:r>
          </a:p>
          <a:p>
            <a:pPr marL="571500" indent="-457200">
              <a:buFont typeface="+mj-lt"/>
              <a:buAutoNum type="arabicPeriod"/>
            </a:pPr>
            <a:endParaRPr lang="en-US" sz="2800" b="1" dirty="0" smtClean="0"/>
          </a:p>
          <a:p>
            <a:pPr marL="571500" indent="-457200">
              <a:buFont typeface="+mj-lt"/>
              <a:buAutoNum type="arabicPeriod"/>
            </a:pPr>
            <a:r>
              <a:rPr lang="en-US" sz="2800" b="1" dirty="0" smtClean="0">
                <a:solidFill>
                  <a:schemeClr val="bg2">
                    <a:lumMod val="50000"/>
                  </a:schemeClr>
                </a:solidFill>
              </a:rPr>
              <a:t>You may choose to borrow a novel from Mrs. Lichocki or you may buy your own. </a:t>
            </a:r>
            <a:endParaRPr lang="en-US" sz="2800" b="1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1820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Adjacency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197</Words>
  <Application>Microsoft Office PowerPoint</Application>
  <PresentationFormat>On-screen Show (4:3)</PresentationFormat>
  <Paragraphs>16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4" baseType="lpstr">
      <vt:lpstr>Adjacency</vt:lpstr>
      <vt:lpstr>1_Adjacency</vt:lpstr>
      <vt:lpstr>SLOT-Week #8 3 November 2014</vt:lpstr>
      <vt:lpstr>Using your comma notes, decide where to place a comma in each of the following sentences. Copy each sentence on a separate sheet of paper from your notes.</vt:lpstr>
    </vt:vector>
  </TitlesOfParts>
  <Company>Dearborn Public Schools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SLOT-Week #8 3 November 2014</dc:title>
  <dc:creator>Windows User</dc:creator>
  <cp:lastModifiedBy>Windows User</cp:lastModifiedBy>
  <cp:revision>1</cp:revision>
  <dcterms:created xsi:type="dcterms:W3CDTF">2014-11-03T12:39:01Z</dcterms:created>
  <dcterms:modified xsi:type="dcterms:W3CDTF">2014-11-03T12:39:27Z</dcterms:modified>
</cp:coreProperties>
</file>