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sldIdLst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BD1DF-FD4D-4A24-9568-3CA850B6422F}" type="datetimeFigureOut">
              <a:rPr lang="en-US" smtClean="0">
                <a:solidFill>
                  <a:srgbClr val="FF9000"/>
                </a:solidFill>
              </a:rPr>
              <a:pPr/>
              <a:t>11/6/2014</a:t>
            </a:fld>
            <a:endParaRPr lang="en-US">
              <a:solidFill>
                <a:srgbClr val="FF9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FF9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06125-10C0-4F51-AD83-9C8A23C73104}" type="slidenum">
              <a:rPr lang="en-US" smtClean="0">
                <a:solidFill>
                  <a:srgbClr val="FF9000"/>
                </a:solidFill>
              </a:rPr>
              <a:pPr/>
              <a:t>‹#›</a:t>
            </a:fld>
            <a:endParaRPr lang="en-US">
              <a:solidFill>
                <a:srgbClr val="FF9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14215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BD1DF-FD4D-4A24-9568-3CA850B6422F}" type="datetimeFigureOut">
              <a:rPr lang="en-US" smtClean="0">
                <a:solidFill>
                  <a:srgbClr val="FF9000"/>
                </a:solidFill>
              </a:rPr>
              <a:pPr/>
              <a:t>11/6/2014</a:t>
            </a:fld>
            <a:endParaRPr lang="en-US">
              <a:solidFill>
                <a:srgbClr val="FF9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FF9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06125-10C0-4F51-AD83-9C8A23C73104}" type="slidenum">
              <a:rPr lang="en-US" smtClean="0">
                <a:solidFill>
                  <a:srgbClr val="FF9000"/>
                </a:solidFill>
              </a:rPr>
              <a:pPr/>
              <a:t>‹#›</a:t>
            </a:fld>
            <a:endParaRPr lang="en-US">
              <a:solidFill>
                <a:srgbClr val="FF9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1450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BD1DF-FD4D-4A24-9568-3CA850B6422F}" type="datetimeFigureOut">
              <a:rPr lang="en-US" smtClean="0">
                <a:solidFill>
                  <a:srgbClr val="FF9000"/>
                </a:solidFill>
              </a:rPr>
              <a:pPr/>
              <a:t>11/6/2014</a:t>
            </a:fld>
            <a:endParaRPr lang="en-US">
              <a:solidFill>
                <a:srgbClr val="FF9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FF9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06125-10C0-4F51-AD83-9C8A23C73104}" type="slidenum">
              <a:rPr lang="en-US" smtClean="0">
                <a:solidFill>
                  <a:srgbClr val="FF9000"/>
                </a:solidFill>
              </a:rPr>
              <a:pPr/>
              <a:t>‹#›</a:t>
            </a:fld>
            <a:endParaRPr lang="en-US">
              <a:solidFill>
                <a:srgbClr val="FF9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63221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BD1DF-FD4D-4A24-9568-3CA850B6422F}" type="datetimeFigureOut">
              <a:rPr lang="en-US" smtClean="0">
                <a:solidFill>
                  <a:srgbClr val="FF9000"/>
                </a:solidFill>
              </a:rPr>
              <a:pPr/>
              <a:t>11/6/2014</a:t>
            </a:fld>
            <a:endParaRPr lang="en-US">
              <a:solidFill>
                <a:srgbClr val="FF9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FF9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06125-10C0-4F51-AD83-9C8A23C73104}" type="slidenum">
              <a:rPr lang="en-US" smtClean="0">
                <a:solidFill>
                  <a:srgbClr val="FF9000"/>
                </a:solidFill>
              </a:rPr>
              <a:pPr/>
              <a:t>‹#›</a:t>
            </a:fld>
            <a:endParaRPr lang="en-US">
              <a:solidFill>
                <a:srgbClr val="FF9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853172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BD1DF-FD4D-4A24-9568-3CA850B6422F}" type="datetimeFigureOut">
              <a:rPr lang="en-US" smtClean="0">
                <a:solidFill>
                  <a:srgbClr val="FF9000"/>
                </a:solidFill>
              </a:rPr>
              <a:pPr/>
              <a:t>11/6/2014</a:t>
            </a:fld>
            <a:endParaRPr lang="en-US">
              <a:solidFill>
                <a:srgbClr val="FF9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FF9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06125-10C0-4F51-AD83-9C8A23C73104}" type="slidenum">
              <a:rPr lang="en-US" smtClean="0">
                <a:solidFill>
                  <a:srgbClr val="FF9000"/>
                </a:solidFill>
              </a:rPr>
              <a:pPr/>
              <a:t>‹#›</a:t>
            </a:fld>
            <a:endParaRPr lang="en-US">
              <a:solidFill>
                <a:srgbClr val="FF9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965125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BD1DF-FD4D-4A24-9568-3CA850B6422F}" type="datetimeFigureOut">
              <a:rPr lang="en-US" smtClean="0">
                <a:solidFill>
                  <a:srgbClr val="FF9000"/>
                </a:solidFill>
              </a:rPr>
              <a:pPr/>
              <a:t>11/6/2014</a:t>
            </a:fld>
            <a:endParaRPr lang="en-US">
              <a:solidFill>
                <a:srgbClr val="FF9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FF9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06125-10C0-4F51-AD83-9C8A23C73104}" type="slidenum">
              <a:rPr lang="en-US" smtClean="0">
                <a:solidFill>
                  <a:srgbClr val="FF9000"/>
                </a:solidFill>
              </a:rPr>
              <a:pPr/>
              <a:t>‹#›</a:t>
            </a:fld>
            <a:endParaRPr lang="en-US">
              <a:solidFill>
                <a:srgbClr val="FF9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684967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BD1DF-FD4D-4A24-9568-3CA850B6422F}" type="datetimeFigureOut">
              <a:rPr lang="en-US" smtClean="0">
                <a:solidFill>
                  <a:srgbClr val="FF9000"/>
                </a:solidFill>
              </a:rPr>
              <a:pPr/>
              <a:t>11/6/2014</a:t>
            </a:fld>
            <a:endParaRPr lang="en-US">
              <a:solidFill>
                <a:srgbClr val="FF9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FF9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06125-10C0-4F51-AD83-9C8A23C73104}" type="slidenum">
              <a:rPr lang="en-US" smtClean="0">
                <a:solidFill>
                  <a:srgbClr val="FF9000"/>
                </a:solidFill>
              </a:rPr>
              <a:pPr/>
              <a:t>‹#›</a:t>
            </a:fld>
            <a:endParaRPr lang="en-US">
              <a:solidFill>
                <a:srgbClr val="FF9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335793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BD1DF-FD4D-4A24-9568-3CA850B6422F}" type="datetimeFigureOut">
              <a:rPr lang="en-US" smtClean="0">
                <a:solidFill>
                  <a:srgbClr val="FF9000"/>
                </a:solidFill>
              </a:rPr>
              <a:pPr/>
              <a:t>11/6/2014</a:t>
            </a:fld>
            <a:endParaRPr lang="en-US">
              <a:solidFill>
                <a:srgbClr val="FF9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FF9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06125-10C0-4F51-AD83-9C8A23C73104}" type="slidenum">
              <a:rPr lang="en-US" smtClean="0">
                <a:solidFill>
                  <a:srgbClr val="FF9000"/>
                </a:solidFill>
              </a:rPr>
              <a:pPr/>
              <a:t>‹#›</a:t>
            </a:fld>
            <a:endParaRPr lang="en-US">
              <a:solidFill>
                <a:srgbClr val="FF9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104676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BD1DF-FD4D-4A24-9568-3CA850B6422F}" type="datetimeFigureOut">
              <a:rPr lang="en-US" smtClean="0">
                <a:solidFill>
                  <a:srgbClr val="FF9000"/>
                </a:solidFill>
              </a:rPr>
              <a:pPr/>
              <a:t>11/6/2014</a:t>
            </a:fld>
            <a:endParaRPr lang="en-US">
              <a:solidFill>
                <a:srgbClr val="FF9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FF9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06125-10C0-4F51-AD83-9C8A23C73104}" type="slidenum">
              <a:rPr lang="en-US" smtClean="0">
                <a:solidFill>
                  <a:srgbClr val="FF9000"/>
                </a:solidFill>
              </a:rPr>
              <a:pPr/>
              <a:t>‹#›</a:t>
            </a:fld>
            <a:endParaRPr lang="en-US">
              <a:solidFill>
                <a:srgbClr val="FF9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544600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BD1DF-FD4D-4A24-9568-3CA850B6422F}" type="datetimeFigureOut">
              <a:rPr lang="en-US" smtClean="0">
                <a:solidFill>
                  <a:srgbClr val="FF9000"/>
                </a:solidFill>
              </a:rPr>
              <a:pPr/>
              <a:t>11/6/2014</a:t>
            </a:fld>
            <a:endParaRPr lang="en-US">
              <a:solidFill>
                <a:srgbClr val="FF9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FF9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06125-10C0-4F51-AD83-9C8A23C73104}" type="slidenum">
              <a:rPr lang="en-US" smtClean="0">
                <a:solidFill>
                  <a:srgbClr val="FF9000"/>
                </a:solidFill>
              </a:rPr>
              <a:pPr/>
              <a:t>‹#›</a:t>
            </a:fld>
            <a:endParaRPr lang="en-US">
              <a:solidFill>
                <a:srgbClr val="FF9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557280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BD1DF-FD4D-4A24-9568-3CA850B6422F}" type="datetimeFigureOut">
              <a:rPr lang="en-US" smtClean="0">
                <a:solidFill>
                  <a:srgbClr val="FF9000"/>
                </a:solidFill>
              </a:rPr>
              <a:pPr/>
              <a:t>11/6/2014</a:t>
            </a:fld>
            <a:endParaRPr lang="en-US">
              <a:solidFill>
                <a:srgbClr val="FF9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FF9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06125-10C0-4F51-AD83-9C8A23C73104}" type="slidenum">
              <a:rPr lang="en-US" smtClean="0">
                <a:solidFill>
                  <a:srgbClr val="FF9000"/>
                </a:solidFill>
              </a:rPr>
              <a:pPr/>
              <a:t>‹#›</a:t>
            </a:fld>
            <a:endParaRPr lang="en-US">
              <a:solidFill>
                <a:srgbClr val="FF9000"/>
              </a:solidFill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86542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BD1DF-FD4D-4A24-9568-3CA850B6422F}" type="datetimeFigureOut">
              <a:rPr lang="en-US" smtClean="0">
                <a:solidFill>
                  <a:srgbClr val="FF9000"/>
                </a:solidFill>
              </a:rPr>
              <a:pPr/>
              <a:t>11/6/2014</a:t>
            </a:fld>
            <a:endParaRPr lang="en-US">
              <a:solidFill>
                <a:srgbClr val="FF9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FF9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06125-10C0-4F51-AD83-9C8A23C73104}" type="slidenum">
              <a:rPr lang="en-US" smtClean="0">
                <a:solidFill>
                  <a:srgbClr val="FF9000"/>
                </a:solidFill>
              </a:rPr>
              <a:pPr/>
              <a:t>‹#›</a:t>
            </a:fld>
            <a:endParaRPr lang="en-US">
              <a:solidFill>
                <a:srgbClr val="FF9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103665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BD1DF-FD4D-4A24-9568-3CA850B6422F}" type="datetimeFigureOut">
              <a:rPr lang="en-US" smtClean="0">
                <a:solidFill>
                  <a:srgbClr val="FF9000"/>
                </a:solidFill>
              </a:rPr>
              <a:pPr/>
              <a:t>11/6/2014</a:t>
            </a:fld>
            <a:endParaRPr lang="en-US">
              <a:solidFill>
                <a:srgbClr val="FF9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9306125-10C0-4F51-AD83-9C8A23C73104}" type="slidenum">
              <a:rPr lang="en-US" smtClean="0">
                <a:solidFill>
                  <a:srgbClr val="FF9000"/>
                </a:solidFill>
              </a:rPr>
              <a:pPr/>
              <a:t>‹#›</a:t>
            </a:fld>
            <a:endParaRPr lang="en-US">
              <a:solidFill>
                <a:srgbClr val="FF9000"/>
              </a:solidFill>
            </a:endParaRP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>
              <a:solidFill>
                <a:srgbClr val="FF9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349667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BD1DF-FD4D-4A24-9568-3CA850B6422F}" type="datetimeFigureOut">
              <a:rPr lang="en-US" smtClean="0">
                <a:solidFill>
                  <a:srgbClr val="FF9000"/>
                </a:solidFill>
              </a:rPr>
              <a:pPr/>
              <a:t>11/6/2014</a:t>
            </a:fld>
            <a:endParaRPr lang="en-US">
              <a:solidFill>
                <a:srgbClr val="FF9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FF9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06125-10C0-4F51-AD83-9C8A23C73104}" type="slidenum">
              <a:rPr lang="en-US" smtClean="0">
                <a:solidFill>
                  <a:srgbClr val="FF9000"/>
                </a:solidFill>
              </a:rPr>
              <a:pPr/>
              <a:t>‹#›</a:t>
            </a:fld>
            <a:endParaRPr lang="en-US">
              <a:solidFill>
                <a:srgbClr val="FF9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302282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BD1DF-FD4D-4A24-9568-3CA850B6422F}" type="datetimeFigureOut">
              <a:rPr lang="en-US" smtClean="0">
                <a:solidFill>
                  <a:srgbClr val="FF9000"/>
                </a:solidFill>
              </a:rPr>
              <a:pPr/>
              <a:t>11/6/2014</a:t>
            </a:fld>
            <a:endParaRPr lang="en-US">
              <a:solidFill>
                <a:srgbClr val="FF9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FF9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06125-10C0-4F51-AD83-9C8A23C73104}" type="slidenum">
              <a:rPr lang="en-US" smtClean="0">
                <a:solidFill>
                  <a:srgbClr val="FF9000"/>
                </a:solidFill>
              </a:rPr>
              <a:pPr/>
              <a:t>‹#›</a:t>
            </a:fld>
            <a:endParaRPr lang="en-US">
              <a:solidFill>
                <a:srgbClr val="FF9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59000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BD1DF-FD4D-4A24-9568-3CA850B6422F}" type="datetimeFigureOut">
              <a:rPr lang="en-US" smtClean="0">
                <a:solidFill>
                  <a:srgbClr val="FF9000"/>
                </a:solidFill>
              </a:rPr>
              <a:pPr/>
              <a:t>11/6/2014</a:t>
            </a:fld>
            <a:endParaRPr lang="en-US">
              <a:solidFill>
                <a:srgbClr val="FF9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FF9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06125-10C0-4F51-AD83-9C8A23C73104}" type="slidenum">
              <a:rPr lang="en-US" smtClean="0">
                <a:solidFill>
                  <a:srgbClr val="FF9000"/>
                </a:solidFill>
              </a:rPr>
              <a:pPr/>
              <a:t>‹#›</a:t>
            </a:fld>
            <a:endParaRPr lang="en-US">
              <a:solidFill>
                <a:srgbClr val="FF9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79873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BD1DF-FD4D-4A24-9568-3CA850B6422F}" type="datetimeFigureOut">
              <a:rPr lang="en-US" smtClean="0">
                <a:solidFill>
                  <a:srgbClr val="FF9000"/>
                </a:solidFill>
              </a:rPr>
              <a:pPr/>
              <a:t>11/6/2014</a:t>
            </a:fld>
            <a:endParaRPr lang="en-US">
              <a:solidFill>
                <a:srgbClr val="FF9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FF9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06125-10C0-4F51-AD83-9C8A23C73104}" type="slidenum">
              <a:rPr lang="en-US" smtClean="0">
                <a:solidFill>
                  <a:srgbClr val="FF9000"/>
                </a:solidFill>
              </a:rPr>
              <a:pPr/>
              <a:t>‹#›</a:t>
            </a:fld>
            <a:endParaRPr lang="en-US">
              <a:solidFill>
                <a:srgbClr val="FF9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07171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BD1DF-FD4D-4A24-9568-3CA850B6422F}" type="datetimeFigureOut">
              <a:rPr lang="en-US" smtClean="0">
                <a:solidFill>
                  <a:srgbClr val="FF9000"/>
                </a:solidFill>
              </a:rPr>
              <a:pPr/>
              <a:t>11/6/2014</a:t>
            </a:fld>
            <a:endParaRPr lang="en-US">
              <a:solidFill>
                <a:srgbClr val="FF9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FF9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06125-10C0-4F51-AD83-9C8A23C73104}" type="slidenum">
              <a:rPr lang="en-US" smtClean="0">
                <a:solidFill>
                  <a:srgbClr val="FF9000"/>
                </a:solidFill>
              </a:rPr>
              <a:pPr/>
              <a:t>‹#›</a:t>
            </a:fld>
            <a:endParaRPr lang="en-US">
              <a:solidFill>
                <a:srgbClr val="FF9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6871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BD1DF-FD4D-4A24-9568-3CA850B6422F}" type="datetimeFigureOut">
              <a:rPr lang="en-US" smtClean="0">
                <a:solidFill>
                  <a:srgbClr val="FF9000"/>
                </a:solidFill>
              </a:rPr>
              <a:pPr/>
              <a:t>11/6/2014</a:t>
            </a:fld>
            <a:endParaRPr lang="en-US">
              <a:solidFill>
                <a:srgbClr val="FF9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FF9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06125-10C0-4F51-AD83-9C8A23C73104}" type="slidenum">
              <a:rPr lang="en-US" smtClean="0">
                <a:solidFill>
                  <a:srgbClr val="FF9000"/>
                </a:solidFill>
              </a:rPr>
              <a:pPr/>
              <a:t>‹#›</a:t>
            </a:fld>
            <a:endParaRPr lang="en-US">
              <a:solidFill>
                <a:srgbClr val="FF9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94872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BD1DF-FD4D-4A24-9568-3CA850B6422F}" type="datetimeFigureOut">
              <a:rPr lang="en-US" smtClean="0">
                <a:solidFill>
                  <a:srgbClr val="FF9000"/>
                </a:solidFill>
              </a:rPr>
              <a:pPr/>
              <a:t>11/6/2014</a:t>
            </a:fld>
            <a:endParaRPr lang="en-US">
              <a:solidFill>
                <a:srgbClr val="FF9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FF9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06125-10C0-4F51-AD83-9C8A23C73104}" type="slidenum">
              <a:rPr lang="en-US" smtClean="0">
                <a:solidFill>
                  <a:srgbClr val="FF9000"/>
                </a:solidFill>
              </a:rPr>
              <a:pPr/>
              <a:t>‹#›</a:t>
            </a:fld>
            <a:endParaRPr lang="en-US">
              <a:solidFill>
                <a:srgbClr val="FF9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15123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BD1DF-FD4D-4A24-9568-3CA850B6422F}" type="datetimeFigureOut">
              <a:rPr lang="en-US" smtClean="0">
                <a:solidFill>
                  <a:srgbClr val="FF9000"/>
                </a:solidFill>
              </a:rPr>
              <a:pPr/>
              <a:t>11/6/2014</a:t>
            </a:fld>
            <a:endParaRPr lang="en-US">
              <a:solidFill>
                <a:srgbClr val="FF9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FF9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06125-10C0-4F51-AD83-9C8A23C73104}" type="slidenum">
              <a:rPr lang="en-US" smtClean="0">
                <a:solidFill>
                  <a:srgbClr val="FF9000"/>
                </a:solidFill>
              </a:rPr>
              <a:pPr/>
              <a:t>‹#›</a:t>
            </a:fld>
            <a:endParaRPr lang="en-US">
              <a:solidFill>
                <a:srgbClr val="FF9000"/>
              </a:solidFill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30284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BD1DF-FD4D-4A24-9568-3CA850B6422F}" type="datetimeFigureOut">
              <a:rPr lang="en-US" smtClean="0">
                <a:solidFill>
                  <a:srgbClr val="FF9000"/>
                </a:solidFill>
              </a:rPr>
              <a:pPr/>
              <a:t>11/6/2014</a:t>
            </a:fld>
            <a:endParaRPr lang="en-US">
              <a:solidFill>
                <a:srgbClr val="FF9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9306125-10C0-4F51-AD83-9C8A23C73104}" type="slidenum">
              <a:rPr lang="en-US" smtClean="0">
                <a:solidFill>
                  <a:srgbClr val="FF9000"/>
                </a:solidFill>
              </a:rPr>
              <a:pPr/>
              <a:t>‹#›</a:t>
            </a:fld>
            <a:endParaRPr lang="en-US">
              <a:solidFill>
                <a:srgbClr val="FF9000"/>
              </a:solidFill>
            </a:endParaRP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>
              <a:solidFill>
                <a:srgbClr val="FF9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56907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316DA2EC-92D4-4D0C-BDDB-1D5FFBADBBB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>
              <a:solidFill>
                <a:srgbClr val="DFDCB7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6989573E-9495-48D8-A08F-964EBC854FFC}" type="datetimeFigureOut">
              <a:rPr lang="en-US" smtClean="0">
                <a:solidFill>
                  <a:srgbClr val="DFDCB7"/>
                </a:solidFill>
              </a:rPr>
              <a:pPr/>
              <a:t>11/6/2014</a:t>
            </a:fld>
            <a:endParaRPr lang="en-US">
              <a:solidFill>
                <a:srgbClr val="DFDCB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73700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316DA2EC-92D4-4D0C-BDDB-1D5FFBADBBB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>
              <a:solidFill>
                <a:srgbClr val="DFDCB7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6989573E-9495-48D8-A08F-964EBC854FFC}" type="datetimeFigureOut">
              <a:rPr lang="en-US" smtClean="0">
                <a:solidFill>
                  <a:srgbClr val="DFDCB7"/>
                </a:solidFill>
              </a:rPr>
              <a:pPr/>
              <a:t>11/6/2014</a:t>
            </a:fld>
            <a:endParaRPr lang="en-US">
              <a:solidFill>
                <a:srgbClr val="DFDCB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1509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7620000" cy="1143000"/>
          </a:xfrm>
        </p:spPr>
        <p:txBody>
          <a:bodyPr/>
          <a:lstStyle/>
          <a:p>
            <a:r>
              <a:rPr lang="en-US" sz="2400" b="1" dirty="0" smtClean="0"/>
              <a:t>SLOT-Week #</a:t>
            </a:r>
            <a:r>
              <a:rPr lang="en-US" sz="2400" b="1" dirty="0" smtClean="0"/>
              <a:t>8</a:t>
            </a:r>
            <a:r>
              <a:rPr lang="en-US" sz="2400" b="1" dirty="0"/>
              <a:t> </a:t>
            </a:r>
            <a:r>
              <a:rPr lang="en-US" sz="2400" b="1" dirty="0" smtClean="0"/>
              <a:t>	6 November 2014</a:t>
            </a:r>
            <a:br>
              <a:rPr lang="en-US" sz="2400" b="1" dirty="0" smtClean="0"/>
            </a:br>
            <a:r>
              <a:rPr lang="en-US" sz="2400" b="1" dirty="0" smtClean="0"/>
              <a:t>Comma Rules Continued…</a:t>
            </a:r>
            <a:endParaRPr lang="en-US" sz="2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7620000" cy="5410200"/>
          </a:xfrm>
        </p:spPr>
        <p:txBody>
          <a:bodyPr>
            <a:noAutofit/>
          </a:bodyPr>
          <a:lstStyle/>
          <a:p>
            <a:r>
              <a:rPr lang="en-US" sz="2400" b="1" u="sng" dirty="0" smtClean="0"/>
              <a:t>To Separate Adjectives</a:t>
            </a:r>
          </a:p>
          <a:p>
            <a:pPr lvl="1"/>
            <a:r>
              <a:rPr lang="en-US" dirty="0" smtClean="0"/>
              <a:t>Use commas to separate two or more adjectives that equally modify the same noun. </a:t>
            </a:r>
          </a:p>
          <a:p>
            <a:pPr lvl="2"/>
            <a:r>
              <a:rPr lang="en-US" b="1" dirty="0" smtClean="0"/>
              <a:t>Lila’s eyes met the </a:t>
            </a:r>
            <a:r>
              <a:rPr lang="en-US" b="1" dirty="0" smtClean="0">
                <a:solidFill>
                  <a:srgbClr val="FF0000"/>
                </a:solidFill>
              </a:rPr>
              <a:t>hard, bright </a:t>
            </a:r>
            <a:r>
              <a:rPr lang="en-US" b="1" dirty="0" smtClean="0"/>
              <a:t>lights hanging directly above her. </a:t>
            </a:r>
            <a:endParaRPr lang="en-US" b="1" dirty="0"/>
          </a:p>
          <a:p>
            <a:r>
              <a:rPr lang="en-US" sz="2400" b="1" u="sng" dirty="0" smtClean="0"/>
              <a:t>Test it out!</a:t>
            </a:r>
          </a:p>
          <a:p>
            <a:pPr lvl="1"/>
            <a:r>
              <a:rPr lang="en-US" dirty="0" smtClean="0"/>
              <a:t>To determine whether adjectives modify equally—and should, therefore, be separated by commas—use these two tests.</a:t>
            </a:r>
          </a:p>
          <a:p>
            <a:pPr marL="868680" lvl="1" indent="-457200">
              <a:buFont typeface="+mj-lt"/>
              <a:buAutoNum type="arabicPeriod"/>
            </a:pPr>
            <a:r>
              <a:rPr lang="en-US" dirty="0" smtClean="0"/>
              <a:t>Shift the order of the adjectives; if the sentence is clear, the adjectives modify equally. (In the example below, </a:t>
            </a:r>
            <a:r>
              <a:rPr lang="en-US" i="1" dirty="0" smtClean="0"/>
              <a:t>hot </a:t>
            </a:r>
            <a:r>
              <a:rPr lang="en-US" dirty="0" smtClean="0"/>
              <a:t>and </a:t>
            </a:r>
            <a:r>
              <a:rPr lang="en-US" i="1" dirty="0" smtClean="0"/>
              <a:t>smelly </a:t>
            </a:r>
            <a:r>
              <a:rPr lang="en-US" dirty="0" smtClean="0"/>
              <a:t> can be shifted and the sentence is still clear; </a:t>
            </a:r>
            <a:r>
              <a:rPr lang="en-US" i="1" dirty="0" smtClean="0"/>
              <a:t>usual </a:t>
            </a:r>
            <a:r>
              <a:rPr lang="en-US" dirty="0"/>
              <a:t> </a:t>
            </a:r>
            <a:r>
              <a:rPr lang="en-US" dirty="0" smtClean="0"/>
              <a:t>and </a:t>
            </a:r>
            <a:r>
              <a:rPr lang="en-US" i="1" dirty="0" smtClean="0"/>
              <a:t>morning </a:t>
            </a:r>
            <a:r>
              <a:rPr lang="en-US" dirty="0" smtClean="0"/>
              <a:t>cannot.</a:t>
            </a:r>
          </a:p>
          <a:p>
            <a:pPr marL="868680" lvl="1" indent="-457200">
              <a:buFont typeface="+mj-lt"/>
              <a:buAutoNum type="arabicPeriod"/>
            </a:pPr>
            <a:r>
              <a:rPr lang="en-US" dirty="0" smtClean="0"/>
              <a:t>Insert </a:t>
            </a:r>
            <a:r>
              <a:rPr lang="en-US" i="1" dirty="0" smtClean="0"/>
              <a:t>and</a:t>
            </a:r>
            <a:r>
              <a:rPr lang="en-US" dirty="0" smtClean="0"/>
              <a:t> between the adjectives; if the sentence reads well, use a comma when the </a:t>
            </a:r>
            <a:r>
              <a:rPr lang="en-US" i="1" dirty="0" smtClean="0"/>
              <a:t>and </a:t>
            </a:r>
            <a:r>
              <a:rPr lang="en-US" dirty="0" smtClean="0"/>
              <a:t>is omitted. (The word </a:t>
            </a:r>
            <a:r>
              <a:rPr lang="en-US" i="1" dirty="0" smtClean="0"/>
              <a:t>and</a:t>
            </a:r>
            <a:r>
              <a:rPr lang="en-US" dirty="0" smtClean="0"/>
              <a:t> can be inserted between </a:t>
            </a:r>
            <a:r>
              <a:rPr lang="en-US" i="1" dirty="0" smtClean="0"/>
              <a:t>hot </a:t>
            </a:r>
            <a:r>
              <a:rPr lang="en-US" dirty="0" smtClean="0"/>
              <a:t>and </a:t>
            </a:r>
            <a:r>
              <a:rPr lang="en-US" i="1" dirty="0" smtClean="0"/>
              <a:t>smelly</a:t>
            </a:r>
            <a:r>
              <a:rPr lang="en-US" dirty="0" smtClean="0"/>
              <a:t>, but </a:t>
            </a:r>
            <a:r>
              <a:rPr lang="en-US" i="1" dirty="0" smtClean="0"/>
              <a:t>and </a:t>
            </a:r>
            <a:r>
              <a:rPr lang="en-US" dirty="0" smtClean="0"/>
              <a:t>does not make sense between </a:t>
            </a:r>
            <a:r>
              <a:rPr lang="en-US" i="1" dirty="0" smtClean="0"/>
              <a:t>usual </a:t>
            </a:r>
            <a:r>
              <a:rPr lang="en-US" dirty="0" smtClean="0"/>
              <a:t> and </a:t>
            </a:r>
            <a:r>
              <a:rPr lang="en-US" i="1" dirty="0" smtClean="0"/>
              <a:t>morning. </a:t>
            </a:r>
          </a:p>
          <a:p>
            <a:pPr marL="114300" indent="0">
              <a:buNone/>
            </a:pPr>
            <a:r>
              <a:rPr lang="en-US" sz="2400" b="1" dirty="0" smtClean="0"/>
              <a:t>Mohammed was tired of working in the </a:t>
            </a:r>
            <a:r>
              <a:rPr lang="en-US" sz="2400" b="1" dirty="0" smtClean="0">
                <a:solidFill>
                  <a:srgbClr val="FF0000"/>
                </a:solidFill>
              </a:rPr>
              <a:t>hot, smelly </a:t>
            </a:r>
            <a:r>
              <a:rPr lang="en-US" sz="2400" b="1" dirty="0" smtClean="0"/>
              <a:t>kitchen and decided to take his </a:t>
            </a:r>
            <a:r>
              <a:rPr lang="en-US" sz="2400" b="1" dirty="0" smtClean="0">
                <a:solidFill>
                  <a:srgbClr val="FF0000"/>
                </a:solidFill>
              </a:rPr>
              <a:t>usual morning </a:t>
            </a:r>
            <a:r>
              <a:rPr lang="en-US" sz="2400" b="1" dirty="0" smtClean="0"/>
              <a:t>walk. 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3905144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 i="1" dirty="0">
                <a:solidFill>
                  <a:srgbClr val="675E47"/>
                </a:solidFill>
              </a:rPr>
              <a:t>Using your comma notes, decide where to place a comma in each of the following sentences. Copy each </a:t>
            </a:r>
            <a:r>
              <a:rPr lang="en-US" sz="2800" b="1" i="1" dirty="0" smtClean="0">
                <a:solidFill>
                  <a:srgbClr val="675E47"/>
                </a:solidFill>
              </a:rPr>
              <a:t>sentence on the same paper as yesterday.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7620000" cy="4343400"/>
          </a:xfrm>
        </p:spPr>
        <p:txBody>
          <a:bodyPr/>
          <a:lstStyle/>
          <a:p>
            <a:pPr marL="571500" indent="-457200">
              <a:buFont typeface="+mj-lt"/>
              <a:buAutoNum type="arabicPeriod"/>
            </a:pPr>
            <a:r>
              <a:rPr lang="en-US" sz="2800" b="1" dirty="0" smtClean="0"/>
              <a:t>Mrs. Lichocki has many hardworking dedicated students in her classes this year. </a:t>
            </a:r>
          </a:p>
          <a:p>
            <a:pPr marL="571500" indent="-457200">
              <a:buFont typeface="+mj-lt"/>
              <a:buAutoNum type="arabicPeriod"/>
            </a:pPr>
            <a:endParaRPr lang="en-US" sz="2800" b="1" dirty="0" smtClean="0"/>
          </a:p>
          <a:p>
            <a:pPr marL="571500" indent="-457200">
              <a:buFont typeface="+mj-lt"/>
              <a:buAutoNum type="arabicPeriod"/>
            </a:pPr>
            <a:r>
              <a:rPr lang="en-US" sz="2800" b="1" dirty="0" smtClean="0">
                <a:solidFill>
                  <a:schemeClr val="bg2">
                    <a:lumMod val="50000"/>
                  </a:schemeClr>
                </a:solidFill>
              </a:rPr>
              <a:t>Reem</a:t>
            </a:r>
            <a:r>
              <a:rPr lang="en-US" sz="2800" b="1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en-US" sz="2800" b="1" dirty="0" smtClean="0">
                <a:solidFill>
                  <a:schemeClr val="bg2">
                    <a:lumMod val="50000"/>
                  </a:schemeClr>
                </a:solidFill>
              </a:rPr>
              <a:t>wore her favorite pink floral shirt to school today for picture day. </a:t>
            </a:r>
          </a:p>
          <a:p>
            <a:pPr marL="571500" indent="-457200">
              <a:buFont typeface="+mj-lt"/>
              <a:buAutoNum type="arabicPeriod"/>
            </a:pPr>
            <a:endParaRPr lang="en-US" sz="2800" b="1" dirty="0" smtClean="0"/>
          </a:p>
          <a:p>
            <a:pPr marL="571500" indent="-457200">
              <a:buFont typeface="+mj-lt"/>
              <a:buAutoNum type="arabicPeriod"/>
            </a:pPr>
            <a:r>
              <a:rPr lang="en-US" sz="2800" b="1" dirty="0" smtClean="0">
                <a:solidFill>
                  <a:schemeClr val="accent2">
                    <a:lumMod val="50000"/>
                  </a:schemeClr>
                </a:solidFill>
              </a:rPr>
              <a:t>Depressing inspiring and hopeful describe the mood of the short story, “The Scarlet Ibis.”</a:t>
            </a:r>
          </a:p>
          <a:p>
            <a:pPr marL="571500" indent="-45720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5260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235</Words>
  <Application>Microsoft Office PowerPoint</Application>
  <PresentationFormat>On-screen Show (4:3)</PresentationFormat>
  <Paragraphs>15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4" baseType="lpstr">
      <vt:lpstr>Adjacency</vt:lpstr>
      <vt:lpstr>1_Adjacency</vt:lpstr>
      <vt:lpstr>SLOT-Week #8  6 November 2014 Comma Rules Continued…</vt:lpstr>
      <vt:lpstr>Using your comma notes, decide where to place a comma in each of the following sentences. Copy each sentence on the same paper as yesterday.</vt:lpstr>
    </vt:vector>
  </TitlesOfParts>
  <Company>Dearborn Public Schools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SLOT-Week #8  6 November 2014 Comma Rules Continued…</dc:title>
  <dc:creator>Windows User</dc:creator>
  <cp:lastModifiedBy>Windows User</cp:lastModifiedBy>
  <cp:revision>1</cp:revision>
  <dcterms:created xsi:type="dcterms:W3CDTF">2014-11-06T12:12:21Z</dcterms:created>
  <dcterms:modified xsi:type="dcterms:W3CDTF">2014-11-06T12:12:40Z</dcterms:modified>
</cp:coreProperties>
</file>