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11/12/2014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303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11/12/2014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117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11/12/2014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944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11/12/2014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288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11/12/2014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9000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11/12/2014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7998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11/12/2014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6974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11/12/2014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4975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11/12/2014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2237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11/12/2014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5337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11/12/2014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745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11/12/2014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0248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11/12/2014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5734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11/12/2014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1868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11/12/2014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454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11/12/2014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11/12/2014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765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11/12/2014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228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11/12/2014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010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11/12/2014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300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11/12/2014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764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11/12/2014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374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16DA2EC-92D4-4D0C-BDDB-1D5FFBADBBB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989573E-9495-48D8-A08F-964EBC854FFC}" type="datetimeFigureOut">
              <a:rPr lang="en-US" smtClean="0">
                <a:solidFill>
                  <a:srgbClr val="DFDCB7"/>
                </a:solidFill>
              </a:rPr>
              <a:pPr/>
              <a:t>11/12/2014</a:t>
            </a:fld>
            <a:endParaRPr lang="en-US" dirty="0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93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16DA2EC-92D4-4D0C-BDDB-1D5FFBADBBB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989573E-9495-48D8-A08F-964EBC854FFC}" type="datetimeFigureOut">
              <a:rPr lang="en-US" smtClean="0">
                <a:solidFill>
                  <a:srgbClr val="DFDCB7"/>
                </a:solidFill>
              </a:rPr>
              <a:pPr/>
              <a:t>11/12/2014</a:t>
            </a:fld>
            <a:endParaRPr lang="en-US" dirty="0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812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SLOT-Week #9</a:t>
            </a:r>
            <a:br>
              <a:rPr lang="en-US" sz="2800" b="1" dirty="0" smtClean="0"/>
            </a:br>
            <a:r>
              <a:rPr lang="en-US" sz="2800" b="1" dirty="0" smtClean="0"/>
              <a:t>12 November 2014</a:t>
            </a:r>
            <a:br>
              <a:rPr lang="en-US" sz="2800" b="1" dirty="0" smtClean="0"/>
            </a:br>
            <a:r>
              <a:rPr lang="en-US" sz="2800" b="1" dirty="0" smtClean="0"/>
              <a:t>Comma Rules Continued…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b="1" u="sng" dirty="0" smtClean="0"/>
              <a:t>To Set Off Interruptions</a:t>
            </a:r>
          </a:p>
          <a:p>
            <a:pPr marL="411480" lvl="1" indent="0">
              <a:buNone/>
            </a:pPr>
            <a:r>
              <a:rPr lang="en-US" sz="2600" dirty="0" smtClean="0"/>
              <a:t>Use a comma to set off a word, a phrase, or a clause that interrupts the movement of a sentence. Such expressions usually can be identified through the following tests: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sz="2600" dirty="0" smtClean="0"/>
              <a:t>They may be omitted without changing the meaning of a sentence. 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sz="2600" dirty="0" smtClean="0"/>
              <a:t>They may be placed nearly anywhere in the sentence without changing its meaning. </a:t>
            </a:r>
          </a:p>
          <a:p>
            <a:pPr marL="868680" lvl="1" indent="-457200">
              <a:buFont typeface="+mj-lt"/>
              <a:buAutoNum type="arabicPeriod"/>
            </a:pPr>
            <a:endParaRPr lang="en-US" sz="2600" dirty="0"/>
          </a:p>
          <a:p>
            <a:pPr marL="411480" lvl="1" indent="0">
              <a:buNone/>
            </a:pPr>
            <a:r>
              <a:rPr lang="en-US" sz="2600" b="1" dirty="0" smtClean="0"/>
              <a:t>For me</a:t>
            </a:r>
            <a:r>
              <a:rPr lang="en-US" sz="2600" b="1" dirty="0" smtClean="0">
                <a:solidFill>
                  <a:srgbClr val="FF0000"/>
                </a:solidFill>
              </a:rPr>
              <a:t>, well, </a:t>
            </a:r>
            <a:r>
              <a:rPr lang="en-US" sz="2600" b="1" dirty="0" smtClean="0"/>
              <a:t>it’s just another day in paradise!</a:t>
            </a:r>
          </a:p>
          <a:p>
            <a:pPr marL="411480" lvl="1" indent="0">
              <a:buNone/>
            </a:pPr>
            <a:r>
              <a:rPr lang="en-US" sz="2600" b="1" dirty="0" smtClean="0"/>
              <a:t>The safest way to cross the street</a:t>
            </a:r>
            <a:r>
              <a:rPr lang="en-US" sz="2600" b="1" dirty="0" smtClean="0">
                <a:solidFill>
                  <a:srgbClr val="FF0000"/>
                </a:solidFill>
              </a:rPr>
              <a:t>, as a general rule, </a:t>
            </a:r>
            <a:r>
              <a:rPr lang="en-US" sz="2600" b="1" dirty="0" smtClean="0"/>
              <a:t>is with the light.</a:t>
            </a:r>
          </a:p>
          <a:p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40286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i="1" dirty="0">
                <a:solidFill>
                  <a:srgbClr val="675E47"/>
                </a:solidFill>
              </a:rPr>
              <a:t>Using your comma notes, decide where to place a comma in each of the following sentences.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Font typeface="+mj-lt"/>
              <a:buAutoNum type="arabicPeriod"/>
            </a:pPr>
            <a:r>
              <a:rPr lang="en-US" sz="2800" b="1" dirty="0" smtClean="0"/>
              <a:t>Not doing his homework from the start was in reality the cause of him failing Language Arts. </a:t>
            </a:r>
          </a:p>
          <a:p>
            <a:pPr marL="571500" indent="-457200">
              <a:buFont typeface="+mj-lt"/>
              <a:buAutoNum type="arabicPeriod"/>
            </a:pPr>
            <a:endParaRPr lang="en-US" sz="2800" b="1" dirty="0"/>
          </a:p>
          <a:p>
            <a:pPr marL="571500" indent="-457200">
              <a:buFont typeface="+mj-lt"/>
              <a:buAutoNum type="arabicPeriod"/>
            </a:pPr>
            <a:endParaRPr lang="en-US" sz="2800" b="1" dirty="0" smtClean="0"/>
          </a:p>
          <a:p>
            <a:pPr marL="571500" indent="-457200">
              <a:buFont typeface="+mj-lt"/>
              <a:buAutoNum type="arabicPeriod"/>
            </a:pPr>
            <a:endParaRPr lang="en-US" sz="2800" b="1" dirty="0" smtClean="0"/>
          </a:p>
          <a:p>
            <a:pPr marL="571500" indent="-457200">
              <a:buFont typeface="+mj-lt"/>
              <a:buAutoNum type="arabicPeriod"/>
            </a:pPr>
            <a:r>
              <a:rPr lang="en-US" sz="2800" b="1" dirty="0" smtClean="0"/>
              <a:t>Studying for example is the best way to ensure a decent grade in all of your classes. </a:t>
            </a:r>
          </a:p>
          <a:p>
            <a:pPr marL="571500" indent="-457200">
              <a:buFont typeface="+mj-lt"/>
              <a:buAutoNum type="arabicPeriod"/>
            </a:pPr>
            <a:endParaRPr lang="en-US" sz="2800" b="1" dirty="0" smtClean="0"/>
          </a:p>
          <a:p>
            <a:pPr marL="571500" indent="-457200">
              <a:buFont typeface="+mj-lt"/>
              <a:buAutoNum type="arabicPeriod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7291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Adjacency</vt:lpstr>
      <vt:lpstr>1_Adjacency</vt:lpstr>
      <vt:lpstr>SLOT-Week #9 12 November 2014 Comma Rules Continued…</vt:lpstr>
      <vt:lpstr>Using your comma notes, decide where to place a comma in each of the following sentences. 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SLOT-Week #9 12 November 2014 Comma Rules Continued…</dc:title>
  <dc:creator>Windows User</dc:creator>
  <cp:lastModifiedBy>Windows User</cp:lastModifiedBy>
  <cp:revision>1</cp:revision>
  <dcterms:created xsi:type="dcterms:W3CDTF">2014-11-12T15:28:08Z</dcterms:created>
  <dcterms:modified xsi:type="dcterms:W3CDTF">2014-11-12T15:28:34Z</dcterms:modified>
</cp:coreProperties>
</file>