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410768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864054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717041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3265136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3187028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3143895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6" name="Footer Placeholder 5"/>
          <p:cNvSpPr>
            <a:spLocks noGrp="1"/>
          </p:cNvSpPr>
          <p:nvPr>
            <p:ph type="ftr" sz="quarter" idx="11"/>
          </p:nvPr>
        </p:nvSpPr>
        <p:spPr/>
        <p:txBody>
          <a:bodyPr/>
          <a:lstStyle/>
          <a:p>
            <a:endParaRPr lang="en-US" dirty="0">
              <a:solidFill>
                <a:srgbClr val="FF9000"/>
              </a:solidFill>
            </a:endParaRPr>
          </a:p>
        </p:txBody>
      </p:sp>
      <p:sp>
        <p:nvSpPr>
          <p:cNvPr id="7" name="Slide Number Placeholder 6"/>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3187279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8" name="Footer Placeholder 7"/>
          <p:cNvSpPr>
            <a:spLocks noGrp="1"/>
          </p:cNvSpPr>
          <p:nvPr>
            <p:ph type="ftr" sz="quarter" idx="11"/>
          </p:nvPr>
        </p:nvSpPr>
        <p:spPr/>
        <p:txBody>
          <a:bodyPr/>
          <a:lstStyle/>
          <a:p>
            <a:endParaRPr lang="en-US" dirty="0">
              <a:solidFill>
                <a:srgbClr val="FF9000"/>
              </a:solidFill>
            </a:endParaRPr>
          </a:p>
        </p:txBody>
      </p:sp>
      <p:sp>
        <p:nvSpPr>
          <p:cNvPr id="9" name="Slide Number Placeholder 8"/>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2834642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4" name="Footer Placeholder 3"/>
          <p:cNvSpPr>
            <a:spLocks noGrp="1"/>
          </p:cNvSpPr>
          <p:nvPr>
            <p:ph type="ftr" sz="quarter" idx="11"/>
          </p:nvPr>
        </p:nvSpPr>
        <p:spPr/>
        <p:txBody>
          <a:bodyPr/>
          <a:lstStyle/>
          <a:p>
            <a:endParaRPr lang="en-US" dirty="0">
              <a:solidFill>
                <a:srgbClr val="FF9000"/>
              </a:solidFill>
            </a:endParaRPr>
          </a:p>
        </p:txBody>
      </p:sp>
      <p:sp>
        <p:nvSpPr>
          <p:cNvPr id="5" name="Slide Number Placeholder 4"/>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1124548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3" name="Footer Placeholder 2"/>
          <p:cNvSpPr>
            <a:spLocks noGrp="1"/>
          </p:cNvSpPr>
          <p:nvPr>
            <p:ph type="ftr" sz="quarter" idx="11"/>
          </p:nvPr>
        </p:nvSpPr>
        <p:spPr/>
        <p:txBody>
          <a:bodyPr/>
          <a:lstStyle/>
          <a:p>
            <a:endParaRPr lang="en-US" dirty="0">
              <a:solidFill>
                <a:srgbClr val="FF9000"/>
              </a:solidFill>
            </a:endParaRPr>
          </a:p>
        </p:txBody>
      </p:sp>
      <p:sp>
        <p:nvSpPr>
          <p:cNvPr id="4" name="Slide Number Placeholder 3"/>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39311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6" name="Footer Placeholder 5"/>
          <p:cNvSpPr>
            <a:spLocks noGrp="1"/>
          </p:cNvSpPr>
          <p:nvPr>
            <p:ph type="ftr" sz="quarter" idx="11"/>
          </p:nvPr>
        </p:nvSpPr>
        <p:spPr/>
        <p:txBody>
          <a:bodyPr/>
          <a:lstStyle/>
          <a:p>
            <a:endParaRPr lang="en-US" dirty="0">
              <a:solidFill>
                <a:srgbClr val="FF9000"/>
              </a:solidFill>
            </a:endParaRPr>
          </a:p>
        </p:txBody>
      </p:sp>
      <p:sp>
        <p:nvSpPr>
          <p:cNvPr id="7" name="Slide Number Placeholder 6"/>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934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7089611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9" name="Slide Number Placeholder 8"/>
          <p:cNvSpPr>
            <a:spLocks noGrp="1"/>
          </p:cNvSpPr>
          <p:nvPr>
            <p:ph type="sldNum" sz="quarter" idx="11"/>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
        <p:nvSpPr>
          <p:cNvPr id="10" name="Footer Placeholder 9"/>
          <p:cNvSpPr>
            <a:spLocks noGrp="1"/>
          </p:cNvSpPr>
          <p:nvPr>
            <p:ph type="ftr" sz="quarter" idx="12"/>
          </p:nvPr>
        </p:nvSpPr>
        <p:spPr/>
        <p:txBody>
          <a:bodyPr/>
          <a:lstStyle/>
          <a:p>
            <a:endParaRPr lang="en-US" dirty="0">
              <a:solidFill>
                <a:srgbClr val="FF9000"/>
              </a:solidFill>
            </a:endParaRPr>
          </a:p>
        </p:txBody>
      </p:sp>
    </p:spTree>
    <p:extLst>
      <p:ext uri="{BB962C8B-B14F-4D97-AF65-F5344CB8AC3E}">
        <p14:creationId xmlns:p14="http://schemas.microsoft.com/office/powerpoint/2010/main" val="385496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142201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359985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5" name="Footer Placeholder 4"/>
          <p:cNvSpPr>
            <a:spLocks noGrp="1"/>
          </p:cNvSpPr>
          <p:nvPr>
            <p:ph type="ftr" sz="quarter" idx="11"/>
          </p:nvPr>
        </p:nvSpPr>
        <p:spPr/>
        <p:txBody>
          <a:bodyPr/>
          <a:lstStyle/>
          <a:p>
            <a:endParaRPr lang="en-US" dirty="0">
              <a:solidFill>
                <a:srgbClr val="FF9000"/>
              </a:solidFill>
            </a:endParaRPr>
          </a:p>
        </p:txBody>
      </p:sp>
      <p:sp>
        <p:nvSpPr>
          <p:cNvPr id="6" name="Slide Number Placeholder 5"/>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4292065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6" name="Footer Placeholder 5"/>
          <p:cNvSpPr>
            <a:spLocks noGrp="1"/>
          </p:cNvSpPr>
          <p:nvPr>
            <p:ph type="ftr" sz="quarter" idx="11"/>
          </p:nvPr>
        </p:nvSpPr>
        <p:spPr/>
        <p:txBody>
          <a:bodyPr/>
          <a:lstStyle/>
          <a:p>
            <a:endParaRPr lang="en-US" dirty="0">
              <a:solidFill>
                <a:srgbClr val="FF9000"/>
              </a:solidFill>
            </a:endParaRPr>
          </a:p>
        </p:txBody>
      </p:sp>
      <p:sp>
        <p:nvSpPr>
          <p:cNvPr id="7" name="Slide Number Placeholder 6"/>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3356354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8" name="Footer Placeholder 7"/>
          <p:cNvSpPr>
            <a:spLocks noGrp="1"/>
          </p:cNvSpPr>
          <p:nvPr>
            <p:ph type="ftr" sz="quarter" idx="11"/>
          </p:nvPr>
        </p:nvSpPr>
        <p:spPr/>
        <p:txBody>
          <a:bodyPr/>
          <a:lstStyle/>
          <a:p>
            <a:endParaRPr lang="en-US" dirty="0">
              <a:solidFill>
                <a:srgbClr val="FF9000"/>
              </a:solidFill>
            </a:endParaRPr>
          </a:p>
        </p:txBody>
      </p:sp>
      <p:sp>
        <p:nvSpPr>
          <p:cNvPr id="9" name="Slide Number Placeholder 8"/>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858848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4" name="Footer Placeholder 3"/>
          <p:cNvSpPr>
            <a:spLocks noGrp="1"/>
          </p:cNvSpPr>
          <p:nvPr>
            <p:ph type="ftr" sz="quarter" idx="11"/>
          </p:nvPr>
        </p:nvSpPr>
        <p:spPr/>
        <p:txBody>
          <a:bodyPr/>
          <a:lstStyle/>
          <a:p>
            <a:endParaRPr lang="en-US" dirty="0">
              <a:solidFill>
                <a:srgbClr val="FF9000"/>
              </a:solidFill>
            </a:endParaRPr>
          </a:p>
        </p:txBody>
      </p:sp>
      <p:sp>
        <p:nvSpPr>
          <p:cNvPr id="5" name="Slide Number Placeholder 4"/>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110714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3" name="Footer Placeholder 2"/>
          <p:cNvSpPr>
            <a:spLocks noGrp="1"/>
          </p:cNvSpPr>
          <p:nvPr>
            <p:ph type="ftr" sz="quarter" idx="11"/>
          </p:nvPr>
        </p:nvSpPr>
        <p:spPr/>
        <p:txBody>
          <a:bodyPr/>
          <a:lstStyle/>
          <a:p>
            <a:endParaRPr lang="en-US" dirty="0">
              <a:solidFill>
                <a:srgbClr val="FF9000"/>
              </a:solidFill>
            </a:endParaRPr>
          </a:p>
        </p:txBody>
      </p:sp>
      <p:sp>
        <p:nvSpPr>
          <p:cNvPr id="4" name="Slide Number Placeholder 3"/>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Tree>
    <p:extLst>
      <p:ext uri="{BB962C8B-B14F-4D97-AF65-F5344CB8AC3E}">
        <p14:creationId xmlns:p14="http://schemas.microsoft.com/office/powerpoint/2010/main" val="256305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6" name="Footer Placeholder 5"/>
          <p:cNvSpPr>
            <a:spLocks noGrp="1"/>
          </p:cNvSpPr>
          <p:nvPr>
            <p:ph type="ftr" sz="quarter" idx="11"/>
          </p:nvPr>
        </p:nvSpPr>
        <p:spPr/>
        <p:txBody>
          <a:bodyPr/>
          <a:lstStyle/>
          <a:p>
            <a:endParaRPr lang="en-US" dirty="0">
              <a:solidFill>
                <a:srgbClr val="FF9000"/>
              </a:solidFill>
            </a:endParaRPr>
          </a:p>
        </p:txBody>
      </p:sp>
      <p:sp>
        <p:nvSpPr>
          <p:cNvPr id="7" name="Slide Number Placeholder 6"/>
          <p:cNvSpPr>
            <a:spLocks noGrp="1"/>
          </p:cNvSpPr>
          <p:nvPr>
            <p:ph type="sldNum" sz="quarter" idx="12"/>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5269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AEBD1DF-FD4D-4A24-9568-3CA850B6422F}" type="datetimeFigureOut">
              <a:rPr lang="en-US" smtClean="0">
                <a:solidFill>
                  <a:srgbClr val="FF9000"/>
                </a:solidFill>
              </a:rPr>
              <a:pPr/>
              <a:t>11/11/2014</a:t>
            </a:fld>
            <a:endParaRPr lang="en-US" dirty="0">
              <a:solidFill>
                <a:srgbClr val="FF9000"/>
              </a:solidFill>
            </a:endParaRPr>
          </a:p>
        </p:txBody>
      </p:sp>
      <p:sp>
        <p:nvSpPr>
          <p:cNvPr id="9" name="Slide Number Placeholder 8"/>
          <p:cNvSpPr>
            <a:spLocks noGrp="1"/>
          </p:cNvSpPr>
          <p:nvPr>
            <p:ph type="sldNum" sz="quarter" idx="11"/>
          </p:nvPr>
        </p:nvSpPr>
        <p:spPr/>
        <p:txBody>
          <a:bodyPr/>
          <a:lstStyle/>
          <a:p>
            <a:fld id="{79306125-10C0-4F51-AD83-9C8A23C73104}" type="slidenum">
              <a:rPr lang="en-US" smtClean="0">
                <a:solidFill>
                  <a:srgbClr val="FF9000"/>
                </a:solidFill>
              </a:rPr>
              <a:pPr/>
              <a:t>‹#›</a:t>
            </a:fld>
            <a:endParaRPr lang="en-US" dirty="0">
              <a:solidFill>
                <a:srgbClr val="FF9000"/>
              </a:solidFill>
            </a:endParaRPr>
          </a:p>
        </p:txBody>
      </p:sp>
      <p:sp>
        <p:nvSpPr>
          <p:cNvPr id="10" name="Footer Placeholder 9"/>
          <p:cNvSpPr>
            <a:spLocks noGrp="1"/>
          </p:cNvSpPr>
          <p:nvPr>
            <p:ph type="ftr" sz="quarter" idx="12"/>
          </p:nvPr>
        </p:nvSpPr>
        <p:spPr/>
        <p:txBody>
          <a:bodyPr/>
          <a:lstStyle/>
          <a:p>
            <a:endParaRPr lang="en-US" dirty="0">
              <a:solidFill>
                <a:srgbClr val="FF9000"/>
              </a:solidFill>
            </a:endParaRPr>
          </a:p>
        </p:txBody>
      </p:sp>
    </p:spTree>
    <p:extLst>
      <p:ext uri="{BB962C8B-B14F-4D97-AF65-F5344CB8AC3E}">
        <p14:creationId xmlns:p14="http://schemas.microsoft.com/office/powerpoint/2010/main" val="235909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16DA2EC-92D4-4D0C-BDDB-1D5FFBADBBB6}"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989573E-9495-48D8-A08F-964EBC854FFC}" type="datetimeFigureOut">
              <a:rPr lang="en-US" smtClean="0">
                <a:solidFill>
                  <a:srgbClr val="DFDCB7"/>
                </a:solidFill>
              </a:rPr>
              <a:pPr/>
              <a:t>11/11/2014</a:t>
            </a:fld>
            <a:endParaRPr lang="en-US" dirty="0">
              <a:solidFill>
                <a:srgbClr val="DFDCB7"/>
              </a:solidFill>
            </a:endParaRPr>
          </a:p>
        </p:txBody>
      </p:sp>
    </p:spTree>
    <p:extLst>
      <p:ext uri="{BB962C8B-B14F-4D97-AF65-F5344CB8AC3E}">
        <p14:creationId xmlns:p14="http://schemas.microsoft.com/office/powerpoint/2010/main" val="1608605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16DA2EC-92D4-4D0C-BDDB-1D5FFBADBBB6}"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989573E-9495-48D8-A08F-964EBC854FFC}" type="datetimeFigureOut">
              <a:rPr lang="en-US" smtClean="0">
                <a:solidFill>
                  <a:srgbClr val="DFDCB7"/>
                </a:solidFill>
              </a:rPr>
              <a:pPr/>
              <a:t>11/11/2014</a:t>
            </a:fld>
            <a:endParaRPr lang="en-US" dirty="0">
              <a:solidFill>
                <a:srgbClr val="DFDCB7"/>
              </a:solidFill>
            </a:endParaRPr>
          </a:p>
        </p:txBody>
      </p:sp>
    </p:spTree>
    <p:extLst>
      <p:ext uri="{BB962C8B-B14F-4D97-AF65-F5344CB8AC3E}">
        <p14:creationId xmlns:p14="http://schemas.microsoft.com/office/powerpoint/2010/main" val="34930418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SLOT-Week #9</a:t>
            </a:r>
            <a:br>
              <a:rPr lang="en-US" sz="2800" b="1" dirty="0" smtClean="0"/>
            </a:br>
            <a:r>
              <a:rPr lang="en-US" sz="2800" b="1" dirty="0" smtClean="0"/>
              <a:t>11 November 2014</a:t>
            </a:r>
            <a:br>
              <a:rPr lang="en-US" sz="2800" b="1" dirty="0" smtClean="0"/>
            </a:br>
            <a:r>
              <a:rPr lang="en-US" sz="2800" b="1" dirty="0" smtClean="0"/>
              <a:t>Comma Rules Continued…</a:t>
            </a:r>
            <a:endParaRPr lang="en-US" sz="2800" b="1" dirty="0"/>
          </a:p>
        </p:txBody>
      </p:sp>
      <p:sp>
        <p:nvSpPr>
          <p:cNvPr id="3" name="Content Placeholder 2"/>
          <p:cNvSpPr>
            <a:spLocks noGrp="1"/>
          </p:cNvSpPr>
          <p:nvPr>
            <p:ph idx="1"/>
          </p:nvPr>
        </p:nvSpPr>
        <p:spPr/>
        <p:txBody>
          <a:bodyPr>
            <a:noAutofit/>
          </a:bodyPr>
          <a:lstStyle/>
          <a:p>
            <a:r>
              <a:rPr lang="en-US" sz="2400" b="1" u="sng" dirty="0" smtClean="0"/>
              <a:t>To Set Off Dialogue</a:t>
            </a:r>
            <a:endParaRPr lang="en-US" sz="2400" dirty="0" smtClean="0"/>
          </a:p>
          <a:p>
            <a:pPr marL="411480" lvl="1" indent="0">
              <a:buNone/>
            </a:pPr>
            <a:r>
              <a:rPr lang="en-US" sz="2400" dirty="0" smtClean="0"/>
              <a:t>Use commas to set off the speaker’s exact words from the rest of the sentence. (It may be helpful to remember the comma is always to the left of the quotation mark).</a:t>
            </a:r>
          </a:p>
          <a:p>
            <a:pPr marL="411480" lvl="1" indent="0">
              <a:buNone/>
            </a:pPr>
            <a:r>
              <a:rPr lang="en-US" sz="2400" b="1" dirty="0" smtClean="0">
                <a:solidFill>
                  <a:srgbClr val="FF0000"/>
                </a:solidFill>
              </a:rPr>
              <a:t>“I can’t believe how much work we do in high school,” </a:t>
            </a:r>
            <a:r>
              <a:rPr lang="en-US" sz="2400" b="1" dirty="0" smtClean="0"/>
              <a:t>adds Hassan, a freshmen at Fordson High School. </a:t>
            </a:r>
          </a:p>
          <a:p>
            <a:pPr marL="411480" lvl="1" indent="0">
              <a:buNone/>
            </a:pPr>
            <a:endParaRPr lang="en-US" sz="2400" b="1" u="sng" dirty="0" smtClean="0"/>
          </a:p>
          <a:p>
            <a:r>
              <a:rPr lang="en-US" sz="2400" b="1" u="sng" dirty="0" smtClean="0"/>
              <a:t>To Set Off Interjections</a:t>
            </a:r>
          </a:p>
          <a:p>
            <a:pPr marL="411480" lvl="1" indent="0">
              <a:buNone/>
            </a:pPr>
            <a:r>
              <a:rPr lang="en-US" sz="2400" dirty="0" smtClean="0"/>
              <a:t>Use a comma to separate an interjection or a weak exclamation from the rest of the sentence. </a:t>
            </a:r>
          </a:p>
          <a:p>
            <a:pPr marL="411480" lvl="1" indent="0">
              <a:buNone/>
            </a:pPr>
            <a:r>
              <a:rPr lang="en-US" sz="2400" b="1" dirty="0" smtClean="0">
                <a:solidFill>
                  <a:srgbClr val="FF0000"/>
                </a:solidFill>
              </a:rPr>
              <a:t>Hey, </a:t>
            </a:r>
            <a:r>
              <a:rPr lang="en-US" sz="2400" b="1" dirty="0" smtClean="0"/>
              <a:t>how am I supposed to know that 4 tardies equal an absence!</a:t>
            </a:r>
            <a:endParaRPr lang="en-US" sz="2400" b="1" dirty="0" smtClean="0">
              <a:solidFill>
                <a:srgbClr val="FF0000"/>
              </a:solidFill>
            </a:endParaRPr>
          </a:p>
        </p:txBody>
      </p:sp>
    </p:spTree>
    <p:extLst>
      <p:ext uri="{BB962C8B-B14F-4D97-AF65-F5344CB8AC3E}">
        <p14:creationId xmlns:p14="http://schemas.microsoft.com/office/powerpoint/2010/main" val="201570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i="1" dirty="0">
                <a:solidFill>
                  <a:srgbClr val="675E47"/>
                </a:solidFill>
              </a:rPr>
              <a:t>Using your comma notes, decide where to place a comma in each of the following sentences. </a:t>
            </a:r>
            <a:endParaRPr lang="en-US" dirty="0"/>
          </a:p>
        </p:txBody>
      </p:sp>
      <p:sp>
        <p:nvSpPr>
          <p:cNvPr id="3" name="Content Placeholder 2"/>
          <p:cNvSpPr>
            <a:spLocks noGrp="1"/>
          </p:cNvSpPr>
          <p:nvPr>
            <p:ph idx="1"/>
          </p:nvPr>
        </p:nvSpPr>
        <p:spPr/>
        <p:txBody>
          <a:bodyPr>
            <a:normAutofit lnSpcReduction="10000"/>
          </a:bodyPr>
          <a:lstStyle/>
          <a:p>
            <a:pPr marL="571500" indent="-457200">
              <a:buFont typeface="+mj-lt"/>
              <a:buAutoNum type="arabicPeriod"/>
            </a:pPr>
            <a:r>
              <a:rPr lang="en-US" sz="3200" b="1" dirty="0" smtClean="0"/>
              <a:t>“As a child, I remember singing a song about the wheels on the bus” says grandpa. </a:t>
            </a:r>
          </a:p>
          <a:p>
            <a:pPr marL="571500" indent="-457200">
              <a:buFont typeface="+mj-lt"/>
              <a:buAutoNum type="arabicPeriod"/>
            </a:pPr>
            <a:endParaRPr lang="en-US" sz="3200" b="1" dirty="0" smtClean="0"/>
          </a:p>
          <a:p>
            <a:pPr marL="571500" indent="-457200">
              <a:buFont typeface="+mj-lt"/>
              <a:buAutoNum type="arabicPeriod"/>
            </a:pPr>
            <a:r>
              <a:rPr lang="en-US" sz="3200" b="1" dirty="0" smtClean="0"/>
              <a:t>No you should not have done that!</a:t>
            </a:r>
          </a:p>
          <a:p>
            <a:pPr marL="571500" indent="-457200">
              <a:buFont typeface="+mj-lt"/>
              <a:buAutoNum type="arabicPeriod"/>
            </a:pPr>
            <a:endParaRPr lang="en-US" sz="3200" b="1" dirty="0" smtClean="0"/>
          </a:p>
          <a:p>
            <a:pPr marL="571500" indent="-457200">
              <a:buFont typeface="+mj-lt"/>
              <a:buAutoNum type="arabicPeriod"/>
            </a:pPr>
            <a:r>
              <a:rPr lang="en-US" sz="3200" b="1" dirty="0" smtClean="0"/>
              <a:t>I hope that with the right amount of tutoring, no one will again say “I failed all of my classes.”</a:t>
            </a:r>
            <a:endParaRPr lang="en-US" sz="3200" b="1" dirty="0"/>
          </a:p>
        </p:txBody>
      </p:sp>
    </p:spTree>
    <p:extLst>
      <p:ext uri="{BB962C8B-B14F-4D97-AF65-F5344CB8AC3E}">
        <p14:creationId xmlns:p14="http://schemas.microsoft.com/office/powerpoint/2010/main" val="39282429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Words>
  <Application>Microsoft Office PowerPoint</Application>
  <PresentationFormat>On-screen Show (4:3)</PresentationFormat>
  <Paragraphs>14</Paragraphs>
  <Slides>2</Slides>
  <Notes>0</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Adjacency</vt:lpstr>
      <vt:lpstr>1_Adjacency</vt:lpstr>
      <vt:lpstr>SLOT-Week #9 11 November 2014 Comma Rules Continued…</vt:lpstr>
      <vt:lpstr>Using your comma notes, decide where to place a comma in each of the following sentences.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SLOT-Week #9 11 November 2014 Comma Rules Continued…</dc:title>
  <dc:creator>Windows User</dc:creator>
  <cp:lastModifiedBy>Windows User</cp:lastModifiedBy>
  <cp:revision>1</cp:revision>
  <dcterms:created xsi:type="dcterms:W3CDTF">2014-11-11T13:31:03Z</dcterms:created>
  <dcterms:modified xsi:type="dcterms:W3CDTF">2014-11-11T13:31:26Z</dcterms:modified>
</cp:coreProperties>
</file>