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5023" y="609601"/>
            <a:ext cx="6965245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sz="3600" dirty="0" smtClean="0"/>
              <a:t>The Most Dangerous Game”</a:t>
            </a:r>
            <a:br>
              <a:rPr lang="en-US" sz="3600" dirty="0" smtClean="0"/>
            </a:br>
            <a:r>
              <a:rPr lang="en-US" sz="3600" dirty="0" smtClean="0"/>
              <a:t>Plot Flow Map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63040" y="1524000"/>
            <a:ext cx="6196405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Your </a:t>
            </a:r>
            <a:r>
              <a:rPr lang="en-US" sz="2000" dirty="0"/>
              <a:t>map must </a:t>
            </a:r>
            <a:r>
              <a:rPr lang="en-US" sz="2000" dirty="0" smtClean="0"/>
              <a:t>include the following:</a:t>
            </a:r>
            <a:endParaRPr lang="en-US" sz="2000" dirty="0"/>
          </a:p>
          <a:p>
            <a:pPr lvl="1"/>
            <a:r>
              <a:rPr lang="en-US" sz="1800" dirty="0" smtClean="0"/>
              <a:t>All </a:t>
            </a:r>
            <a:r>
              <a:rPr lang="en-US" sz="1800" dirty="0"/>
              <a:t>events in the correct </a:t>
            </a:r>
            <a:r>
              <a:rPr lang="en-US" sz="1800" dirty="0" smtClean="0"/>
              <a:t>order</a:t>
            </a:r>
            <a:endParaRPr lang="en-US" sz="1800" dirty="0"/>
          </a:p>
          <a:p>
            <a:pPr lvl="1"/>
            <a:r>
              <a:rPr lang="en-US" sz="1800" dirty="0" smtClean="0"/>
              <a:t>Guiding Question and Frame of Reference </a:t>
            </a:r>
            <a:endParaRPr lang="en-US" sz="1800" dirty="0"/>
          </a:p>
          <a:p>
            <a:pPr lvl="1"/>
            <a:r>
              <a:rPr lang="en-US" sz="1800" dirty="0" smtClean="0"/>
              <a:t>Larger </a:t>
            </a:r>
            <a:r>
              <a:rPr lang="en-US" sz="1800" dirty="0"/>
              <a:t>boxes </a:t>
            </a:r>
            <a:r>
              <a:rPr lang="en-US" sz="1800" dirty="0" smtClean="0"/>
              <a:t>must have an </a:t>
            </a:r>
            <a:r>
              <a:rPr lang="en-US" sz="1800" dirty="0"/>
              <a:t>illustration with events as </a:t>
            </a:r>
            <a:r>
              <a:rPr lang="en-US" sz="1800" dirty="0" smtClean="0"/>
              <a:t>captions in the smaller boxes. See example below.</a:t>
            </a:r>
          </a:p>
          <a:p>
            <a:pPr lvl="1"/>
            <a:r>
              <a:rPr lang="en-US" sz="1800" smtClean="0"/>
              <a:t>Must be colored and neat!	</a:t>
            </a:r>
            <a:endParaRPr lang="en-US" sz="1800" dirty="0" smtClean="0"/>
          </a:p>
          <a:p>
            <a:pPr marL="365760" lvl="1" indent="0">
              <a:buNone/>
            </a:pPr>
            <a:endParaRPr lang="en-US" sz="1800" dirty="0" smtClean="0"/>
          </a:p>
          <a:p>
            <a:pPr algn="ctr"/>
            <a:endParaRPr lang="en-US" sz="2000" dirty="0"/>
          </a:p>
        </p:txBody>
      </p:sp>
      <p:pic>
        <p:nvPicPr>
          <p:cNvPr id="1026" name="Picture 2" descr="https://encrypted-tbn1.gstatic.com/images?q=tbn:ANd9GcTbbgdyjik6LeR3S0E0eEG2XHjqwVyW0ahuVWTxJ0_E4fREuw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418" y="3657600"/>
            <a:ext cx="2161782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owchart: Process 8"/>
          <p:cNvSpPr/>
          <p:nvPr/>
        </p:nvSpPr>
        <p:spPr>
          <a:xfrm>
            <a:off x="2286000" y="5500623"/>
            <a:ext cx="5257800" cy="7345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b="1" dirty="0" smtClean="0"/>
              <a:t>“His eyes made out the shadowy outlines of a palatial chateau; it was  set on a high bluff…”</a:t>
            </a:r>
            <a:endParaRPr lang="en-US" b="1" dirty="0"/>
          </a:p>
        </p:txBody>
      </p:sp>
      <p:cxnSp>
        <p:nvCxnSpPr>
          <p:cNvPr id="22" name="Straight Arrow Connector 21"/>
          <p:cNvCxnSpPr>
            <a:stCxn id="1026" idx="2"/>
          </p:cNvCxnSpPr>
          <p:nvPr/>
        </p:nvCxnSpPr>
        <p:spPr>
          <a:xfrm>
            <a:off x="4710309" y="5276851"/>
            <a:ext cx="0" cy="2237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5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 and Effect</a:t>
            </a:r>
            <a:br>
              <a:rPr lang="en-US" dirty="0" smtClean="0"/>
            </a:br>
            <a:r>
              <a:rPr lang="en-US" dirty="0" smtClean="0"/>
              <a:t>“The Most Dangerous Game”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  <a:cs typeface="Arial"/>
              </a:rPr>
              <a:t>Create </a:t>
            </a:r>
            <a:r>
              <a:rPr lang="en-US" dirty="0">
                <a:latin typeface="Calibri"/>
                <a:ea typeface="Times New Roman"/>
                <a:cs typeface="Arial"/>
              </a:rPr>
              <a:t>a Multi-Flow map to show 4 important </a:t>
            </a:r>
            <a:r>
              <a:rPr lang="en-US" dirty="0" smtClean="0">
                <a:latin typeface="Calibri"/>
                <a:ea typeface="Times New Roman"/>
                <a:cs typeface="Arial"/>
              </a:rPr>
              <a:t>events throughout </a:t>
            </a:r>
            <a:r>
              <a:rPr lang="en-US" dirty="0">
                <a:latin typeface="Calibri"/>
                <a:ea typeface="Times New Roman"/>
                <a:cs typeface="Arial"/>
              </a:rPr>
              <a:t>the story. </a:t>
            </a:r>
            <a:endParaRPr lang="en-US" dirty="0">
              <a:latin typeface="Times New Roman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Calibri"/>
                <a:ea typeface="Times New Roman"/>
                <a:cs typeface="Arial"/>
              </a:rPr>
              <a:t>Start with the </a:t>
            </a:r>
            <a:r>
              <a:rPr lang="en-US" u="sng" dirty="0">
                <a:latin typeface="Calibri"/>
                <a:ea typeface="Times New Roman"/>
                <a:cs typeface="Arial"/>
              </a:rPr>
              <a:t>event</a:t>
            </a:r>
            <a:r>
              <a:rPr lang="en-US" dirty="0">
                <a:latin typeface="Calibri"/>
                <a:ea typeface="Times New Roman"/>
                <a:cs typeface="Arial"/>
              </a:rPr>
              <a:t> first (this</a:t>
            </a:r>
            <a:r>
              <a:rPr lang="en-US" b="1" dirty="0">
                <a:latin typeface="Calibri"/>
                <a:ea typeface="Times New Roman"/>
                <a:cs typeface="Arial"/>
              </a:rPr>
              <a:t> </a:t>
            </a:r>
            <a:r>
              <a:rPr lang="en-US" b="1" u="sng" dirty="0">
                <a:latin typeface="Calibri"/>
                <a:ea typeface="Times New Roman"/>
                <a:cs typeface="Arial"/>
              </a:rPr>
              <a:t>must</a:t>
            </a:r>
            <a:r>
              <a:rPr lang="en-US" dirty="0">
                <a:latin typeface="Calibri"/>
                <a:ea typeface="Times New Roman"/>
                <a:cs typeface="Arial"/>
              </a:rPr>
              <a:t> be written in a complete sentence), and then fill in the causes and effects with at least one cause and one effect for each event. </a:t>
            </a:r>
            <a:r>
              <a:rPr lang="en-US" dirty="0">
                <a:latin typeface="Calibri"/>
                <a:ea typeface="Times New Roman"/>
              </a:rPr>
              <a:t> </a:t>
            </a:r>
            <a:endParaRPr lang="en-US" dirty="0" smtClean="0">
              <a:latin typeface="Calibri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</a:rPr>
              <a:t>You must use textual evidence for the Cause and the Effect. Don’t forget the PC.</a:t>
            </a:r>
            <a:endParaRPr lang="en-US" dirty="0">
              <a:latin typeface="Times New Roman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Calibri"/>
                <a:ea typeface="Times New Roman"/>
                <a:cs typeface="Arial"/>
              </a:rPr>
              <a:t>Minimum of 4 </a:t>
            </a:r>
            <a:r>
              <a:rPr lang="en-US" dirty="0" smtClean="0">
                <a:latin typeface="Calibri"/>
                <a:ea typeface="Times New Roman"/>
                <a:cs typeface="Arial"/>
              </a:rPr>
              <a:t>events</a:t>
            </a:r>
            <a:r>
              <a:rPr lang="en-US" dirty="0" smtClean="0">
                <a:latin typeface="Calibri"/>
                <a:ea typeface="Times New Roman"/>
              </a:rPr>
              <a:t>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</a:rPr>
              <a:t>Remember to have a frame, Guiding Question, and Frame of Reference!</a:t>
            </a:r>
            <a:endParaRPr lang="en-US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3150682"/>
            <a:ext cx="1524000" cy="1323109"/>
          </a:xfrm>
          <a:prstGeom prst="rect">
            <a:avLst/>
          </a:prstGeom>
          <a:solidFill>
            <a:srgbClr val="00B0F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Cause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#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 Textual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Evidence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36273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895600" y="3812236"/>
            <a:ext cx="6096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074" idx="3"/>
          </p:cNvCxnSpPr>
          <p:nvPr/>
        </p:nvCxnSpPr>
        <p:spPr>
          <a:xfrm>
            <a:off x="5638800" y="3803073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273" y="3132354"/>
            <a:ext cx="154305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1000" y="3505200"/>
            <a:ext cx="727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Event</a:t>
            </a:r>
          </a:p>
          <a:p>
            <a:pPr algn="ctr"/>
            <a:r>
              <a:rPr lang="en-US" b="1" dirty="0" smtClean="0"/>
              <a:t>#1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51298" y="3273462"/>
            <a:ext cx="1297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Effect</a:t>
            </a:r>
          </a:p>
          <a:p>
            <a:pPr algn="ctr"/>
            <a:r>
              <a:rPr lang="en-US" b="1" dirty="0" smtClean="0"/>
              <a:t>#</a:t>
            </a:r>
            <a:r>
              <a:rPr lang="en-US" b="1" dirty="0" smtClean="0"/>
              <a:t>1</a:t>
            </a:r>
          </a:p>
          <a:p>
            <a:pPr algn="ctr"/>
            <a:r>
              <a:rPr lang="en-US" b="1" dirty="0" smtClean="0"/>
              <a:t>Use Textual</a:t>
            </a:r>
          </a:p>
          <a:p>
            <a:pPr algn="ctr"/>
            <a:r>
              <a:rPr lang="en-US" b="1" dirty="0" smtClean="0"/>
              <a:t>Evidence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9144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4400" y="914400"/>
            <a:ext cx="723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53400" y="914400"/>
            <a:ext cx="0" cy="510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55" y="6172200"/>
            <a:ext cx="723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1143000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Guiding Question: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03034" y="5606534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of Reference: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 and Contrast</a:t>
            </a:r>
            <a:br>
              <a:rPr lang="en-US" dirty="0" smtClean="0"/>
            </a:br>
            <a:r>
              <a:rPr lang="en-US" dirty="0" smtClean="0"/>
              <a:t>Zaroff with Rainsford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Double-Bubble Thinking Map comparing and contrasting Zaroff with Rainsford.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must have a </a:t>
            </a:r>
            <a:r>
              <a:rPr lang="en-US" i="1" u="sng" dirty="0" smtClean="0">
                <a:solidFill>
                  <a:srgbClr val="FF0000"/>
                </a:solidFill>
              </a:rPr>
              <a:t>minimum</a:t>
            </a:r>
            <a:r>
              <a:rPr lang="en-US" dirty="0" smtClean="0"/>
              <a:t> of </a:t>
            </a:r>
            <a:r>
              <a:rPr lang="en-US" u="sng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ways they are similar and </a:t>
            </a:r>
            <a:r>
              <a:rPr lang="en-US" u="sng" dirty="0" smtClean="0">
                <a:solidFill>
                  <a:srgbClr val="FF0000"/>
                </a:solidFill>
              </a:rPr>
              <a:t>three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ways they are different.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must use textual evidence for every example! Don’t forget the PC’s(Connell 23).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must have a </a:t>
            </a:r>
            <a:r>
              <a:rPr lang="en-US" u="sng" dirty="0" smtClean="0">
                <a:solidFill>
                  <a:srgbClr val="FF0000"/>
                </a:solidFill>
              </a:rPr>
              <a:t>Guiding Question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u="sng" dirty="0" smtClean="0">
                <a:solidFill>
                  <a:srgbClr val="FF0000"/>
                </a:solidFill>
              </a:rPr>
              <a:t>Frame of Reference!</a:t>
            </a:r>
            <a:endParaRPr lang="en-US" dirty="0"/>
          </a:p>
        </p:txBody>
      </p:sp>
      <p:sp>
        <p:nvSpPr>
          <p:cNvPr id="4" name="AutoShape 4" descr="data:image/jpeg;base64,/9j/4AAQSkZJRgABAQAAAQABAAD/2wCEAAkGBxMTERMSExIWEhQUEBUVFRUQFRAQFBAPFxIWFhQRFBQYHCggGBolGxUUITEhJSkrLi4uFyAzPzMuQyktLjcBCgoKDg0OGhAQGywkICQsLCwsLCwsLCwsLCwsLCwsLCwsLC83LSwsLCwsLCwsLCwsLCwsLCwsNyssLCwsLCwvM//AABEIALEBHAMBIgACEQEDEQH/xAAcAAEAAgMBAQEAAAAAAAAAAAAABwgEBQYDAgH/xABLEAACAgEBBQQFBQsJCAMAAAAAAQIDEQQFBhIhMQdBUWETIjJxgUJSkaHBFCNTYnJzdJKTsbIXVGOCg8LR0+ElM6Kks9Lw8TVDRP/EABoBAQACAwEAAAAAAAAAAAAAAAABBAIDBQb/xAAmEQEBAAICAQMEAgMAAAAAAAAAAQIRAwQhEjFBEyJRcTKRI0Jh/9oADAMBAAIRAxEAPwCcQAAAAAAAAAAAAAAAAAAAAAAAAAAAAAAAAAAAAAAAAAAAAAAADhe1XevV7Oqot01dc4SnONsrq7bFB4j6PnCceHPrLn15HdHxfTGcZQnFTjJNSjNKUZRfJpp8mgICXbXtH8Ho/wBlqf8APH8tW0fwej/Zan/POu3j7FdLa5T0tstJJ8+Br01OfKLalH4Swu5HB6nse2pGbjGNNkV0nG5RT+Ekmn8CBsK+2vaGVxU6RrvUa9RFv3N3PH0G50Xbn+G0LS8ablJ/qTgv4jlP5Idrfg6f2y/wPy7sl2tGLaqqnj5MLocT93FhfWSJM0PbNs2f+8V9H5yrjXv+9OZ2ux9uabVR49NfXcl19HKMnHylHrF+TwVc2luzrtPn0+jvgl1l6OU4ftIZj9Zq9Pa4yVlc5QmvZnVJwlH3Si8oC44K6bvdrm0NNiNrjrK13Xepal4K6K+uUZMmHc3f/R7RXDVN13YzKi7EbFjq488Tj5xfvwB1QAAAAAAAAAAAAAAAAAAAAAAAAAAAAAAAAAAAAAAAAAAHG73dm+i13FNw9Be+fpqEouUvGyHs2e98/NHZACqm9u69+gvdNyynl12RTULq8+1Hwayk49U33ppvQ4aakm4yi04yi2nGS5qSa5prxLZb0bu0a7TyovjlPnGUcKdVmMKyD7msvyabTym0Vp3t3Zv2fqHRcsp5ddkU1C+vPtx8GuWY9U33ppuB2e5PbFdRw069PUVckr4pemrXjYuli6c+UuvtE3bJ2rTqao3ae2NtcukoPKz3xa6prvT5oqHKJn7v7d1Oht9NpbXXJ44l7ULYr5NkHykub81nk0SLcgjzcXtW02s4adRjS6l4SUn96uk+X3qb6Nv5EufPCciQwAAAAAAAAAAAAAAAAAAAAAAAAAAAAAAAAAAAAAAAABqN6d3KNfp5UXx5PnCcccdNmOVkH3Pn7mm0+TNuAKpb1buX7P1DovXi67Ip8F9efbj4Pxj1T+Deo4S1e9e7VGv07ouXnCcccdNmOU4Px8ujXIrVvNu7foNRLT3rn1hNZ4Lq88pw+1dU/gyBpLYZJH7P+1i7S8On1rlqNPnEbPauoj5/hILwfrLuzyRwE6/iY8qwLf7N2hVqKo3U2RtrmsxnBqSf+DXRrqjKKn7p726rZ1vHp55hJ5spnzquXmvky8JLny71yLE7k78abaNea36O6Mc2UWNekh4yXz4Z+UvFZw+RI6cAAAAAAPmc0k23hJNtvokurA+jA1u29NT/AL3U01fnLa4fvZXLeHe3Va26cpX2ehlZN11Rk64RpcnwRlCOFJqOOcss0jSj0SXuwaryedRbw6u5u1ZO3fzZseutpf5EvSfw5MeXaRs3+cN+6nUv+4V0U8my0LTMby5fDbj1eP5tTpPtM2cv/tm/dTf9sT4/lP2d8+z9jb/gRbp9mcS6cjIlsDllGP1r8pvUw+NpKXajs38JYv7G77EfcO07ZjePuiS99Gq/7CItTsrBptTp3Ey+rWM62H/Vgae0DZsumrivy421/wAUUbHSby6O14r1dE34K2vi/VzkrPVMyeBND6lReth8WrRpn6Qn2ObfnXq/uOU36K2ubrg3lQvj6/qL5KcVZlLvSJsNuOW5tU5MPRdAAMmAAAAAAAAAAAAAAGk3u3Yo2hp3RcsPrXZHHHTZjlOL/eujRuwBU/eLYV+g1EtPqFiS5xms8F1eeVkH3rxXVPka9Jf+i0W+O6tG0dO6bliSy6rYpcdNmPaj4rxj0a+DK1bf2HfotRLTaiPDOPOMlngtrz6tlb74v6U8p9CEtZbWfmnvnVONtU5V2QeYzg3GUJeKaMumaaaaPC+nHuAmns97XoXcOn2g1VbyUdRyhVc+mLF0rm/H2X+LyRLRTKUDvOz/ALT79Bw038Wo0iwlHrbp1/RSb5x/Efwa75QsiDB2LtejVUxv09kba5dJR7n3xknzjJd6fNGcANBv9Nx2Zrmnh/cd3NcutbX2m/OZ7S5Y2Vrf0aS+nCFTj7xW2t8CyeUPWecn3KOYYPmirCKrq+dyfDynJqRvtiVOTXvNXJc+SOs3V0zlOPIm3wx9P3Oz2ZoFwo2i0ax0Njs/R8kZlmk5GmY2tHJ3MccvTHC7X0GM4OM2lVhkp7Vo5dCPtuU82JfhcwsynqjmPR4Z7R6H7w8z8tjhGyVjni991ptbR0Ti8P7toWV812xUl8U2viWcKwbpPO0tF+m0/wDURZ838fso9n3gADYrAAAAAAAAAAAAAAAABz++u6dO0dO6rfVnHLqtSzKmzHVeMXyzHv8AJpNdAAKk7e2Rdo9RPT3x4LIc8rLjZB+zZB/Ki8Pn5NPDTR4VWZ6lmd+dz6dpUejs9S2GXTclmVU3/FB4WY9+F0aTVa9tbJu0l89PfDgsg/fGcX7NkJfKi+5/B4aaIS8LKfAxJQ5mdC3kfkqfiB7bt7y6nZ9vpdLZw5xxwlmVVyXdZDPP3rDWXhosNuH2habaUeBfedTFZnRN82u+dUvlx+td6XIrXbTjqj5ohJTjKEpQnFqUZwbjKEl0lGS5p+Y2SW3UXHOT7VXjZGs/NxX02wX2nEbjdr2OGjaXLoo6qK5Pw9PFey/x1y8UupvO1fejSS2fZp69RXZbd6FwjTJW5grq5uTccqKcYvDfXuItmmeOF9clQVFnqmZDUeR6qMSra6sxeVMOJokPczTc0cTp6+nIkbcqroY3yjk+2Wu+0NeEZMoipckfbL2HFPQ8lyclyztaHa9XJkb7ej6zJO2yRlvHL1mUMp9z0vQy3xTbnbId55WdD9jZzwfrWUJ4XrNvTcuv/ami/SoP6Mv7CzBXHcun/aui/SP7kmWOLXFdxy+1NZgANqqAAAAAAAAAAAAAAAAAAAczv3ubTtKjgl6l0E3Tcll1yfyX86Dwsx+PVJnTACo21dl3aW+envg4WQfNdVJd04P5UX3P/VHzXPBZHf8A3Kq2lTh4rvgn6G7HOL+ZP50H3r4ordtPQXaa6envg67a3iUX9Uovvi1zTITGdOCnFcl9PNmVTspwjzXN9fLyMPYb9fifSPP3vuR1i1kZor8uXxHQ6nH/AL1yms0fejHWnx3YOm1umXcayyOPgaplVvLjnu1sYnomesa8yw+SZ9SowTtEjO2ZnKJY3OqWFyIp2VF8SJg3RXqL3CTzFfuZa4cv06hBgM6mtR5Jo9tvqRfvFb6zJO24+pFm8K9ZnLy93qelP8Uc7KR76d9PeY80fEZtMir3s6Tcb/5XRr+ml9VNjLCld+zx8W1tF+dsf/LWv7CxBZ4f4ub3L98/QADaqAAAAAAAAAAAAAAAAAAAAAAcl2g7j1bSp7q9RWn6G3HTv9FZjrB/U+a8H1oAq8tn2aacqL4Ou2MsSUvHuafRp9zXJmQqmuaf+pPO+G6dOvr4Z+pbFP0dsVmUH4NfKg++P0YfMhXaWz7tFc6NTDxcZLnGyHz4S719a78FPlwsu3W63PjljMfmMbTX5z3NY5HltPT+tld6+syZaeLXFH6UYvpW8wl8H9pplW9eGvnF9560xb/87g2+j8T1UG+a6pGdrGRnbJjwyXhklzdiS4V7iItBbl8yQN29ZhJZEurtW7fFc+O4xICPmbMfT6lNI/dTbyL15pcXlZw5TP01oNtXdSPdtLMmzstt3cmcNrrubOfl+Xrerj6cJGjthhmNZHBn2zXIxrebJlb8o6Dsr00p7W07jzVcbbJ+UPQzrz+tZBfEsERd2IbKxDUapr25qmGfmwXFNrycpJf2ZKJc45rFx+zlvk/QADYrgAAAAAAAAAAAAAAAAAAAAAAABrN4NhU6yp1Xxys5jJcp1T7pwl3P6n0eVyNmAmWzzFed69379nT4bPWqlL73bFNQsXXhkvkzx3fRk0k5qSyupZfaWz6tRVKm6CsrmsSjLo/B+KafNNc01kgrfbce3Z0nZDit0knhT6ypb6Qtx3dyn0fR4eM1eTi15jpcHa9X25OZnLOGZGllh+Rhp9V49D6psNVi5L5bZV4fEjpdi6rCOa0d2UZEdTwvkYT8MstaSTotpLGMmbPV8iOtBq558jp69XmHXuM7dRQ+hjnlvT425YmmcNqX6x0G1dU+FnLW38zBewkjy1EDDtlj6O42Fsk0zN3L2V907R01eMxVnpZ+Ho6vXw/JtRj/AFjLCbukctmMtTjufsn7l0WnoaxKNac8fhpevZ/xSkbkA6Dg27u6AAIAAAAAAAAAAAAAAAAAAAAAAAAAAAPi2tSi4ySlGSalGSTUotYaafVYPsAQp2g9m0qOLUaOLnRzlOlZlOjxlX3yh5dY+a6R3CfemWvIz387MI3OWo0XDXa8udL9Wu6XfKD6Qm/1W/DmzTnx/MXeHs68Zf2ijTX4ZkVTzPmYGo09lNjqthKuyPtQsTjJfDw8H0Z9qff4fuK1mnRxy3HUUXrklzNtG71TjqNS1JSRuKdo+RrrbJK/dZdnMTRWVtM2d1ycsmHdLLJlPSx3Plhkn9i+yeV+rkuuKK3+KsSta8nLgXvgyN9Js+zUX16emPFZN4XhFfKsl4RS5t/6FitibMhptPVp6/Zrgo5fWT6ym/NttvzZY4cd3ah3eTWPo/LOABacsAAAAAAAAAAAAAAAAAAAAAAAAAAAAAAAAAAGs25u/ptXDg1FMbEvZbypw84TWJR+DOE1/Y7S8ujVWVeCujC+K8ljgf0tknAxuMvu2YcueH8ahrUdkmrSxXqKJ/l+lq/dGZ4x7Ndox/m791s/trRNYMLw41unc5YhaPZttFv/APOvyrbPsrZutl9lDypanU8vmaaOOf5yfd/VXvJPAnDhDLuctmttZsXYGm0qaoqjBtYlLnKc14Sm8tryzg2YBtk0rW23dAAE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xMTERMSExIWEhQUEBUVFRUQFRAQFBAPFxIWFhQRFBQYHCggGBolGxUUITEhJSkrLi4uFyAzPzMuQyktLjcBCgoKDg0OGhAQGywkICQsLCwsLCwsLCwsLCwsLCwsLCwsLC83LSwsLCwsLCwsLCwsLCwsLCwsNyssLCwsLCwvM//AABEIALEBHAMBIgACEQEDEQH/xAAcAAEAAgMBAQEAAAAAAAAAAAAABwgEBQYDAgH/xABLEAACAgEBBQQFBQsJCAMAAAAAAQIDEQQFBhIhMQdBUWETIjJxgUJSkaHBFCNTYnJzdJKTsbIXVGOCg8LR0+ElM6Kks9Lw8TVDRP/EABoBAQACAwEAAAAAAAAAAAAAAAABBAIDBQb/xAAmEQEBAAICAQMEAgMAAAAAAAAAAQIRAwQhEjFBEyJRcTKRI0Jh/9oADAMBAAIRAxEAPwCcQAAAAAAAAAAAAAAAAAAAAAAAAAAAAAAAAAAAAAAAAAAAAAAADhe1XevV7Oqot01dc4SnONsrq7bFB4j6PnCceHPrLn15HdHxfTGcZQnFTjJNSjNKUZRfJpp8mgICXbXtH8Ho/wBlqf8APH8tW0fwej/Zan/POu3j7FdLa5T0tstJJ8+Br01OfKLalH4Swu5HB6nse2pGbjGNNkV0nG5RT+Ekmn8CBsK+2vaGVxU6RrvUa9RFv3N3PH0G50Xbn+G0LS8ablJ/qTgv4jlP5Idrfg6f2y/wPy7sl2tGLaqqnj5MLocT93FhfWSJM0PbNs2f+8V9H5yrjXv+9OZ2ux9uabVR49NfXcl19HKMnHylHrF+TwVc2luzrtPn0+jvgl1l6OU4ftIZj9Zq9Pa4yVlc5QmvZnVJwlH3Si8oC44K6bvdrm0NNiNrjrK13Xepal4K6K+uUZMmHc3f/R7RXDVN13YzKi7EbFjq488Tj5xfvwB1QAAAAAAAAAAAAAAAAAAAAAAAAAAAAAAAAAAAAAAAAAAHG73dm+i13FNw9Be+fpqEouUvGyHs2e98/NHZACqm9u69+gvdNyynl12RTULq8+1Hwayk49U33ppvQ4aakm4yi04yi2nGS5qSa5prxLZb0bu0a7TyovjlPnGUcKdVmMKyD7msvyabTym0Vp3t3Zv2fqHRcsp5ddkU1C+vPtx8GuWY9U33ppuB2e5PbFdRw069PUVckr4pemrXjYuli6c+UuvtE3bJ2rTqao3ae2NtcukoPKz3xa6prvT5oqHKJn7v7d1Oht9NpbXXJ44l7ULYr5NkHykub81nk0SLcgjzcXtW02s4adRjS6l4SUn96uk+X3qb6Nv5EufPCciQwAAAAAAAAAAAAAAAAAAAAAAAAAAAAAAAAAAAAAAAABqN6d3KNfp5UXx5PnCcccdNmOVkH3Pn7mm0+TNuAKpb1buX7P1DovXi67Ip8F9efbj4Pxj1T+Deo4S1e9e7VGv07ouXnCcccdNmOU4Px8ujXIrVvNu7foNRLT3rn1hNZ4Lq88pw+1dU/gyBpLYZJH7P+1i7S8On1rlqNPnEbPauoj5/hILwfrLuzyRwE6/iY8qwLf7N2hVqKo3U2RtrmsxnBqSf+DXRrqjKKn7p726rZ1vHp55hJ5spnzquXmvky8JLny71yLE7k78abaNea36O6Mc2UWNekh4yXz4Z+UvFZw+RI6cAAAAAAPmc0k23hJNtvokurA+jA1u29NT/AL3U01fnLa4fvZXLeHe3Va26cpX2ehlZN11Rk64RpcnwRlCOFJqOOcss0jSj0SXuwaryedRbw6u5u1ZO3fzZseutpf5EvSfw5MeXaRs3+cN+6nUv+4V0U8my0LTMby5fDbj1eP5tTpPtM2cv/tm/dTf9sT4/lP2d8+z9jb/gRbp9mcS6cjIlsDllGP1r8pvUw+NpKXajs38JYv7G77EfcO07ZjePuiS99Gq/7CItTsrBptTp3Ey+rWM62H/Vgae0DZsumrivy421/wAUUbHSby6O14r1dE34K2vi/VzkrPVMyeBND6lReth8WrRpn6Qn2ObfnXq/uOU36K2ubrg3lQvj6/qL5KcVZlLvSJsNuOW5tU5MPRdAAMmAAAAAAAAAAAAAAGk3u3Yo2hp3RcsPrXZHHHTZjlOL/eujRuwBU/eLYV+g1EtPqFiS5xms8F1eeVkH3rxXVPka9Jf+i0W+O6tG0dO6bliSy6rYpcdNmPaj4rxj0a+DK1bf2HfotRLTaiPDOPOMlngtrz6tlb74v6U8p9CEtZbWfmnvnVONtU5V2QeYzg3GUJeKaMumaaaaPC+nHuAmns97XoXcOn2g1VbyUdRyhVc+mLF0rm/H2X+LyRLRTKUDvOz/ALT79Bw038Wo0iwlHrbp1/RSb5x/Efwa75QsiDB2LtejVUxv09kba5dJR7n3xknzjJd6fNGcANBv9Nx2Zrmnh/cd3NcutbX2m/OZ7S5Y2Vrf0aS+nCFTj7xW2t8CyeUPWecn3KOYYPmirCKrq+dyfDynJqRvtiVOTXvNXJc+SOs3V0zlOPIm3wx9P3Oz2ZoFwo2i0ax0Njs/R8kZlmk5GmY2tHJ3MccvTHC7X0GM4OM2lVhkp7Vo5dCPtuU82JfhcwsynqjmPR4Z7R6H7w8z8tjhGyVjni991ptbR0Ti8P7toWV812xUl8U2viWcKwbpPO0tF+m0/wDURZ838fso9n3gADYrAAAAAAAAAAAAAAAABz++u6dO0dO6rfVnHLqtSzKmzHVeMXyzHv8AJpNdAAKk7e2Rdo9RPT3x4LIc8rLjZB+zZB/Ki8Pn5NPDTR4VWZ6lmd+dz6dpUejs9S2GXTclmVU3/FB4WY9+F0aTVa9tbJu0l89PfDgsg/fGcX7NkJfKi+5/B4aaIS8LKfAxJQ5mdC3kfkqfiB7bt7y6nZ9vpdLZw5xxwlmVVyXdZDPP3rDWXhosNuH2habaUeBfedTFZnRN82u+dUvlx+td6XIrXbTjqj5ohJTjKEpQnFqUZwbjKEl0lGS5p+Y2SW3UXHOT7VXjZGs/NxX02wX2nEbjdr2OGjaXLoo6qK5Pw9PFey/x1y8UupvO1fejSS2fZp69RXZbd6FwjTJW5grq5uTccqKcYvDfXuItmmeOF9clQVFnqmZDUeR6qMSra6sxeVMOJokPczTc0cTp6+nIkbcqroY3yjk+2Wu+0NeEZMoipckfbL2HFPQ8lyclyztaHa9XJkb7ej6zJO2yRlvHL1mUMp9z0vQy3xTbnbId55WdD9jZzwfrWUJ4XrNvTcuv/ami/SoP6Mv7CzBXHcun/aui/SP7kmWOLXFdxy+1NZgANqqAAAAAAAAAAAAAAAAAAAczv3ubTtKjgl6l0E3Tcll1yfyX86Dwsx+PVJnTACo21dl3aW+envg4WQfNdVJd04P5UX3P/VHzXPBZHf8A3Kq2lTh4rvgn6G7HOL+ZP50H3r4ordtPQXaa6envg67a3iUX9Uovvi1zTITGdOCnFcl9PNmVTspwjzXN9fLyMPYb9fifSPP3vuR1i1kZor8uXxHQ6nH/AL1yms0fejHWnx3YOm1umXcayyOPgaplVvLjnu1sYnomesa8yw+SZ9SowTtEjO2ZnKJY3OqWFyIp2VF8SJg3RXqL3CTzFfuZa4cv06hBgM6mtR5Jo9tvqRfvFb6zJO24+pFm8K9ZnLy93qelP8Uc7KR76d9PeY80fEZtMir3s6Tcb/5XRr+ml9VNjLCld+zx8W1tF+dsf/LWv7CxBZ4f4ub3L98/QADaqAAAAAAAAAAAAAAAAAAAAAAcl2g7j1bSp7q9RWn6G3HTv9FZjrB/U+a8H1oAq8tn2aacqL4Ou2MsSUvHuafRp9zXJmQqmuaf+pPO+G6dOvr4Z+pbFP0dsVmUH4NfKg++P0YfMhXaWz7tFc6NTDxcZLnGyHz4S719a78FPlwsu3W63PjljMfmMbTX5z3NY5HltPT+tld6+syZaeLXFH6UYvpW8wl8H9pplW9eGvnF9560xb/87g2+j8T1UG+a6pGdrGRnbJjwyXhklzdiS4V7iItBbl8yQN29ZhJZEurtW7fFc+O4xICPmbMfT6lNI/dTbyL15pcXlZw5TP01oNtXdSPdtLMmzstt3cmcNrrubOfl+Xrerj6cJGjthhmNZHBn2zXIxrebJlb8o6Dsr00p7W07jzVcbbJ+UPQzrz+tZBfEsERd2IbKxDUapr25qmGfmwXFNrycpJf2ZKJc45rFx+zlvk/QADYrgAAAAAAAAAAAAAAAAAAAAAAABrN4NhU6yp1Xxys5jJcp1T7pwl3P6n0eVyNmAmWzzFed69379nT4bPWqlL73bFNQsXXhkvkzx3fRk0k5qSyupZfaWz6tRVKm6CsrmsSjLo/B+KafNNc01kgrfbce3Z0nZDit0knhT6ypb6Qtx3dyn0fR4eM1eTi15jpcHa9X25OZnLOGZGllh+Rhp9V49D6psNVi5L5bZV4fEjpdi6rCOa0d2UZEdTwvkYT8MstaSTotpLGMmbPV8iOtBq558jp69XmHXuM7dRQ+hjnlvT425YmmcNqX6x0G1dU+FnLW38zBewkjy1EDDtlj6O42Fsk0zN3L2V907R01eMxVnpZ+Ho6vXw/JtRj/AFjLCbukctmMtTjufsn7l0WnoaxKNac8fhpevZ/xSkbkA6Dg27u6AAIAAAAAAAAAAAAAAAAAAAAAAAAAAAPi2tSi4ySlGSalGSTUotYaafVYPsAQp2g9m0qOLUaOLnRzlOlZlOjxlX3yh5dY+a6R3CfemWvIz387MI3OWo0XDXa8udL9Wu6XfKD6Qm/1W/DmzTnx/MXeHs68Zf2ijTX4ZkVTzPmYGo09lNjqthKuyPtQsTjJfDw8H0Z9qff4fuK1mnRxy3HUUXrklzNtG71TjqNS1JSRuKdo+RrrbJK/dZdnMTRWVtM2d1ycsmHdLLJlPSx3Plhkn9i+yeV+rkuuKK3+KsSta8nLgXvgyN9Js+zUX16emPFZN4XhFfKsl4RS5t/6FitibMhptPVp6/Zrgo5fWT6ym/NttvzZY4cd3ah3eTWPo/LOABacsAAAAAAAAAAAAAAAAAAAAAAAAAAAAAAAAAAGs25u/ptXDg1FMbEvZbypw84TWJR+DOE1/Y7S8ujVWVeCujC+K8ljgf0tknAxuMvu2YcueH8ahrUdkmrSxXqKJ/l+lq/dGZ4x7Ndox/m791s/trRNYMLw41unc5YhaPZttFv/APOvyrbPsrZutl9lDypanU8vmaaOOf5yfd/VXvJPAnDhDLuctmttZsXYGm0qaoqjBtYlLnKc14Sm8tryzg2YBtk0rW23dAAE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xMTERMSExIWEhQUEBUVFRUQFRAQFBAPFxIWFhQRFBQYHCggGBolGxUUITEhJSkrLi4uFyAzPzMuQyktLjcBCgoKDg0OGhAQGywkICQsLCwsLCwsLCwsLCwsLCwsLCwsLC83LSwsLCwsLCwsLCwsLCwsLCwsNyssLCwsLCwvM//AABEIALEBHAMBIgACEQEDEQH/xAAcAAEAAgMBAQEAAAAAAAAAAAAABwgEBQYDAgH/xABLEAACAgEBBQQFBQsJCAMAAAAAAQIDEQQFBhIhMQdBUWETIjJxgUJSkaHBFCNTYnJzdJKTsbIXVGOCg8LR0+ElM6Kks9Lw8TVDRP/EABoBAQACAwEAAAAAAAAAAAAAAAABBAIDBQb/xAAmEQEBAAICAQMEAgMAAAAAAAAAAQIRAwQhEjFBEyJRcTKRI0Jh/9oADAMBAAIRAxEAPwCcQAAAAAAAAAAAAAAAAAAAAAAAAAAAAAAAAAAAAAAAAAAAAAAADhe1XevV7Oqot01dc4SnONsrq7bFB4j6PnCceHPrLn15HdHxfTGcZQnFTjJNSjNKUZRfJpp8mgICXbXtH8Ho/wBlqf8APH8tW0fwej/Zan/POu3j7FdLa5T0tstJJ8+Br01OfKLalH4Swu5HB6nse2pGbjGNNkV0nG5RT+Ekmn8CBsK+2vaGVxU6RrvUa9RFv3N3PH0G50Xbn+G0LS8ablJ/qTgv4jlP5Idrfg6f2y/wPy7sl2tGLaqqnj5MLocT93FhfWSJM0PbNs2f+8V9H5yrjXv+9OZ2ux9uabVR49NfXcl19HKMnHylHrF+TwVc2luzrtPn0+jvgl1l6OU4ftIZj9Zq9Pa4yVlc5QmvZnVJwlH3Si8oC44K6bvdrm0NNiNrjrK13Xepal4K6K+uUZMmHc3f/R7RXDVN13YzKi7EbFjq488Tj5xfvwB1QAAAAAAAAAAAAAAAAAAAAAAAAAAAAAAAAAAAAAAAAAAHG73dm+i13FNw9Be+fpqEouUvGyHs2e98/NHZACqm9u69+gvdNyynl12RTULq8+1Hwayk49U33ppvQ4aakm4yi04yi2nGS5qSa5prxLZb0bu0a7TyovjlPnGUcKdVmMKyD7msvyabTym0Vp3t3Zv2fqHRcsp5ddkU1C+vPtx8GuWY9U33ppuB2e5PbFdRw069PUVckr4pemrXjYuli6c+UuvtE3bJ2rTqao3ae2NtcukoPKz3xa6prvT5oqHKJn7v7d1Oht9NpbXXJ44l7ULYr5NkHykub81nk0SLcgjzcXtW02s4adRjS6l4SUn96uk+X3qb6Nv5EufPCciQwAAAAAAAAAAAAAAAAAAAAAAAAAAAAAAAAAAAAAAAABqN6d3KNfp5UXx5PnCcccdNmOVkH3Pn7mm0+TNuAKpb1buX7P1DovXi67Ip8F9efbj4Pxj1T+Deo4S1e9e7VGv07ouXnCcccdNmOU4Px8ujXIrVvNu7foNRLT3rn1hNZ4Lq88pw+1dU/gyBpLYZJH7P+1i7S8On1rlqNPnEbPauoj5/hILwfrLuzyRwE6/iY8qwLf7N2hVqKo3U2RtrmsxnBqSf+DXRrqjKKn7p726rZ1vHp55hJ5spnzquXmvky8JLny71yLE7k78abaNea36O6Mc2UWNekh4yXz4Z+UvFZw+RI6cAAAAAAPmc0k23hJNtvokurA+jA1u29NT/AL3U01fnLa4fvZXLeHe3Va26cpX2ehlZN11Rk64RpcnwRlCOFJqOOcss0jSj0SXuwaryedRbw6u5u1ZO3fzZseutpf5EvSfw5MeXaRs3+cN+6nUv+4V0U8my0LTMby5fDbj1eP5tTpPtM2cv/tm/dTf9sT4/lP2d8+z9jb/gRbp9mcS6cjIlsDllGP1r8pvUw+NpKXajs38JYv7G77EfcO07ZjePuiS99Gq/7CItTsrBptTp3Ey+rWM62H/Vgae0DZsumrivy421/wAUUbHSby6O14r1dE34K2vi/VzkrPVMyeBND6lReth8WrRpn6Qn2ObfnXq/uOU36K2ubrg3lQvj6/qL5KcVZlLvSJsNuOW5tU5MPRdAAMmAAAAAAAAAAAAAAGk3u3Yo2hp3RcsPrXZHHHTZjlOL/eujRuwBU/eLYV+g1EtPqFiS5xms8F1eeVkH3rxXVPka9Jf+i0W+O6tG0dO6bliSy6rYpcdNmPaj4rxj0a+DK1bf2HfotRLTaiPDOPOMlngtrz6tlb74v6U8p9CEtZbWfmnvnVONtU5V2QeYzg3GUJeKaMumaaaaPC+nHuAmns97XoXcOn2g1VbyUdRyhVc+mLF0rm/H2X+LyRLRTKUDvOz/ALT79Bw038Wo0iwlHrbp1/RSb5x/Efwa75QsiDB2LtejVUxv09kba5dJR7n3xknzjJd6fNGcANBv9Nx2Zrmnh/cd3NcutbX2m/OZ7S5Y2Vrf0aS+nCFTj7xW2t8CyeUPWecn3KOYYPmirCKrq+dyfDynJqRvtiVOTXvNXJc+SOs3V0zlOPIm3wx9P3Oz2ZoFwo2i0ax0Njs/R8kZlmk5GmY2tHJ3MccvTHC7X0GM4OM2lVhkp7Vo5dCPtuU82JfhcwsynqjmPR4Z7R6H7w8z8tjhGyVjni991ptbR0Ti8P7toWV812xUl8U2viWcKwbpPO0tF+m0/wDURZ838fso9n3gADYrAAAAAAAAAAAAAAAABz++u6dO0dO6rfVnHLqtSzKmzHVeMXyzHv8AJpNdAAKk7e2Rdo9RPT3x4LIc8rLjZB+zZB/Ki8Pn5NPDTR4VWZ6lmd+dz6dpUejs9S2GXTclmVU3/FB4WY9+F0aTVa9tbJu0l89PfDgsg/fGcX7NkJfKi+5/B4aaIS8LKfAxJQ5mdC3kfkqfiB7bt7y6nZ9vpdLZw5xxwlmVVyXdZDPP3rDWXhosNuH2habaUeBfedTFZnRN82u+dUvlx+td6XIrXbTjqj5ohJTjKEpQnFqUZwbjKEl0lGS5p+Y2SW3UXHOT7VXjZGs/NxX02wX2nEbjdr2OGjaXLoo6qK5Pw9PFey/x1y8UupvO1fejSS2fZp69RXZbd6FwjTJW5grq5uTccqKcYvDfXuItmmeOF9clQVFnqmZDUeR6qMSra6sxeVMOJokPczTc0cTp6+nIkbcqroY3yjk+2Wu+0NeEZMoipckfbL2HFPQ8lyclyztaHa9XJkb7ej6zJO2yRlvHL1mUMp9z0vQy3xTbnbId55WdD9jZzwfrWUJ4XrNvTcuv/ami/SoP6Mv7CzBXHcun/aui/SP7kmWOLXFdxy+1NZgANqqAAAAAAAAAAAAAAAAAAAczv3ubTtKjgl6l0E3Tcll1yfyX86Dwsx+PVJnTACo21dl3aW+envg4WQfNdVJd04P5UX3P/VHzXPBZHf8A3Kq2lTh4rvgn6G7HOL+ZP50H3r4ordtPQXaa6envg67a3iUX9Uovvi1zTITGdOCnFcl9PNmVTspwjzXN9fLyMPYb9fifSPP3vuR1i1kZor8uXxHQ6nH/AL1yms0fejHWnx3YOm1umXcayyOPgaplVvLjnu1sYnomesa8yw+SZ9SowTtEjO2ZnKJY3OqWFyIp2VF8SJg3RXqL3CTzFfuZa4cv06hBgM6mtR5Jo9tvqRfvFb6zJO24+pFm8K9ZnLy93qelP8Uc7KR76d9PeY80fEZtMir3s6Tcb/5XRr+ml9VNjLCld+zx8W1tF+dsf/LWv7CxBZ4f4ub3L98/QADaqAAAAAAAAAAAAAAAAAAAAAAcl2g7j1bSp7q9RWn6G3HTv9FZjrB/U+a8H1oAq8tn2aacqL4Ou2MsSUvHuafRp9zXJmQqmuaf+pPO+G6dOvr4Z+pbFP0dsVmUH4NfKg++P0YfMhXaWz7tFc6NTDxcZLnGyHz4S719a78FPlwsu3W63PjljMfmMbTX5z3NY5HltPT+tld6+syZaeLXFH6UYvpW8wl8H9pplW9eGvnF9560xb/87g2+j8T1UG+a6pGdrGRnbJjwyXhklzdiS4V7iItBbl8yQN29ZhJZEurtW7fFc+O4xICPmbMfT6lNI/dTbyL15pcXlZw5TP01oNtXdSPdtLMmzstt3cmcNrrubOfl+Xrerj6cJGjthhmNZHBn2zXIxrebJlb8o6Dsr00p7W07jzVcbbJ+UPQzrz+tZBfEsERd2IbKxDUapr25qmGfmwXFNrycpJf2ZKJc45rFx+zlvk/QADYrgAAAAAAAAAAAAAAAAAAAAAAABrN4NhU6yp1Xxys5jJcp1T7pwl3P6n0eVyNmAmWzzFed69379nT4bPWqlL73bFNQsXXhkvkzx3fRk0k5qSyupZfaWz6tRVKm6CsrmsSjLo/B+KafNNc01kgrfbce3Z0nZDit0knhT6ypb6Qtx3dyn0fR4eM1eTi15jpcHa9X25OZnLOGZGllh+Rhp9V49D6psNVi5L5bZV4fEjpdi6rCOa0d2UZEdTwvkYT8MstaSTotpLGMmbPV8iOtBq558jp69XmHXuM7dRQ+hjnlvT425YmmcNqX6x0G1dU+FnLW38zBewkjy1EDDtlj6O42Fsk0zN3L2V907R01eMxVnpZ+Ho6vXw/JtRj/AFjLCbukctmMtTjufsn7l0WnoaxKNac8fhpevZ/xSkbkA6Dg27u6AAIAAAAAAAAAAAAAAAAAAAAAAAAAAAPi2tSi4ySlGSalGSTUotYaafVYPsAQp2g9m0qOLUaOLnRzlOlZlOjxlX3yh5dY+a6R3CfemWvIz387MI3OWo0XDXa8udL9Wu6XfKD6Qm/1W/DmzTnx/MXeHs68Zf2ijTX4ZkVTzPmYGo09lNjqthKuyPtQsTjJfDw8H0Z9qff4fuK1mnRxy3HUUXrklzNtG71TjqNS1JSRuKdo+RrrbJK/dZdnMTRWVtM2d1ycsmHdLLJlPSx3Plhkn9i+yeV+rkuuKK3+KsSta8nLgXvgyN9Js+zUX16emPFZN4XhFfKsl4RS5t/6FitibMhptPVp6/Zrgo5fWT6ym/NttvzZY4cd3ah3eTWPo/LOABacsAAAAAAAAAAAAAAAAAAAAAAAAAAAAAAAAAAGs25u/ptXDg1FMbEvZbypw84TWJR+DOE1/Y7S8ujVWVeCujC+K8ljgf0tknAxuMvu2YcueH8ahrUdkmrSxXqKJ/l+lq/dGZ4x7Ndox/m791s/trRNYMLw41unc5YhaPZttFv/APOvyrbPsrZutl9lDypanU8vmaaOOf5yfd/VXvJPAnDhDLuctmttZsXYGm0qaoqjBtYlLnKc14Sm8tryzg2YBtk0rW23dAAE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xMTEhAUEhIWFBUXGBQVFBYRFhQYFBQVFRQWFhQVFxUYHSggGBolHBQVITEhJSkrLi4uFx8zODYuNygtLisBCgoKDg0OFxAQFywcHBwsLCwsLCwsLCwsLCwsLCwsLCwsLCwsKywsLCwsLCwsLCwsLCwsOCwsLCwrLCwsKyw3K//AABEIALEBGAMBIgACEQEDEQH/xAAcAAEAAAcBAAAAAAAAAAAAAAAAAQIDBAUGBwj/xABDEAACAQICBgYIAggEBwAAAAAAAQIDEQQhBQYSMUFhByJRcZGxEzJCUnKBocEjYhQzgpLR0vDxFkOiwghTVIOTsuH/xAAXAQEBAQEAAAAAAAAAAAAAAAAAAQID/8QAHBEBAQEAAgMBAAAAAAAAAAAAAAERAjESIVFB/9oADAMBAAIRAxEAPwDuIAAAAAAAAAAAAAAAAAAAAAAAAAAAAAAAAAAAlnNJNt2S3t5JfM1XTOvuFo3UH6aX5XaC75v7JgbXcSklm8u845pjpPqu6jKNJdkFeX7zNP0hrxKb60pTf55N+YHoWvpnDw9atD5ST8ixqa14ZbpSl8MWedauuFTgki2nrXXfteBNHe8d0h06Uuvha7p/8ymoSt8UVK6MzoPWzB4rKjXi5e5Lqzz3dSVmeZ3rFiH7UvFltU0hUlJSfrLc+PcxR69Bo3RJrBWxeDk68ZXpz9HGpK/4sdlNO73tXcW893eCwbyAAAAAAAAAAAAAAAAAAAAAAAAAAAAAAEk5pJtuyWbbySS4tgTmt60a40MInFvbq8IRe74n7Pmahrz0mqG1Swkr8JVftD+P9zielNNyk2222+d277wN21o19rYhvbn1eEI5QXy4/M0vF6XnLjYxdJTnvyRt+p2o+Jx0vwoWgvWrVE1TXKOXWlyV7cd6INY60v4szmhNTcZirOjh6k4++1s0/wB6Vk+5XO86r9G2CwlpOHp6vGdZJr9mn6sV4vmzc0hg4Vo3oUxMrOtWpUuUdqb+yNhwnQnh1+sxVWXwRhDz2jqoKOf4fog0dH1lWn8VS3/qkZPC9G2jYNNYZO3vynJfO7NtAFOlRjFKMUoxSslFJJLsSQKgAAAAAAAAAAAAAAAAAAAAAAAAAAAACFzW9btccPgY9d7VVq8acXn3yfsoDM6U0lSw9N1K01CK7d7fYlxfI4br70jzxN6dP8Ol7qecuc3x7ty5mra466VsXNyqzyz2Yx9WK7Ir+udzT51JT35LzIK+Mx8pvLMYXB3zZPhcN4eZ1jot6Pv0lrE4qP4EX+HB/wCc12/kX17gKXRv0aPFKNfFJww/sQ3Src7+zDnx4dp3TC4aNOEYU4qEYq0YxSSSXBJFSEbJJZJZJLckTFAAAAAAAAAAAAAAAINgRBY4jTGHp5VMRRg+ydSEfNlD/EuC/wCsw/8A5qX8wGVBjIaxYN7sXh33Vqf8xe0cTCavCcZLtjJNeKArAAAAAAAAAAAAABByLXSekaWHg6laahBcZceSXF8jhuv/AEmVMRtUqDdOjx96fxNPdyXzuBt2vnSjCgnSwjjOealV3xj8HvPnu7zhGmNNTqSlKcnOTd25O7b5sscXjZSeT+f8CnSo237yCEYuWci8w9C+b3E1ChfNm16k6rVMdXVOF4wVnUna6hHt5t8EQZfoz1IeOq7dVSjh6bW01ltveqcX5tbk+DaPQtCjGEYxilGMUlFLJJLcki30To2nh6VOjSjswgrJcebb4tl4aAAAAAAAAAAAAAAIMiSVZpJt5JJtvsS3sDTNeNcZYaXoaCXpLJynJXUE9yS4v6Lmc1x2l61Zv0tWc78JSez4biTWjS/pcRUqS9p+C4LwsY9VVvTIvTEY3WWMG1TinzeS+SW8x09Z6vbFd0V9ynpTQM026XXjv2b9ZfzeZg6kHH1k0/zJp+DCbWe/xPW95fOMS6wmtdRO+zBvthtQl43fkao2NoDquiOkarC1q9WHKbVSP+pPyN60R0mzy9PThUi906Ls7drTbT+TXceclVZsOq2Jm5uKzi11uxZZdz4AeqNC6ew+JV6NRSazcHlOPxQeaXPdkZM87YDG1KU4zpzcJLdJb138GuXE7lqvpf8ASsNTqtJSd1NLcpRdnbk9/wAyrjLgAIAELgLmE1o1ooYKF6krzavGnFralz5LmYfXbXqnhFKnSanW48Y0+/tfLxOCae0xOvOU5ybk/ae/+3IDIa565V8ZO85ZK+zGN1CC42X3eZo+IqOTstxXqzuSJdhkSU6VjOU9DOOGjiKjcVUnKFCKi+vsJOpOUnlGCukt7k72VotlrozR86tSnTpxc5zlGEIrfKUnkuS434JPsNt0nh9vD0aMK9OvOm6Cf6PLbppReLppRnsrabU6b8QMHofRdTEVYUqUXKUmkkufHkuLfJnpXU/VqngaCpQzk+tUl78reS3JGF6NdTI4Ol6SpH8eazv/AJcd+z3vj3WN4RYAAKAAAAAAAAAAAAAAa/rvj/RYSpnnLqL55v6JmfZzrpVxn6unfdFyffLJfRfUlWOSaTq3k/mWMazjuZUxbu2Wl+BG56XS0ja+0vDIS0nSeUs/ijdGOrcSymgzWWdHBz4Qvyk4+TRMtFYR9nyqP+JgWitTugembho3Cp7ot/mm39LmRp16cFspxS7I2+xrtOXEqZjVyMxitMxim4x23zyjy5nV+hDS7rUK8W1dSjKy53Urfux8TiE43TN8/wCH7H7OMr0X7dNtfstNliWvQABY6Y0tRw1N1K1RQiu3fJ9kVxZWV3UqKKbbSSzbeSS7Wzl2vfSXGKlSwkl2Sqryh/N4Gq699I1TE3hTvTo8IrfPnNry3HOcRiXJ5smi8x2kJTbbdzFzlcldQJX3EEFTv/W4q06Oef8Acq0oZfcrKleyW/h9w1ZMZPVfSTw2IjUjDb6tSFk9mUVUi47VOdnszV8m0zsPRbqUqNOlXq01F5ShF5ycrNKpK6ySTtGK3Xk83JswnRZqGp2xOIj1L9SEvba4te6vqdlRYyJEQCgAAAAAAAAAAAAAAAAcW6TMXtYirnueyvkrfY7Szz3rbiNupUk/acn4u5KsalWkUGitNZlNojS2rMtaiLyoi1mEqikVFkRSIWCK8UV4vIt4FVEdFSBlOjHSMcNpbCynJRjJypycty24tL/Uor5mMpLMx2OvGaa3p3LrFj0drH0l4agmqP40896cYJ827N/LxOLaz601sVNyqzcnwW6MV2RjuSMJX0i6iTb63HmYutWdyouKla5RbZTimV6cWREsYNl3RpZbiahC6RXpwuRucSnT8ew6T0Z6i/pEvTVk1Ri1/wByXurl2vn4WPR9qTLF1NqacaUfXl2v3Y/m8jveEwsacIwpxUYxSUYrckjUjNqpTpqKSSSSySW5LsSJwCoAAAAAAAAAAAAAAAAAAC3x89mlVfZCb8Is87awT6zPQenHbD1/gl5HnbT0utIlWMLPvJGyE2U5TyzI0pzLWZcTkUZIiVTJkQ2bE8UVCKKqZSmRTI1uLzD5stNJ08y5wrzKmMo3sVb0xFGGRJUhmXziinUjcMLenTLqlG3DhxIxgVYQI3IQp9i/r+Bu+oOpdTFzzTjTjb0k8svyx7ZENRNTamLqbnGmrbc+CXYu1v8Arid90Xo+nQpxp0o7MIrJebb4vmakZtR0dgadGnGnSiowirJLzfa+ZdAFZAAAAAAAAAAAAAAAAAAAAAFrpSntUay7YTt37LsecdYI9Znpdnn/AF50a6VapC2Sk7d2+P0JWuLSajKFRlatlcoTIqS5DZJiVEEO0gkT5EGExBEWgiOzcL+K+F3l3V3FrS3lzU3FFiyUmedyalSb4AKUG2blqPqdUxdSyVoK23N7or7vsRU1J1OqYuaSWzBWc5vdFPhzfI7zonRdPD0406UdmK8ZPjJviyyFqOitG08PThSpR2Yx8W+Lb4tl6AVgAAAAAAAAAAAAAAAAAAAAAAABBmgdJ2gvSRVaK3dWf+1929eB0ApYijGcZRkk4tWafFMlWXHlXSGHcW8ixcTp2veqEqE20rwd9mX2fY0c9r4ZxbMtrLZsSMrSiyRxCVLDiTOOSJkidIjU6UHAiksisqZHZ4WKlhRiVq+4np0dxe4bBylkVMYqjh27WRv2o+o88S1KS2aa9abX0Se9+RsGpnR25WqYhOMMmo+3L+VHVMNh4wjGMIqMUrJJWSXcWRLVHRuj6dCnGnSioxW5Lj2tvi+ZdgFZAAAAAAAAAAAAAAAAAAAAAAAAAAAAAFDGYWFWLhOKlF70/wCsnzOZa0dHUledBbcd+z7UeXP5HVCFiLLjzLjtBzi2nFprg0YypgWuB6g0hoehW/W0oyfbbrL9pZms47o5w8vUlKHelJfYmNeUcCeHfYFQfYdlr9F79mrB/EpLyTJIdGE+NSn8tp/7Ri7PrkUcM2XtDRzfA7Dg+jSlH16rfwxt9WzYtH6pYSla1JSfbU6303FxPKOQ6B1Mr12tiGXGUso+L/8Ap1LVzUujhrSklUqLc2urF8k/NmzKCW7LuJhiXkAArIAAAAAAAAAAAAAAAAAAAAAAAAAAAAAAAAAAAYAAAAAAAAAAAAAAAAAAAAAAAAAAAAAAAAAAAAAAAAAH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xMTEhAUEhIWFBUXGBQVFBYRFhQYFBQVFRQWFhQVFxUYHSggGBolHBQVITEhJSkrLi4uFx8zODYuNygtLisBCgoKDg0OFxAQFywcHBwsLCwsLCwsLCwsLCwsLCwsLCwsLCwsKywsLCwsLCwsLCwsLCwsOCwsLCwrLCwsKyw3K//AABEIALEBGAMBIgACEQEDEQH/xAAcAAEAAAcBAAAAAAAAAAAAAAAAAQIDBAUGBwj/xABDEAACAQICBgYIAggEBwAAAAAAAQIDEQQhBQYSMUFhByJRcZGxEzJCUnKBocEjYhQzgpLR0vDxFkOiwghTVIOTsuH/xAAXAQEBAQEAAAAAAAAAAAAAAAAAAQID/8QAHBEBAQEAAgMBAAAAAAAAAAAAAAERAjESIVFB/9oADAMBAAIRAxEAPwDuIAAAAAAAAAAAAAAAAAAAAAAAAAAAAAAAAAAAlnNJNt2S3t5JfM1XTOvuFo3UH6aX5XaC75v7JgbXcSklm8u845pjpPqu6jKNJdkFeX7zNP0hrxKb60pTf55N+YHoWvpnDw9atD5ST8ixqa14ZbpSl8MWedauuFTgki2nrXXfteBNHe8d0h06Uuvha7p/8ymoSt8UVK6MzoPWzB4rKjXi5e5Lqzz3dSVmeZ3rFiH7UvFltU0hUlJSfrLc+PcxR69Bo3RJrBWxeDk68ZXpz9HGpK/4sdlNO73tXcW893eCwbyAAAAAAAAAAAAAAAAAAAAAAAAAAAAAAEk5pJtuyWbbySS4tgTmt60a40MInFvbq8IRe74n7Pmahrz0mqG1Swkr8JVftD+P9zielNNyk2222+d277wN21o19rYhvbn1eEI5QXy4/M0vF6XnLjYxdJTnvyRt+p2o+Jx0vwoWgvWrVE1TXKOXWlyV7cd6INY60v4szmhNTcZirOjh6k4++1s0/wB6Vk+5XO86r9G2CwlpOHp6vGdZJr9mn6sV4vmzc0hg4Vo3oUxMrOtWpUuUdqb+yNhwnQnh1+sxVWXwRhDz2jqoKOf4fog0dH1lWn8VS3/qkZPC9G2jYNNYZO3vynJfO7NtAFOlRjFKMUoxSslFJJLsSQKgAAAAAAAAAAAAAAAAAAAAAAAAAAAACFzW9btccPgY9d7VVq8acXn3yfsoDM6U0lSw9N1K01CK7d7fYlxfI4br70jzxN6dP8Ol7qecuc3x7ty5mra466VsXNyqzyz2Yx9WK7Ir+udzT51JT35LzIK+Mx8pvLMYXB3zZPhcN4eZ1jot6Pv0lrE4qP4EX+HB/wCc12/kX17gKXRv0aPFKNfFJww/sQ3Src7+zDnx4dp3TC4aNOEYU4qEYq0YxSSSXBJFSEbJJZJZJLckTFAAAAAAAAAAAAAAAINgRBY4jTGHp5VMRRg+ydSEfNlD/EuC/wCsw/8A5qX8wGVBjIaxYN7sXh33Vqf8xe0cTCavCcZLtjJNeKArAAAAAAAAAAAAABByLXSekaWHg6laahBcZceSXF8jhuv/AEmVMRtUqDdOjx96fxNPdyXzuBt2vnSjCgnSwjjOealV3xj8HvPnu7zhGmNNTqSlKcnOTd25O7b5sscXjZSeT+f8CnSo237yCEYuWci8w9C+b3E1ChfNm16k6rVMdXVOF4wVnUna6hHt5t8EQZfoz1IeOq7dVSjh6bW01ltveqcX5tbk+DaPQtCjGEYxilGMUlFLJJLcki30To2nh6VOjSjswgrJcebb4tl4aAAAAAAAAAAAAAAIMiSVZpJt5JJtvsS3sDTNeNcZYaXoaCXpLJynJXUE9yS4v6Lmc1x2l61Zv0tWc78JSez4biTWjS/pcRUqS9p+C4LwsY9VVvTIvTEY3WWMG1TinzeS+SW8x09Z6vbFd0V9ynpTQM026XXjv2b9ZfzeZg6kHH1k0/zJp+DCbWe/xPW95fOMS6wmtdRO+zBvthtQl43fkao2NoDquiOkarC1q9WHKbVSP+pPyN60R0mzy9PThUi906Ls7drTbT+TXceclVZsOq2Jm5uKzi11uxZZdz4AeqNC6ew+JV6NRSazcHlOPxQeaXPdkZM87YDG1KU4zpzcJLdJb138GuXE7lqvpf8ASsNTqtJSd1NLcpRdnbk9/wAyrjLgAIAELgLmE1o1ooYKF6krzavGnFralz5LmYfXbXqnhFKnSanW48Y0+/tfLxOCae0xOvOU5ybk/ae/+3IDIa565V8ZO85ZK+zGN1CC42X3eZo+IqOTstxXqzuSJdhkSU6VjOU9DOOGjiKjcVUnKFCKi+vsJOpOUnlGCukt7k72VotlrozR86tSnTpxc5zlGEIrfKUnkuS434JPsNt0nh9vD0aMK9OvOm6Cf6PLbppReLppRnsrabU6b8QMHofRdTEVYUqUXKUmkkufHkuLfJnpXU/VqngaCpQzk+tUl78reS3JGF6NdTI4Ol6SpH8eazv/AJcd+z3vj3WN4RYAAKAAAAAAAAAAAAAAa/rvj/RYSpnnLqL55v6JmfZzrpVxn6unfdFyffLJfRfUlWOSaTq3k/mWMazjuZUxbu2Wl+BG56XS0ja+0vDIS0nSeUs/ijdGOrcSymgzWWdHBz4Qvyk4+TRMtFYR9nyqP+JgWitTugembho3Cp7ot/mm39LmRp16cFspxS7I2+xrtOXEqZjVyMxitMxim4x23zyjy5nV+hDS7rUK8W1dSjKy53Urfux8TiE43TN8/wCH7H7OMr0X7dNtfstNliWvQABY6Y0tRw1N1K1RQiu3fJ9kVxZWV3UqKKbbSSzbeSS7Wzl2vfSXGKlSwkl2Sqryh/N4Gq699I1TE3hTvTo8IrfPnNry3HOcRiXJ5smi8x2kJTbbdzFzlcldQJX3EEFTv/W4q06Oef8Acq0oZfcrKleyW/h9w1ZMZPVfSTw2IjUjDb6tSFk9mUVUi47VOdnszV8m0zsPRbqUqNOlXq01F5ShF5ycrNKpK6ySTtGK3Xk83JswnRZqGp2xOIj1L9SEvba4te6vqdlRYyJEQCgAAAAAAAAAAAAAAAAcW6TMXtYirnueyvkrfY7Szz3rbiNupUk/acn4u5KsalWkUGitNZlNojS2rMtaiLyoi1mEqikVFkRSIWCK8UV4vIt4FVEdFSBlOjHSMcNpbCynJRjJypycty24tL/Uor5mMpLMx2OvGaa3p3LrFj0drH0l4agmqP40896cYJ827N/LxOLaz601sVNyqzcnwW6MV2RjuSMJX0i6iTb63HmYutWdyouKla5RbZTimV6cWREsYNl3RpZbiahC6RXpwuRucSnT8ew6T0Z6i/pEvTVk1Ri1/wByXurl2vn4WPR9qTLF1NqacaUfXl2v3Y/m8jveEwsacIwpxUYxSUYrckjUjNqpTpqKSSSSySW5LsSJwCoAAAAAAAAAAAAAAAAAAC3x89mlVfZCb8Is87awT6zPQenHbD1/gl5HnbT0utIlWMLPvJGyE2U5TyzI0pzLWZcTkUZIiVTJkQ2bE8UVCKKqZSmRTI1uLzD5stNJ08y5wrzKmMo3sVb0xFGGRJUhmXziinUjcMLenTLqlG3DhxIxgVYQI3IQp9i/r+Bu+oOpdTFzzTjTjb0k8svyx7ZENRNTamLqbnGmrbc+CXYu1v8Arid90Xo+nQpxp0o7MIrJebb4vmakZtR0dgadGnGnSiowirJLzfa+ZdAFZAAAAAAAAAAAAAAAAAAAAAFrpSntUay7YTt37LsecdYI9Znpdnn/AF50a6VapC2Sk7d2+P0JWuLSajKFRlatlcoTIqS5DZJiVEEO0gkT5EGExBEWgiOzcL+K+F3l3V3FrS3lzU3FFiyUmedyalSb4AKUG2blqPqdUxdSyVoK23N7or7vsRU1J1OqYuaSWzBWc5vdFPhzfI7zonRdPD0406UdmK8ZPjJviyyFqOitG08PThSpR2Yx8W+Lb4tl6AVgAAAAAAAAAAAAAAAAAAAAAAABBmgdJ2gvSRVaK3dWf+1929eB0ApYijGcZRkk4tWafFMlWXHlXSGHcW8ixcTp2veqEqE20rwd9mX2fY0c9r4ZxbMtrLZsSMrSiyRxCVLDiTOOSJkidIjU6UHAiksisqZHZ4WKlhRiVq+4np0dxe4bBylkVMYqjh27WRv2o+o88S1KS2aa9abX0Se9+RsGpnR25WqYhOMMmo+3L+VHVMNh4wjGMIqMUrJJWSXcWRLVHRuj6dCnGnSioxW5Lj2tvi+ZdgFZAAAAAAAAAAAAAAAAAAAAAAAAAAAAAFDGYWFWLhOKlF70/wCsnzOZa0dHUledBbcd+z7UeXP5HVCFiLLjzLjtBzi2nFprg0YypgWuB6g0hoehW/W0oyfbbrL9pZms47o5w8vUlKHelJfYmNeUcCeHfYFQfYdlr9F79mrB/EpLyTJIdGE+NSn8tp/7Ri7PrkUcM2XtDRzfA7Dg+jSlH16rfwxt9WzYtH6pYSla1JSfbU6303FxPKOQ6B1Mr12tiGXGUso+L/8Ap1LVzUujhrSklUqLc2urF8k/NmzKCW7LuJhiXkAArIAAAAAAAAAAAAAAAAAAAAAAAAAAAAAAAAAAAYAAAAAAAAAAAAAAAAAAAAAAAAAAAAAAAAAAAAAAAAAH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s://encrypted-tbn3.gstatic.com/images?q=tbn:ANd9GcTJtPvSd0xrvfzqgkuJ4gLS6KVMp-fvMqF5XvcjDIsx8QLsl8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9938"/>
            <a:ext cx="909638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6" descr="data:image/jpeg;base64,/9j/4AAQSkZJRgABAQAAAQABAAD/2wCEAAkGBxMREhAUExQSFRUWFhUVFRUXFBccFRUVFRQWFhQVFhUYHiggGxolHBQVITEhJSkrLi4uFx8zODMsNygtLiwBCgoKDg0OFxAQGywcHCQsLCwsLCwsMCwsLCwsLCwsLCwsLCwsLCwsLCwsKywsLCwsLCwsLCwsLCwsLCwsLCwsLP/AABEIAHYBqwMBIgACEQEDEQH/xAAcAAEAAAcBAAAAAAAAAAAAAAAAAgMEBQYHCAH/xABNEAACAQMABQcEDQoCCwAAAAAAAQIDBBEFBhIhMQcTQVFxgZEUImGSMkJSU2KTlKGxwdHS0xUjM0NEVHKCssKDlRYXJDRjhKTh8PH0/8QAGAEBAQEBAQAAAAAAAAAAAAAAAAECAwT/xAAjEQEAAgEDBAMBAQAAAAAAAAAAAQIRAxMhEhRRYQQxQaHw/9oADAMBAAIRAxEAPwDeIAAAAAAAAAAAAAAAAAAAAAAAAPG8Eq1uoVYqVOcJxfCUZKUfFATgQuaXFoc4uteIEQIHVj1rxR468fdR8UBMBK8ph7uHrI88rp+7h6yAnAkO9p++U/WX2kdKvGedmUZY44aePACYAWHWnWFWnNRSUqlVtQUsqOI7O22104ksLp39TAvwKO80rQox2qtalTj1zqRivFs9tdJUakIThVpyjOKlGSksOMllNdzAqwSXdQSb24YXF7SFC7pzzsThLHHZknjtwBOAAAAAAAAAAAAAAAAAAAAkXN5TprNScILj50kt3eBPBofWrXC6ndXDpXEI01OUaajOslsRezF4W7Lxl9pZa2sd9KMl5XJZTWY1a6kvTF9ZnLXS6SBbtXbp1rW1qSe1KdGnKT3ezcFt8OnayXE0yAAAAAAAAAAAAAAAAAAAAAABRaR0rQt1mtVhD0N732R4vuAqLq3hUhOFSKlCUXGUXwcWsNP0YNDaa0x+Sryr+Tbh1KTW1KEWpqO/YcZbSalsuUcT4+cllvLd15S9fXc4trSUlRf6SfCVVvhTik9rY61u2m8bkvOwvTNn5LQpUJ45+eK1dbvMWzLmKWV1Jzk/TPqSJMtRChutO16snOpKvOT4tq3b+ekSXpOp1VvC3/CKVM9yBPek6nVW8Lf8MlVtL1VjfUTeePMdGN+6k+shyetf++kg8jpau+EpeNP8EjhpOvvzKr3Oln56SPN/W/EZ9L8QI6mmK0Vlu4S69qj9CiZBoPWe6oU3zcLiTk3mpGckpJSeyvNwty3cOOesxzawXa0v4R2thbOXl46ckmcRluleqcL9HXjSHuLv4yp9patN31a7e1Vo1ZVFFRjUlKcpRSecRUnjr6Ok8/KfwpeId/nc2/Exu+nXt/aRNVZfq7hf427h8I8UrhcI3nfcUn/UVMb5Lcm8drD0gut+JN30vb+0hXN2vYxr5+HUtmuPdv8ASRWd7eQmptVW4tOKjWo04xaxj9HJPo68PPAjnpLO55feyXTvlH2O7s3fQNz0dv7X7/TbSXTznyqn+Ie/6caQ+H8rpfiFk/Ksut+LIZaUl7qXrMnX/smx7/i+PXvSHwvldL8Qly170j7proz5XSeM7s4VTJZfynL3UvWf2kq40jJxazLG72z4Zy+ksXSdHj7/AIrNH623cK3PRk4zS3RdWCc1OOdqTqPZfRue/f6GXyPKdf8AS18faGGUKsXJbXbnOXw3b3v4fWR3zi4Twstxkt+/DxlNdTyuKNTbnDFaZjLNFyl3z/8AotPtInyi3/o+VWn3jC7O5nGEIqnZSwktqVGUpSwuMpbW9lR5RVfCnZd1tL7S49sZjwyeXKLpD0fKrb6pEK5RdIej5Tb/AHjHqLuJvEaNrJ9UbOTfhhk7yS7/AHal/l8/uDEmYXz/AFhX/o+V0fvkMuUG/fTFf81S+8WCdO5Tw6NBPqdgs+DgQ8zcv9TR7rCP4QxJmF9fKDpD3UPlMPqkSJ6/aR99XymP1MtLs7p/qYd2j4fgkL0Zdv8AU+Gjaf4AwZhcpa/6R99/6j/uWDSeka9xOVSpLMpPLfPLPDCy8ZeEku4rVoe795n3aMp/gEa0PedFCp/ldP8AANQzKzxt5vCzhLi1NNJPuJVSEsvfFrofOtZXRuxu7Cv0xo2vTUXVhOnJtqO1bcwpJYy1GMYKTWVv38Ue2mi604p04VpxlJqLjZKalLe2o1HTe09z3ZfB9QVedXtb76m6FKFTzIvCiqsm3vbUVHhveFj0nSKOf+TTV+o9I28q1rNwXOZdS3lGKcVJwk04qMZKUVh4znB0CWEkBhuvOvcdHVKVJU1UnOLm8z2VGOWo9DzlqXVwMQrcr9b2tCiu1zl9DRJtELWlrfTcING3HKvey4c1D+Gn95st1xyj38/18l/DGC+iJOuGtmzoMHNNxrfdz9lXrv8AxZ48Mltr6aqy9lKT7W39JOtdmXUFa/pQ9lUpx7ZxX0so6mslnHjc2/xsPqZzG9IT6yU7+fWx1tbPt0vV1ysY8bmn3Zl/SmUNblF0fHhVlLspz/uSOc5XMn0skyqyJ1yuxHl0ja8oljN42px9Lhn5oNv5jI7DSNKutqlUhUXTsyTx6GuKfackwuZRecsvmiNYJ05JqUoyXCSk1JdklvL1yk6Ph1IDStpyl3MI/pYz9FSCb8Y4b78lDpLlKvKm5VNhf8OKj8+9/OXchmNCzeF9f0qMdqrUhTj1ykl4Z4mHaY5TbWllUozrPr9hD1pb34GlrnSdSo25Sbb4ttt+L3lO03xZidSfx1r8eP2Wbaa5SbutlRmqUeqksP13vz2GFX15UqttuTbeXJttvtyxuRLlcJcDHVLrt0iMYSqdFpp53pp7+G59RKrzbk9ptvKTbbb3Jri+JMnXyU9ZNvKaT6uvs9P/AJ0G6255ctSkY4QjJcdE6Cubra8noVauHhuMfNTazhz9inhp8TKbfkt0lWxmjQocfZ1Iri87+aUsvf8AUdXmYOj0uei9BTrXULVyVOcqvNNyTxGSk1LK6XlPd19XE2tQ5FrdezubiX8MacfpUiDS6PdnJvejyQWC4yuZdtSK/pgisp8lejFxozl21qv1SRcJlz9Vgk8JuS68Y+bLwTbLRNeW9U6kk+lQk1u9KR0nonUyxtXmlb00/dSzOS7HNtruL8kSa5hqt+mcw5bjoG594rv/AAp/YTY6u3f7vcfE1PsOnwY2ode4nw5lWrF4/wBmufian2Ea1Tvf3W5+JqfYdLgbUHcT4c1LU++/dLn4qf2EcNS79/stfvg19J0kBtQdxZzitRtIfutXwX2kS1C0i/2Wp4x+06MBdqE7iznVcnukf3afrQ+8evk60k/2aXr0/vHRIG3Cb9nNlHk90g60afk845ljba/NpPpc45WN5lNPkfu8p8/bLDT3Oo/7TdQNTWJYjUmOIUeh9HxtqFGjBLZpwjBYWFuWNy6CsANMAAAAAAAAAAAsmtOq9vpGEIV9vEJbUXCbjJPGHvRU6vaDo2NCNCgpKEXKXnSbbcpOUm2/Sy5AAAANT8sWh1KvRr9dPm/Vc5f3/Oa88iibp5VrPbsZTS30pxn/ACt7Eu7zk/5TSDuMHG8cvVoTxglbIgdvEgncEt3Bl15RVKCJLt0JVyHnQIuYQ8nRA6p5zxUTo26PeYRJ58c+TLWEzyeLJc7BdhDzx467JlYghbY6SdlIp9qTPYwbCpvPJEEqzZkWhNRL26w4UJKPu6nmR7Vtb33JmWz5MqdrCnK5qVK1SclTpW1BRi6tRptR52fCKSlJywsKLZYrMudtWsNWt9bLzb6r3MoKpOEaFL365mqNP0YdTDl/Kmbe0LqJVhhqVvZLqtqfOXGOqV7cJy9WETI9G6o2lCfOKlzlb36vKVWt3VKrbj2LCNxp+XG2v4aPWrEYU3UVO+vOLTt7edO33dderFznD0wp49PSZlySztri3vacbe2p3KjNJxjJylSqQ2VmdWUpSW1tJ78b1uRts1LyuWLsa1rpC0lzNaVR05uK3Tk4OSco8HlQkn1+b37iIhym02+2Q8jUofk2CisTjUqqr17e1lbXp2HBdxnJoXV7X6Npd1K1ajcUXVjmvbUoU3TnVfCrB1akJU0229nZe9vfjherzlUurxujo+1kpS3KX6Sqs9OxFbEP4pSaKmFHUtlX1kfNLdG4jOWOH5qlB1X6POi12s3YYRyb6mSsY1K1w1K5q+y352It7Tjte2k5b5PrS44y83EJIACoAAAAAAAAAAAAAAAAAAAAAAAAAAAAAAAAAAAAAKXStkq9GtRlwqQnB+jai1n5zlu4UoSlCSxKEpQkuqUG4yXimdXHO3KzovyfSVfCxGso147t2ZZjUWel7cJS/mRz1I4d9C2LYYnKoQOZANk4vZL1zIXM9VM9jSLlMIMnpM2CJDJhLUCNUzJtC6jX11hwoTjH3dTzI9q2t7XYmZ/oTkepxw7qtKb6YU1sx7HN734IsVmWLatatOqBkWhtR766w6dCai/bz8yOOvMuPdk33ojViztcczQpxfusbU/XlmXzl3NxpeXG3yJ/Ian0NyOrc7qv/JSX981/aZ7obVKztMc1QgpL28ltT7dqWWu7BewbisQ421LW+5DC+UC8dpW0ZeSUnRo1Z062FnZVxDYVTHoa+fHSZoSrq2hVhKnUjGcJJxlGSTjJPimnuaNMQ9oVo1IxnCSlGSTjJPKafBpop9JaUoW0dqvVp0o9c5JeGeJj9DUWFJtULq+oU3v5mnWWws8cOcXJduclz0bqtaUJbcaSlU99qN1Ku/j+cqNyXYmkTlVKtZ5Vv90ta9ddFWa5mh27dTzpL+GLI7LQ1arWhcXsqUpU88xRpp81RcvZVHKe+dXG5SwsJvC3tmQAqJVe2hU9nCEv4op/Se0KEYLEIxiuqKSXgiYAAAAAAAAAAAAAAAAAAAAAAAAAAAAAAAAAAAAAAAAAAAAGs+XLRO3b0LhLfRm4SfwKuF/VGC/mNmFs1m0X5XaXFDdmpTkot8FNb4PukovuJKxOJcuyiiFyMq0Pyd6RuZNcw6MU8OdZ7C44aSWZS7UsPrM80NyNUI4dzXqVX0wprm4dje+T7U4nHol7N6uGmE+C69yXW+pGT6F1D0hdYcKEoRft6v5uPg/OfdFm+9C6s2lmv9noU6b4bWM1H21JZk+9l2NRp+XOfkT+Q1VobkbgsO6ryl8CktldjnLLa7EjPNDaq2dpjmaFOMl7draqevLMvnLyDcViHG17W+5AAaYAAAAAAAAAAAAAAAAAAAAAAAAAAAAAAAAAAAAAAAAAAAAAAAAAAAAAAAAAAAAAAAAAAAAAAAAAAAAAAAAAAAAAAAAAAAAAAAAAAAAAAAAAAAAAAAAAAAA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20" descr="data:image/jpeg;base64,/9j/4AAQSkZJRgABAQAAAQABAAD/2wCEAAkGBwgHBhUIBwgUFgkVFCEbGRYYGRwZHxwgKRwcICQkIyEiHDQsJCYxJyEgIz0iJTUuLzouGCs0ODUtQyg5LjMBCgoKDg0OGxAQGzQmICYsLCw0LDcsLCwsLC8sLCwsLywsLCwsLCwsNCwsLCwsLCwsLCwsLyw2LCwsNCwsLCw0LP/AABEIAOEA4QMBIgACEQEDEQH/xAAcAAEAAgIDAQAAAAAAAAAAAAAABgcDBAEFCAL/xAA7EAACAQIFAgMDCgUEAwAAAAAAAQIDEQQFBiExEkEHUWETFSIUIzJCUmJxgaHBFnKRsfAkQ7LxM6Lh/8QAGQEBAAMBAQAAAAAAAAAAAAAAAAECBAMF/8QAIxEBAQACAgICAQUAAAAAAAAAAAECEQMhEjFBYQQTMlFigf/aAAwDAQACEQMRAD8AvEAAAAAAAAAAAAAAAAAAAAAAAAAAAAAAAAAAAAAAAAAAAAAAAAAAAAAAAAAAAAAAAAAAACGeIOuI6WiqGGpwni5wbs5fQ4SlKKW652um+n81FukybTMEF8OdT5hj8lhU1NOMZ1alsPOVoyrRte/SlZK+ye17r0bnQlLAAEoAAAAAAAAAAAAAAAAAAAAAAAAAAAAAAAhWudd4fI4SwGVyjUzfhx5VLZPqn+TTUeX6Lci3XtMlt1GbXmtaOm6HyXBpTzaavGD4gvtz9PKPLa7K7Va6T07LO8R/Eep5OvRqVWqNBNSniqibTcuygrcOytHe0VaUXmsfnmafI8vU62Z15O8nzJ95N9orz2SSt5IvrQuj8LpPLFRjLrxbXxT9Xu1HyV+fOy8klTG3Lt0ykx6bWWafhHMFnOaqM816elNfQpL7MF+G3U93vwnY70A6OQAAAAAAAAAAAAAAAAAAAAAAAAAAAAAAET1rq1ZLH5BliU83mrpPdU0/rz/aPLa7JNqLZJupktuo+Nc6xjkcfd2WJTzia2XKpp/Wn+0e9vJNlOYunjcXinluWU3iM4ryvN7OTe7bu2kl53+G1ltsbVf5XWzBZflqlXzqvK8pN3bfdt9kly+ElZWSSLf0Jo3C6UwLcpKpmdRfO1fP7sfKK8u/L9OGNvJd/DVlMeLHXzWPw70dQ0tlSnWpp5tVinWnzvz0RfaK9OeSWgGhkAAAAAAAAAAAAAAAAAAAAAAAAAAAAAAAjeqdSe7n7vy60szku+6pp8Skly3Z9MOZNdknJRbJN1Mlt1GPWGqfdC+QZalPNZq6T3VNP60/1tHmTXZJtVVjK1aGKWX5f1V87xE93e8nJ8tvjhbvZRjHsltuZvi3ganu3LVKvn1eW72lJyfLb46rLd7KKVlZLawtAaLp6ZwzxWNkqmcVF85U7RXPRD7vm+ZNXfCSzavNfprlnBj/AGZdB6Nw+lsG6lWSqZrUXztX9emN+Ir9Xu/JSoA0ya6ZLbbugAJQAAAAAAAAAAAAAAAAAAAAAAAAAAAARrVOpll0/d2W2lmclffeNJPiUt+XvaGzduyTkotkm6mS26jnVOop4Gfu3K7SzOSu21eNKL2UpLu3uow5k12SbVb5rm7y2p7ryiE62fV5NOW0pdT537ya5lsko2VoxVsGbZzUwtX3Zk7lWzetK0pL4pSk+bPu9t5bJKNl0qNlYPh9oilpqh8tx7VTOai+OfKgvsR9PN92vKyWfvlv01dcOP250Bomlpui8bjpKpnNRfHU5UVz0Q9PN8trySSmIBok11GW227oACUAAAAxUMTQxEpRoVoycJdMrNPplZOz8nZp29UZQAAAAAAAAAAAAAAAAAAAAAAAQrW+s/ds3lWTTTzO3xzt1Rop92u82uIfnLbmLZJupxxuV1H3rvVVTLqMsryOqvfEkvismqSfeV9upriL/mey3q3MM8lf3XksalTNqs7TnzKU3a/4vtfiyVn0pJaOb5vDA0HCjNutJtyk3dtvlt92+7/taxOPDrw5rxwvvzOKk6WZzV6KSXVS+8019J8dL4Tfd7Zt3kv01+M4sftJfDvQ1LTOH+WY+084mvilyoL7Mf3l3foTU1svni54RPMKMY4lbSUXeL9Y97Pmz3XHqbJpkknTLllcrugAJVAAAIXqLPsdm2avS+k6tsYl/qcTzHDRfZedV9o9ue11j1RqTHZlmr0ppCa95NfP4jmOGj3/ABn5Lz/qpFpjT2A0zlSy/LoPpv1TnLeVSb5lJ92//i2QGfI8owmR5XDLsBBqjBct3cm3dyk+7bu2/Nm+AAAAAAAAAAAAAAAAAAAAAAqLxO1TiZajp5fk9WdOrh03UqKSteVrRsnzZX3+1wVyy8ZtbHG5XUSHXmtZYCTyjIp3zDipVtdUdr/g6jXEeFzLsnU2ZY2ngMO6cJ/OO7cm7tt7ttvdyb3bYxWPjhKUq0ql60m5Nt3bbd22+7b3bfclfhfoOeb146i1DS/0l70aUvr+UpL7Pku/PHOS3Lmy+noTHHgw3fbc8LdAyrVI6j1DR+9QpSX9JyX6pfn5FvAGvHGYzUYM87ld0ABZQAAAgGrdU5hmWa/wnotp5k//ADYj6uHjw9/tdvR7LfjjVuqMfmuaPSmjZXx72rYj6tGPff7X9uFvxJdI6YwGlcrWCwMbze9So/pVJeb/AGXZEe0+nOktM4DS2VLA4BNzb6qlSX0qku8pP9ux3QBKAAAAAAAAAAAAAAAAAAAcNpK7YbUVeT2MeKw9HF4eWHxEOqlJWa/z+5TniRg8Vgs5o4POc7qVMBUg/YtqN4STW00lut4r2lr7v7O9M8vGb0vhj5XTvfEHXUoOWU5FWaktqtaL3XnGDXD859uFvvGrZV4UYNuKUEt/++/57nOJpSo1Le0ult6rtZ7kl0RoeesbY3HSlDJIStttKu091F/VguHLltO1uVw1eT20TL9LuOfDTRE9UYpZ3nNJ+6IS+bhL/da8/uJ/1e3mXrFKMemKskY8Lh6OEw0cNhaSjQhFRjFbJJKyS9LGU0Y4zGajPyclzu6AAsoAAAV9q7U+OzXMv4V0e742W1WuuKS77+fr24W/GTVupMdmWPemdKO+Me1WsuKSfr58/wCJ2kOk9M4LTOXfJsLG9aW86j5k/Vld76i2tezSOmMDpbK1hMFG9V71Kj+lOXm/TyXb9TvACyoAAAAAAAAAAAAAAAAAAAAAHnnXea1s81hWxuFrWjRl7Ok+VaF7v85OTv6ryLq1tnHuHS9fMIu1WMLQ/nl8Mf1af4I82TxPyPBWg/iaOPLfhp4Merf8Zcpy3MtR6khlGFq9WIqSfXPdxjHmUn6JfhdtLueidAzS0rRwUqajXw0fYVIrtOn8En+Dt1p91NPuQPwu0jispyelqanQbzKsr2Ur/MytaLg7LdJT6k+pO20rOLnel8Ni1mmMzDEYV0qFerBwhK1240owlNpcXaSSe9oXaVy+E1HLO7qRAAu5gAAER1VnmLr4v+H9PO+YSXzlTlUou+/8z3tH0u7JNnxqrVVSjjvceSxvmc5KF7X6W49Wy7tRd+UvNpJtdxprIaOS4V79WKm7zm3dtvnfv2u9r2WySUVS3yuotJrummNO4PT2C9jho3rS3nN7uT7tu3+W7JJLuQC0mlQAEgAAAAAAAAAAAAAAAAAABixOIo4TDyxGKqxhRirylJpJLzbfB9znGnBznJKCV23skihvELWVXU2O+S4KbWUU38K49o19Z+nkvLfl7UzzmM27cPDeTLUbPiNrWlqmtDLsqUvdtOfU5tW9pKzSsnuoq753bfCtvDsqyN5/qmhk0W2qs/jflTXxS/DZNfi0YlKNOLcSx/AfJ/a4jE6hrR7+xpv+kpv/AIK/3WZuO3PPdbufHHi4vGLfhCNOChCNopWSXZH0AbHlgAAAACCa6wSybGR1Zh4/DSmpVEldxfS6amvNOMvZyX2bSVnDeSacz+hnuCjWVGVLEOKk6U7dai20pWT+i7bMrXxEz/N44ynluPw0ZY32jVLDU+qUa27UakvNcWp7q6l1PZWlPh5o6vlN881DNz1DWT625dSpxb+irbX2V2ttrLZb85+7r0vfXacAA6KAAAAAAAAAAAAAAAAAAAAEQ8RtXQ0xlXs8PJPMqqapr7K7zfou3m2vUi2Sbq2ONyuoivi7rDqk9OZbU2/35L/h+8vyXmisPqbcswxnKtVdScm5tttvdvu233Mkb3vLlGDkyuV29nhwnHjqMOOn7Khst7cHpPQ+SLT2lMPljXzsKd5/zy+Kf/s3+RRXh/lXv/XGHw043o037ap+ELNf1m4r8GekjTwY6x28/wDL5PLPX8AAO7IAAAAAMc8PRqVo1qlGLqwv0yaTcb7Oz7X9DIAAAAAAAAAAAAAAAAAAAAAAACAa48NaepcwlmmFzOdPGyil0zXXT2VlZbOP5Nq7btuT8EWS9VbHK43ceYc80/m2mcYsNnOF6b/RnF3hP+WVv0dn6GnUdqd77np7N8rwWc5fLAZlh1PDTW6f90+U1ymt0UPqzw41Fk9d08sw08ThJO1OcEnJX4U49n95fD324WbPh73G/i/K3NZO48GVistdXNqmWuWGr/BGom3J9ErNQiou+7bfU4/Q2vZ2uw67T2VUsjyOjldB/BSpqN/Npbv8W7v8zsTTJqaYMsvK7AASqAAAAAAAAAAAAAAAAAAAAAAAAAAAAAAAAAAAAAAAAAAAAAAAAAAAAAAAAAAAAAAAAAAAAAAAAAAAAAAAAAAAAAAAAAAAAAAAAAAAAAAAAAAD/9k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2" descr="data:image/jpeg;base64,/9j/4AAQSkZJRgABAQAAAQABAAD/2wCEAAkGBwgHBhUIBwgUFgkVFCEbGRYYGRwZHxwgKRwcICQkIyEiHDQsJCYxJyEgIz0iJTUuLzouGCs0ODUtQyg5LjMBCgoKDg0OGxAQGzQmICYsLCw0LDcsLCwsLC8sLCwsLywsLCwsLCwsNCwsLCwsLCwsLCwsLyw2LCwsNCwsLCw0LP/AABEIAOEA4QMBIgACEQEDEQH/xAAcAAEAAgIDAQAAAAAAAAAAAAAABgcDBAEFCAL/xAA7EAACAQIFAgMDCgUEAwAAAAAAAQIDEQQFBiExEkEHUWETFSIUIzJCUmJxgaHBFnKRsfAkQ7LxM6Lh/8QAGQEBAAMBAQAAAAAAAAAAAAAAAAECBAMF/8QAIxEBAQACAgICAQUAAAAAAAAAAAECEQMhEjFBYQQTMlFigf/aAAwDAQACEQMRAD8AvEAAAAAAAAAAAAAAAAAAAAAAAAAAAAAAAAAAAAAAAAAAAAAAAAAAAAAAAAAAAAAAAAAAACGeIOuI6WiqGGpwni5wbs5fQ4SlKKW652um+n81FukybTMEF8OdT5hj8lhU1NOMZ1alsPOVoyrRte/SlZK+ye17r0bnQlLAAEoAAAAAAAAAAAAAAAAAAAAAAAAAAAAAAAhWudd4fI4SwGVyjUzfhx5VLZPqn+TTUeX6Lci3XtMlt1GbXmtaOm6HyXBpTzaavGD4gvtz9PKPLa7K7Va6T07LO8R/Eep5OvRqVWqNBNSniqibTcuygrcOytHe0VaUXmsfnmafI8vU62Z15O8nzJ95N9orz2SSt5IvrQuj8LpPLFRjLrxbXxT9Xu1HyV+fOy8klTG3Lt0ykx6bWWafhHMFnOaqM816elNfQpL7MF+G3U93vwnY70A6OQAAAAAAAAAAAAAAAAAAAAAAAAAAAAAAET1rq1ZLH5BliU83mrpPdU0/rz/aPLa7JNqLZJupktuo+Nc6xjkcfd2WJTzia2XKpp/Wn+0e9vJNlOYunjcXinluWU3iM4ryvN7OTe7bu2kl53+G1ltsbVf5XWzBZflqlXzqvK8pN3bfdt9kly+ElZWSSLf0Jo3C6UwLcpKpmdRfO1fP7sfKK8u/L9OGNvJd/DVlMeLHXzWPw70dQ0tlSnWpp5tVinWnzvz0RfaK9OeSWgGhkAAAAAAAAAAAAAAAAAAAAAAAAAAAAAAAjeqdSe7n7vy60szku+6pp8Skly3Z9MOZNdknJRbJN1Mlt1GPWGqfdC+QZalPNZq6T3VNP60/1tHmTXZJtVVjK1aGKWX5f1V87xE93e8nJ8tvjhbvZRjHsltuZvi3ganu3LVKvn1eW72lJyfLb46rLd7KKVlZLawtAaLp6ZwzxWNkqmcVF85U7RXPRD7vm+ZNXfCSzavNfprlnBj/AGZdB6Nw+lsG6lWSqZrUXztX9emN+Ir9Xu/JSoA0ya6ZLbbugAJQAAAAAAAAAAAAAAAAAAAAAAAAAAAARrVOpll0/d2W2lmclffeNJPiUt+XvaGzduyTkotkm6mS26jnVOop4Gfu3K7SzOSu21eNKL2UpLu3uow5k12SbVb5rm7y2p7ryiE62fV5NOW0pdT537ya5lsko2VoxVsGbZzUwtX3Zk7lWzetK0pL4pSk+bPu9t5bJKNl0qNlYPh9oilpqh8tx7VTOai+OfKgvsR9PN92vKyWfvlv01dcOP250Bomlpui8bjpKpnNRfHU5UVz0Q9PN8trySSmIBok11GW227oACUAAAAxUMTQxEpRoVoycJdMrNPplZOz8nZp29UZQAAAAAAAAAAAAAAAAAAAAAAAQrW+s/ds3lWTTTzO3xzt1Rop92u82uIfnLbmLZJupxxuV1H3rvVVTLqMsryOqvfEkvismqSfeV9upriL/mey3q3MM8lf3XksalTNqs7TnzKU3a/4vtfiyVn0pJaOb5vDA0HCjNutJtyk3dtvlt92+7/taxOPDrw5rxwvvzOKk6WZzV6KSXVS+8019J8dL4Tfd7Zt3kv01+M4sftJfDvQ1LTOH+WY+084mvilyoL7Mf3l3foTU1svni54RPMKMY4lbSUXeL9Y97Pmz3XHqbJpkknTLllcrugAJVAAAIXqLPsdm2avS+k6tsYl/qcTzHDRfZedV9o9ue11j1RqTHZlmr0ppCa95NfP4jmOGj3/ABn5Lz/qpFpjT2A0zlSy/LoPpv1TnLeVSb5lJ92//i2QGfI8owmR5XDLsBBqjBct3cm3dyk+7bu2/Nm+AAAAAAAAAAAAAAAAAAAAAAqLxO1TiZajp5fk9WdOrh03UqKSteVrRsnzZX3+1wVyy8ZtbHG5XUSHXmtZYCTyjIp3zDipVtdUdr/g6jXEeFzLsnU2ZY2ngMO6cJ/OO7cm7tt7ttvdyb3bYxWPjhKUq0ql60m5Nt3bbd22+7b3bfclfhfoOeb146i1DS/0l70aUvr+UpL7Pku/PHOS3Lmy+noTHHgw3fbc8LdAyrVI6j1DR+9QpSX9JyX6pfn5FvAGvHGYzUYM87ld0ABZQAAAgGrdU5hmWa/wnotp5k//ADYj6uHjw9/tdvR7LfjjVuqMfmuaPSmjZXx72rYj6tGPff7X9uFvxJdI6YwGlcrWCwMbze9So/pVJeb/AGXZEe0+nOktM4DS2VLA4BNzb6qlSX0qku8pP9ux3QBKAAAAAAAAAAAAAAAAAAAcNpK7YbUVeT2MeKw9HF4eWHxEOqlJWa/z+5TniRg8Vgs5o4POc7qVMBUg/YtqN4STW00lut4r2lr7v7O9M8vGb0vhj5XTvfEHXUoOWU5FWaktqtaL3XnGDXD859uFvvGrZV4UYNuKUEt/++/57nOJpSo1Le0ult6rtZ7kl0RoeesbY3HSlDJIStttKu091F/VguHLltO1uVw1eT20TL9LuOfDTRE9UYpZ3nNJ+6IS+bhL/da8/uJ/1e3mXrFKMemKskY8Lh6OEw0cNhaSjQhFRjFbJJKyS9LGU0Y4zGajPyclzu6AAsoAAAV9q7U+OzXMv4V0e742W1WuuKS77+fr24W/GTVupMdmWPemdKO+Me1WsuKSfr58/wCJ2kOk9M4LTOXfJsLG9aW86j5k/Vld76i2tezSOmMDpbK1hMFG9V71Kj+lOXm/TyXb9TvACyoAAAAAAAAAAAAAAAAAAAAAHnnXea1s81hWxuFrWjRl7Ok+VaF7v85OTv6ryLq1tnHuHS9fMIu1WMLQ/nl8Mf1af4I82TxPyPBWg/iaOPLfhp4Merf8Zcpy3MtR6khlGFq9WIqSfXPdxjHmUn6JfhdtLueidAzS0rRwUqajXw0fYVIrtOn8En+Dt1p91NPuQPwu0jispyelqanQbzKsr2Ur/MytaLg7LdJT6k+pO20rOLnel8Ni1mmMzDEYV0qFerBwhK1240owlNpcXaSSe9oXaVy+E1HLO7qRAAu5gAAER1VnmLr4v+H9PO+YSXzlTlUou+/8z3tH0u7JNnxqrVVSjjvceSxvmc5KF7X6W49Wy7tRd+UvNpJtdxprIaOS4V79WKm7zm3dtvnfv2u9r2WySUVS3yuotJrummNO4PT2C9jho3rS3nN7uT7tu3+W7JJLuQC0mlQAEgAAAAAAAAAAAAAAAAAABixOIo4TDyxGKqxhRirylJpJLzbfB9znGnBznJKCV23skihvELWVXU2O+S4KbWUU38K49o19Z+nkvLfl7UzzmM27cPDeTLUbPiNrWlqmtDLsqUvdtOfU5tW9pKzSsnuoq753bfCtvDsqyN5/qmhk0W2qs/jflTXxS/DZNfi0YlKNOLcSx/AfJ/a4jE6hrR7+xpv+kpv/AIK/3WZuO3PPdbufHHi4vGLfhCNOChCNopWSXZH0AbHlgAAAACCa6wSybGR1Zh4/DSmpVEldxfS6amvNOMvZyX2bSVnDeSacz+hnuCjWVGVLEOKk6U7dai20pWT+i7bMrXxEz/N44ynluPw0ZY32jVLDU+qUa27UakvNcWp7q6l1PZWlPh5o6vlN881DNz1DWT625dSpxb+irbX2V2ttrLZb85+7r0vfXacAA6KAAAAAAAAAAAAAAAAAAAAEQ8RtXQ0xlXs8PJPMqqapr7K7zfou3m2vUi2Sbq2ONyuoivi7rDqk9OZbU2/35L/h+8vyXmisPqbcswxnKtVdScm5tttvdvu233Mkb3vLlGDkyuV29nhwnHjqMOOn7Khst7cHpPQ+SLT2lMPljXzsKd5/zy+Kf/s3+RRXh/lXv/XGHw043o037ap+ELNf1m4r8GekjTwY6x28/wDL5PLPX8AAO7IAAAAAMc8PRqVo1qlGLqwv0yaTcb7Oz7X9DIAAAAAAAAAAAAAAAAAAAAAAACAa48NaepcwlmmFzOdPGyil0zXXT2VlZbOP5Nq7btuT8EWS9VbHK43ceYc80/m2mcYsNnOF6b/RnF3hP+WVv0dn6GnUdqd77np7N8rwWc5fLAZlh1PDTW6f90+U1ymt0UPqzw41Fk9d08sw08ThJO1OcEnJX4U49n95fD324WbPh73G/i/K3NZO48GVistdXNqmWuWGr/BGom3J9ErNQiou+7bfU4/Q2vZ2uw67T2VUsjyOjldB/BSpqN/Npbv8W7v8zsTTJqaYMsvK7AASqAAAAAAAAAAAAAAAAAAAAAAAAAAAAAAAAAAAAAAAAAAAAAAAAAAAAAAAAAAAAAAAAAAAAAAAAAAAAAAAAAAAAAAAAAAAAAAAAAAAAAAAAAAD/9k=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4" descr="data:image/jpeg;base64,/9j/4AAQSkZJRgABAQAAAQABAAD/2wCEAAkGBwgHBhUIBwgVFRUVFRkZGBgYFyAcGRwgGR8cHB8cHx8cIyghHCwoHyAfITQkJyktLi4uHx80ODQsNygtLisBCgoKDg0OGBAQGy8kHSQ3LCwsLC8rLCwtLCwsMiwsLiwsLCwsLDQsLCwsNCwsLDUsLCwsLCwsLDcsLCwsLCwsN//AABEIALcBEwMBIgACEQEDEQH/xAAcAAEAAgIDAQAAAAAAAAAAAAAABQYEBwECAwj/xABHEAACAQMBBQQECgYHCQAAAAAAAQIDBBEFBgcSITFBUWFxEyKRoRQXMnKBgpKxwdIjQpOi0dMVM1KDo7LCFiRDRFNVY3OU/8QAGAEBAQEBAQAAAAAAAAAAAAAAAAECAwT/xAAhEQEBAQABBAIDAQAAAAAAAAAAAQIRAxIxQRNRFCFhBP/aAAwDAQACEQMRAD8A3iAAAAAAAAAAAAAAAAAAAAAAAAAAAAAAAAAAAAAAAAAAAAAAAAAAAAAAAAAAAAAAAAAAAAAAAAAAAAAAAAAAAAAAAAAAAAAAAAAAAAAAAAAAAAAAAAAAAAAAAAAAAAAAAAAAAAAAAAAAAAAAAAAAAAAAAAAAAAAAAAAAAAAAAAAAAAAAAAAAAAAAAAAAAOrnFSUXJZfRdvI4hUpzk4wmm11SfTz7gO4AAAAAAAAMa61CytFm7vKcPnTUfvZF3G2Ozdv/AFmtUfqy4v8ALknMi8VOgqk942ycOuq+ylVf3QJPTdqND1NL4JqUG3ySk+CT+rPD9wmpTipgEfqOuaVplL0l/qFOC8ZLL8kub8kiiazvQdSTobO2ef8AyVVheagmn7WvIl1J5WZtWra3au32ahD0trOpKpnhUZQjyi45y5yXf2Z8cdSmz302c5+itNBrufPCnOEV0z1i5P3FQutYneair3aO7deUM8KlhQjnGcRjhLouznhZzghaeuQe2n9M21JcCWIprCeIum2u/D/Ax8vPLd6fHC/ve9q/ZstH/wCh/wAomdC3mzvKUnqWhypyTWFCpFpp+NTg7e7JSam8CtH5NnD2M4jtxd1VmNGPs/iYvXjU6K46vvSrUKUXpegTm22mp1EsYeP+Hx9evPHLmRtPe1rfF6+ykH4fCeD3zp4K5La/UHziorzSZ5f7WarKXNxX1UT54vwLra72qzjm+2ZlD5l1Rmva3EwNpd5d9f2cYaDRq21RTy5uVvNSTTXDhzfa084fTxKjV2mvuLNScfppwf4ZOkNc1K5lw29SLl3QhFv92OWT8j+Hwf1Zqe8jaijaqkrenOSWHOc6eW+/EGkvJGVoO9HXqNWUdf0dTjj1XSnTUk89vFPDWPJrHbnlAUIbXV/6m2u+fdQlFe3hS95n09A28uF6tvXXjKrCH+tP3Gp1dX0nxZ+1qW9Sm48S2dr4/wDZR/mHpHec5x4o7M3LXz6P5yuUdg9t66/S30Y/OuJ5/dizH0nd/q+rX1xa3Gsxg7eoqcmuOfFxQjPPyovpJdTU3v6Z7cfa2/GVUxlbK3X2qX5yNnvp0uE3CelVE08NOtQyv8Qib7dBrlGXptL1qlKXapKdP3pzNh7H7M/0PocLbVVCrWbcpz4U+cuxNrLS6ZfXwN5uvcZ1M+qqHx2aT/2uf7eh/MHx2aT26ZP9tR/CZstWNoulrD7K/gd1a266UI/ZRthrL47NG7bCf7Wl+Eg99uiL/k5ftIfgzZ6o0l0pr2HZRiukQNW/HfoXbay+0vwRyt9mjS+RYVX5Zf3RNpADWEd82ly+TpVd+UZflPaG92yn8jRbl/Un+Q2SAPnjb/WrzbapSnU0qVP0XFw/7vVm8TxxJt08PnFYeF295k7p1qWz+1MeGjUlTrpU5x+C1YJZeYzzwKK4Xnryw5G/gAAAEJtJtXpGzfBHVLhqVRScIxi5Slw4z05LqurRS9R3tJ+rpWkt90qssfuxz/mRxvrsI8dnqmOk6lF/3keOPvptfSa8oV6KjhQWfE4dTdl4duniWc1ap7ZbXaq/UvI0l3U4Je+XFL3mLU0/VtRWb7Wqss9U6kmve2l7iDhqs6Lwlg7y1uvJY4jnN59117L6iYt9jrVLMq5nUtkrCK9aWSnT16/Uv0cmdHq1/Vlzm19JrvxPSdulr1fQ4WVnx6fbTnJvH6NOUvJNfJz/AGuq7OfNV+ejahWhx3tt6OMU+UvVjFeT5/izDV5qPHhXMlnsT5v2HE72tdt0p1G8PDy+fLvM63NfombHKVKHKmkvNYJTQdI1PXaztdJpuXTik+UIrs4pY5eS5vuZFUrepc3ULShzlUmox85NJe9n0Vs/o1roOlQsLOPKK5vtlLtk/P3cl2GsYlZ3vhr+33Q0JW7lq2s1G8ZapRSS8PWUm/YvIxtL3SaLO5iqNes1Hh9PKU4824KXo4KMF/ai3JvpyWW247bMKlp0KGVaVpU0+yPC13cuJPHLCx0SSS5I7zGZ+pHG7tVC33Y7NQvZU5UqskoRaTrT6tzz8lrrhex+Jmz3a7Kuk4w09ptNcXpajxntw545FqoUIUcuOW31bbbf0v7uiPUdmfo7tfbWkNzOj4xV1a5finBffFot9PY7ZmnHhWgWz86MG/a0TgLxE5qOt9A0a2ebfSKEPm0oL7kZ8IQpx4YRSXgjsCoAAAeFvZ2ttVnVt7eMZVJcU2kk5PCWZPteEke4AAAAAAAAAAAAAAAAAAACpb1bN3ewteUetJRrL+6kpy/cUl9JoSCTqZTwfT+o2lO/0+pZVlmNSnKDT6Ykmn958w2lCc7eLq8pcKT78rk/eef/AETxXo6HuO85RcsZOrqqCyo4MihYX1/cK1023nVm/wBWC5rxfYl4vCLRsxsDO52nlpG1E3ScaMKsYU2n6RSbTjxvOOHGGop9uGsZfHPTunXW5lVbL4Tf1lb2VGVSb6RgnJvx5dnibB2c3X6lcpVdduFQh/04YlUfnLnGP0cX0GztF0PTNCtvg+k2Uace3C9aWO2Un60n4tskT0Z6OZ5efXVt8IrQ9nNI0Gnw6XZRg31n1nLzk+b8s4XYc6xs7pGtetqVhCcl0ljE15SWJLyySgOvE44c+b5Uu13baRaa3T1S3uaydOSkoNxccrp+rnx6l0AEkngtt8gAKgAAAAAAAAAAAAAAAAAAAAAAAAAAAAAAAAa3st01mtWq3ep6jOdOdapOFKC4ElOTlwyllyeM/q8PQ2QCWS+Vls8MTTdNsdKtvg+nWsKce6Kxnxfe/F8zu7G0lffDnbx9KoqPHj1sLiws/Wl9p95kAqAAAAAAAAAAAAAAAAAAAAAAAAAAAAAAAAAAAAAAAAAAAAAAAAAAAAAAAAAAAAAAAAAAAAAAAAAAAAAAAAAAAAAAAAAAAAAAAAAAAAAAAAAAAAAAAAAAAAAAAAAAA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6" descr="data:image/jpeg;base64,/9j/4AAQSkZJRgABAQAAAQABAAD/2wCEAAkGBwgHBhUIBwgVFRUVFRkZGBgYFyAcGRwgGR8cHB8cHx8cIyghHCwoHyAfITQkJyktLi4uHx80ODQsNygtLisBCgoKDg0OGBAQGy8kHSQ3LCwsLC8rLCwtLCwsMiwsLiwsLCwsLDQsLCwsNCwsLDUsLCwsLCwsLDcsLCwsLCwsN//AABEIALcBEwMBIgACEQEDEQH/xAAcAAEAAgIDAQAAAAAAAAAAAAAABQYEBwECAwj/xABHEAACAQMBBQQECgYHCQAAAAAAAQIDBBEFBgcSITFBUWFxEyKRoRQXMnKBgpKxwdIjQpOi0dMVM1KDo7LCFiRDRFNVY3OU/8QAGAEBAQEBAQAAAAAAAAAAAAAAAAECAwT/xAAhEQEBAQABBAIDAQAAAAAAAAAAAQIRAxIxQRNRFCFhBP/aAAwDAQACEQMRAD8A3iAAAAAAAAAAAAAAAAAAAAAAAAAAAAAAAAAAAAAAAAAAAAAAAAAAAAAAAAAAAAAAAAAAAAAAAAAAAAAAAAAAAAAAAAAAAAAAAAAAAAAAAAAAAAAAAAAAAAAAAAAAAAAAAAAAAAAAAAAAAAAAAAAAAAAAAAAAAAAAAAAAAAAAAAAAAAAAAAAAAAAAAAAAAOrnFSUXJZfRdvI4hUpzk4wmm11SfTz7gO4AAAAAAAAMa61CytFm7vKcPnTUfvZF3G2Ozdv/AFmtUfqy4v8ALknMi8VOgqk942ycOuq+ylVf3QJPTdqND1NL4JqUG3ySk+CT+rPD9wmpTipgEfqOuaVplL0l/qFOC8ZLL8kub8kiiazvQdSTobO2ef8AyVVheagmn7WvIl1J5WZtWra3au32ahD0trOpKpnhUZQjyi45y5yXf2Z8cdSmz302c5+itNBrufPCnOEV0z1i5P3FQutYneair3aO7deUM8KlhQjnGcRjhLouznhZzghaeuQe2n9M21JcCWIprCeIum2u/D/Ax8vPLd6fHC/ve9q/ZstH/wCh/wAomdC3mzvKUnqWhypyTWFCpFpp+NTg7e7JSam8CtH5NnD2M4jtxd1VmNGPs/iYvXjU6K46vvSrUKUXpegTm22mp1EsYeP+Hx9evPHLmRtPe1rfF6+ykH4fCeD3zp4K5La/UHziorzSZ5f7WarKXNxX1UT54vwLra72qzjm+2ZlD5l1Rmva3EwNpd5d9f2cYaDRq21RTy5uVvNSTTXDhzfa084fTxKjV2mvuLNScfppwf4ZOkNc1K5lw29SLl3QhFv92OWT8j+Hwf1Zqe8jaijaqkrenOSWHOc6eW+/EGkvJGVoO9HXqNWUdf0dTjj1XSnTUk89vFPDWPJrHbnlAUIbXV/6m2u+fdQlFe3hS95n09A28uF6tvXXjKrCH+tP3Gp1dX0nxZ+1qW9Sm48S2dr4/wDZR/mHpHec5x4o7M3LXz6P5yuUdg9t66/S30Y/OuJ5/dizH0nd/q+rX1xa3Gsxg7eoqcmuOfFxQjPPyovpJdTU3v6Z7cfa2/GVUxlbK3X2qX5yNnvp0uE3CelVE08NOtQyv8Qib7dBrlGXptL1qlKXapKdP3pzNh7H7M/0PocLbVVCrWbcpz4U+cuxNrLS6ZfXwN5uvcZ1M+qqHx2aT/2uf7eh/MHx2aT26ZP9tR/CZstWNoulrD7K/gd1a266UI/ZRthrL47NG7bCf7Wl+Eg99uiL/k5ftIfgzZ6o0l0pr2HZRiukQNW/HfoXbay+0vwRyt9mjS+RYVX5Zf3RNpADWEd82ly+TpVd+UZflPaG92yn8jRbl/Un+Q2SAPnjb/WrzbapSnU0qVP0XFw/7vVm8TxxJt08PnFYeF295k7p1qWz+1MeGjUlTrpU5x+C1YJZeYzzwKK4Xnryw5G/gAAAEJtJtXpGzfBHVLhqVRScIxi5Slw4z05LqurRS9R3tJ+rpWkt90qssfuxz/mRxvrsI8dnqmOk6lF/3keOPvptfSa8oV6KjhQWfE4dTdl4duniWc1ap7ZbXaq/UvI0l3U4Je+XFL3mLU0/VtRWb7Wqss9U6kmve2l7iDhqs6Lwlg7y1uvJY4jnN59117L6iYt9jrVLMq5nUtkrCK9aWSnT16/Uv0cmdHq1/Vlzm19JrvxPSdulr1fQ4WVnx6fbTnJvH6NOUvJNfJz/AGuq7OfNV+ejahWhx3tt6OMU+UvVjFeT5/izDV5qPHhXMlnsT5v2HE72tdt0p1G8PDy+fLvM63NfombHKVKHKmkvNYJTQdI1PXaztdJpuXTik+UIrs4pY5eS5vuZFUrepc3ULShzlUmox85NJe9n0Vs/o1roOlQsLOPKK5vtlLtk/P3cl2GsYlZ3vhr+33Q0JW7lq2s1G8ZapRSS8PWUm/YvIxtL3SaLO5iqNes1Hh9PKU4824KXo4KMF/ai3JvpyWW247bMKlp0KGVaVpU0+yPC13cuJPHLCx0SSS5I7zGZ+pHG7tVC33Y7NQvZU5UqskoRaTrT6tzz8lrrhex+Jmz3a7Kuk4w09ptNcXpajxntw545FqoUIUcuOW31bbbf0v7uiPUdmfo7tfbWkNzOj4xV1a5finBffFot9PY7ZmnHhWgWz86MG/a0TgLxE5qOt9A0a2ebfSKEPm0oL7kZ8IQpx4YRSXgjsCoAAAeFvZ2ttVnVt7eMZVJcU2kk5PCWZPteEke4AAAAAAAAAAAAAAAAAAACpb1bN3ewteUetJRrL+6kpy/cUl9JoSCTqZTwfT+o2lO/0+pZVlmNSnKDT6Ykmn958w2lCc7eLq8pcKT78rk/eef/AETxXo6HuO85RcsZOrqqCyo4MihYX1/cK1023nVm/wBWC5rxfYl4vCLRsxsDO52nlpG1E3ScaMKsYU2n6RSbTjxvOOHGGop9uGsZfHPTunXW5lVbL4Tf1lb2VGVSb6RgnJvx5dnibB2c3X6lcpVdduFQh/04YlUfnLnGP0cX0GztF0PTNCtvg+k2Uace3C9aWO2Un60n4tskT0Z6OZ5efXVt8IrQ9nNI0Gnw6XZRg31n1nLzk+b8s4XYc6xs7pGtetqVhCcl0ljE15SWJLyySgOvE44c+b5Uu13baRaa3T1S3uaydOSkoNxccrp+rnx6l0AEkngtt8gAKgAAAAAAAAAAAAAAAAAAAAAAAAAAAAAAAAa3st01mtWq3ep6jOdOdapOFKC4ElOTlwyllyeM/q8PQ2QCWS+Vls8MTTdNsdKtvg+nWsKce6Kxnxfe/F8zu7G0lffDnbx9KoqPHj1sLiws/Wl9p95kAqAAAAAAAAAAAAAAAAAAAAAAAAAAAAAAAAAAAAAAAAAAAAAAAAAAAAAAAAAAAAAAAAAAAAAAAAAAAAAAAAAAAAAAAAAAAAAAAAAAAAAAAAAAAAAAAAAAAAAAAAAAA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631" y="658019"/>
            <a:ext cx="1081087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55472" y="3056659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89364" y="48421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32164" y="297872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12469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11636" y="135081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29400" y="4800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85766" y="2923308"/>
            <a:ext cx="1672234" cy="14200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Rainsford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955472" y="48421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55472" y="128154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86600" y="299258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316346" y="2978727"/>
            <a:ext cx="1253836" cy="10183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Zaroff</a:t>
            </a:r>
            <a:endParaRPr lang="en-US" dirty="0"/>
          </a:p>
        </p:txBody>
      </p:sp>
      <p:cxnSp>
        <p:nvCxnSpPr>
          <p:cNvPr id="18" name="Straight Connector 17"/>
          <p:cNvCxnSpPr>
            <a:endCxn id="16" idx="7"/>
          </p:cNvCxnSpPr>
          <p:nvPr/>
        </p:nvCxnSpPr>
        <p:spPr>
          <a:xfrm flipH="1">
            <a:off x="3386562" y="1995055"/>
            <a:ext cx="603547" cy="1132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5"/>
            <a:endCxn id="11" idx="1"/>
          </p:cNvCxnSpPr>
          <p:nvPr/>
        </p:nvCxnSpPr>
        <p:spPr>
          <a:xfrm>
            <a:off x="3386562" y="3847908"/>
            <a:ext cx="702821" cy="11281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6"/>
            <a:endCxn id="4" idx="2"/>
          </p:cNvCxnSpPr>
          <p:nvPr/>
        </p:nvCxnSpPr>
        <p:spPr>
          <a:xfrm>
            <a:off x="3570182" y="3487882"/>
            <a:ext cx="385290" cy="25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69872" y="1881360"/>
            <a:ext cx="560787" cy="13925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3"/>
            <a:endCxn id="11" idx="7"/>
          </p:cNvCxnSpPr>
          <p:nvPr/>
        </p:nvCxnSpPr>
        <p:spPr>
          <a:xfrm flipH="1">
            <a:off x="4735961" y="4135432"/>
            <a:ext cx="694698" cy="840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" idx="6"/>
          </p:cNvCxnSpPr>
          <p:nvPr/>
        </p:nvCxnSpPr>
        <p:spPr>
          <a:xfrm>
            <a:off x="4869872" y="3513859"/>
            <a:ext cx="363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7" idx="5"/>
            <a:endCxn id="16" idx="1"/>
          </p:cNvCxnSpPr>
          <p:nvPr/>
        </p:nvCxnSpPr>
        <p:spPr>
          <a:xfrm>
            <a:off x="1999689" y="2027397"/>
            <a:ext cx="500277" cy="1100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6" idx="2"/>
          </p:cNvCxnSpPr>
          <p:nvPr/>
        </p:nvCxnSpPr>
        <p:spPr>
          <a:xfrm flipV="1">
            <a:off x="1946564" y="3487882"/>
            <a:ext cx="369782" cy="13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175164" y="3997036"/>
            <a:ext cx="473347" cy="979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3"/>
          </p:cNvCxnSpPr>
          <p:nvPr/>
        </p:nvCxnSpPr>
        <p:spPr>
          <a:xfrm flipH="1">
            <a:off x="6223032" y="2131307"/>
            <a:ext cx="422515" cy="891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0" idx="6"/>
            <a:endCxn id="15" idx="2"/>
          </p:cNvCxnSpPr>
          <p:nvPr/>
        </p:nvCxnSpPr>
        <p:spPr>
          <a:xfrm flipV="1">
            <a:off x="6858000" y="3449782"/>
            <a:ext cx="228600" cy="183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9" idx="1"/>
          </p:cNvCxnSpPr>
          <p:nvPr/>
        </p:nvCxnSpPr>
        <p:spPr>
          <a:xfrm>
            <a:off x="6434289" y="4322618"/>
            <a:ext cx="329022" cy="61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32164" y="838200"/>
            <a:ext cx="70450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914400" y="838200"/>
            <a:ext cx="1177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14400" y="8382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14400" y="6096000"/>
            <a:ext cx="7162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077200" y="8382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032163" y="912213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Guiding Question: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032164" y="5715000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of Reference: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78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1019</TotalTime>
  <Words>248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“The Most Dangerous Game” Plot Flow Map</vt:lpstr>
      <vt:lpstr>Cause and Effect “The Most Dangerous Game”</vt:lpstr>
      <vt:lpstr>PowerPoint Presentation</vt:lpstr>
      <vt:lpstr>Compare and Contrast Zaroff with Rainsford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Most Dangerous Game” Plot Flow Map</dc:title>
  <dc:creator>Windows User</dc:creator>
  <cp:lastModifiedBy>Windows User</cp:lastModifiedBy>
  <cp:revision>16</cp:revision>
  <dcterms:created xsi:type="dcterms:W3CDTF">2014-10-17T16:28:45Z</dcterms:created>
  <dcterms:modified xsi:type="dcterms:W3CDTF">2014-10-23T15:54:41Z</dcterms:modified>
</cp:coreProperties>
</file>