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12F11DE-F6E3-4306-8A8B-2D2565383082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5023" y="609601"/>
            <a:ext cx="6965245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en-US" sz="3600" dirty="0" smtClean="0"/>
              <a:t>The Most Dangerous Game”</a:t>
            </a:r>
            <a:br>
              <a:rPr lang="en-US" sz="3600" dirty="0" smtClean="0"/>
            </a:br>
            <a:r>
              <a:rPr lang="en-US" sz="3600" dirty="0" smtClean="0"/>
              <a:t>Plot Flow Map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63040" y="1524000"/>
            <a:ext cx="6196405" cy="4572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Your </a:t>
            </a:r>
            <a:r>
              <a:rPr lang="en-US" sz="2000" dirty="0"/>
              <a:t>map must </a:t>
            </a:r>
            <a:r>
              <a:rPr lang="en-US" sz="2000" dirty="0" smtClean="0"/>
              <a:t>include the following:</a:t>
            </a:r>
            <a:endParaRPr lang="en-US" sz="2000" dirty="0"/>
          </a:p>
          <a:p>
            <a:pPr lvl="1"/>
            <a:r>
              <a:rPr lang="en-US" sz="1800" dirty="0" smtClean="0"/>
              <a:t>All </a:t>
            </a:r>
            <a:r>
              <a:rPr lang="en-US" sz="1800" dirty="0"/>
              <a:t>events in the correct </a:t>
            </a:r>
            <a:r>
              <a:rPr lang="en-US" sz="1800" dirty="0" smtClean="0"/>
              <a:t>order</a:t>
            </a:r>
            <a:endParaRPr lang="en-US" sz="1800" dirty="0"/>
          </a:p>
          <a:p>
            <a:pPr lvl="1"/>
            <a:r>
              <a:rPr lang="en-US" sz="1800" dirty="0" smtClean="0"/>
              <a:t>Guiding Question and Frame of Reference </a:t>
            </a:r>
            <a:endParaRPr lang="en-US" sz="1800" dirty="0"/>
          </a:p>
          <a:p>
            <a:pPr lvl="1"/>
            <a:r>
              <a:rPr lang="en-US" sz="1800" dirty="0" smtClean="0"/>
              <a:t>Larger </a:t>
            </a:r>
            <a:r>
              <a:rPr lang="en-US" sz="1800" dirty="0"/>
              <a:t>boxes </a:t>
            </a:r>
            <a:r>
              <a:rPr lang="en-US" sz="1800" dirty="0" smtClean="0"/>
              <a:t>must have an </a:t>
            </a:r>
            <a:r>
              <a:rPr lang="en-US" sz="1800" dirty="0"/>
              <a:t>illustration with events as </a:t>
            </a:r>
            <a:r>
              <a:rPr lang="en-US" sz="1800" dirty="0" smtClean="0"/>
              <a:t>captions in the smaller boxes. See example below.</a:t>
            </a:r>
          </a:p>
          <a:p>
            <a:pPr lvl="1"/>
            <a:r>
              <a:rPr lang="en-US" sz="1800" smtClean="0"/>
              <a:t>Must be colored and neat!	</a:t>
            </a:r>
            <a:endParaRPr lang="en-US" sz="1800" dirty="0" smtClean="0"/>
          </a:p>
          <a:p>
            <a:pPr marL="365760" lvl="1" indent="0">
              <a:buNone/>
            </a:pPr>
            <a:endParaRPr lang="en-US" sz="1800" dirty="0" smtClean="0"/>
          </a:p>
          <a:p>
            <a:pPr algn="ctr"/>
            <a:endParaRPr lang="en-US" sz="2000" dirty="0"/>
          </a:p>
        </p:txBody>
      </p:sp>
      <p:pic>
        <p:nvPicPr>
          <p:cNvPr id="1026" name="Picture 2" descr="https://encrypted-tbn1.gstatic.com/images?q=tbn:ANd9GcTbbgdyjik6LeR3S0E0eEG2XHjqwVyW0ahuVWTxJ0_E4fREuw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418" y="3657600"/>
            <a:ext cx="2161782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lowchart: Process 8"/>
          <p:cNvSpPr/>
          <p:nvPr/>
        </p:nvSpPr>
        <p:spPr>
          <a:xfrm>
            <a:off x="2286000" y="5500623"/>
            <a:ext cx="5257800" cy="73456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b="1" dirty="0" smtClean="0"/>
              <a:t>“His eyes made out the shadowy outlines of a palatial chateau; it was  set on a high bluff…”</a:t>
            </a:r>
            <a:endParaRPr lang="en-US" b="1" dirty="0"/>
          </a:p>
        </p:txBody>
      </p:sp>
      <p:cxnSp>
        <p:nvCxnSpPr>
          <p:cNvPr id="22" name="Straight Arrow Connector 21"/>
          <p:cNvCxnSpPr>
            <a:stCxn id="1026" idx="2"/>
          </p:cNvCxnSpPr>
          <p:nvPr/>
        </p:nvCxnSpPr>
        <p:spPr>
          <a:xfrm>
            <a:off x="4710309" y="5276851"/>
            <a:ext cx="0" cy="2237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55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 and Effect</a:t>
            </a:r>
            <a:br>
              <a:rPr lang="en-US" dirty="0" smtClean="0"/>
            </a:br>
            <a:r>
              <a:rPr lang="en-US" dirty="0" smtClean="0"/>
              <a:t>“The Most Dangerous Game”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marR="0" lvl="0" indent="-4572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dirty="0" smtClean="0">
                <a:latin typeface="Calibri"/>
                <a:ea typeface="Times New Roman"/>
                <a:cs typeface="Arial"/>
              </a:rPr>
              <a:t>Create </a:t>
            </a:r>
            <a:r>
              <a:rPr lang="en-US" dirty="0">
                <a:latin typeface="Calibri"/>
                <a:ea typeface="Times New Roman"/>
                <a:cs typeface="Arial"/>
              </a:rPr>
              <a:t>a Multi-Flow map to show 4 important </a:t>
            </a:r>
            <a:r>
              <a:rPr lang="en-US" dirty="0" smtClean="0">
                <a:latin typeface="Calibri"/>
                <a:ea typeface="Times New Roman"/>
                <a:cs typeface="Arial"/>
              </a:rPr>
              <a:t>events throughout </a:t>
            </a:r>
            <a:r>
              <a:rPr lang="en-US" dirty="0">
                <a:latin typeface="Calibri"/>
                <a:ea typeface="Times New Roman"/>
                <a:cs typeface="Arial"/>
              </a:rPr>
              <a:t>the story. </a:t>
            </a:r>
            <a:endParaRPr lang="en-US" dirty="0">
              <a:latin typeface="Times New Roman"/>
              <a:ea typeface="Times New Roman"/>
            </a:endParaRP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Calibri"/>
                <a:ea typeface="Times New Roman"/>
                <a:cs typeface="Arial"/>
              </a:rPr>
              <a:t>Start with the </a:t>
            </a:r>
            <a:r>
              <a:rPr lang="en-US" u="sng" dirty="0">
                <a:latin typeface="Calibri"/>
                <a:ea typeface="Times New Roman"/>
                <a:cs typeface="Arial"/>
              </a:rPr>
              <a:t>event</a:t>
            </a:r>
            <a:r>
              <a:rPr lang="en-US" dirty="0">
                <a:latin typeface="Calibri"/>
                <a:ea typeface="Times New Roman"/>
                <a:cs typeface="Arial"/>
              </a:rPr>
              <a:t> first (this</a:t>
            </a:r>
            <a:r>
              <a:rPr lang="en-US" b="1" dirty="0">
                <a:latin typeface="Calibri"/>
                <a:ea typeface="Times New Roman"/>
                <a:cs typeface="Arial"/>
              </a:rPr>
              <a:t> </a:t>
            </a:r>
            <a:r>
              <a:rPr lang="en-US" b="1" u="sng" dirty="0">
                <a:latin typeface="Calibri"/>
                <a:ea typeface="Times New Roman"/>
                <a:cs typeface="Arial"/>
              </a:rPr>
              <a:t>must</a:t>
            </a:r>
            <a:r>
              <a:rPr lang="en-US" dirty="0">
                <a:latin typeface="Calibri"/>
                <a:ea typeface="Times New Roman"/>
                <a:cs typeface="Arial"/>
              </a:rPr>
              <a:t> be written in a complete sentence), and then fill in the causes and effects with at least one cause and one effect for each event. </a:t>
            </a:r>
            <a:r>
              <a:rPr lang="en-US" dirty="0">
                <a:latin typeface="Calibri"/>
                <a:ea typeface="Times New Roman"/>
              </a:rPr>
              <a:t> </a:t>
            </a:r>
            <a:endParaRPr lang="en-US" dirty="0" smtClean="0">
              <a:latin typeface="Calibri"/>
              <a:ea typeface="Times New Roman"/>
            </a:endParaRP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dirty="0" smtClean="0">
                <a:latin typeface="Calibri"/>
                <a:ea typeface="Times New Roman"/>
              </a:rPr>
              <a:t>You must use textual evidence for the Cause and the Effect. Don’t forget the PC.</a:t>
            </a:r>
            <a:endParaRPr lang="en-US" dirty="0">
              <a:latin typeface="Times New Roman"/>
              <a:ea typeface="Times New Roman"/>
            </a:endParaRP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Calibri"/>
                <a:ea typeface="Times New Roman"/>
                <a:cs typeface="Arial"/>
              </a:rPr>
              <a:t>Minimum of 4 </a:t>
            </a:r>
            <a:r>
              <a:rPr lang="en-US" dirty="0" smtClean="0">
                <a:latin typeface="Calibri"/>
                <a:ea typeface="Times New Roman"/>
                <a:cs typeface="Arial"/>
              </a:rPr>
              <a:t>events</a:t>
            </a:r>
            <a:r>
              <a:rPr lang="en-US" dirty="0" smtClean="0">
                <a:latin typeface="Calibri"/>
                <a:ea typeface="Times New Roman"/>
              </a:rPr>
              <a:t>.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dirty="0" smtClean="0">
                <a:latin typeface="Calibri"/>
                <a:ea typeface="Times New Roman"/>
              </a:rPr>
              <a:t>Remember to have a frame, Guiding Question, and Frame of Reference!</a:t>
            </a:r>
            <a:endParaRPr lang="en-US" dirty="0"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65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3150682"/>
            <a:ext cx="1524000" cy="1323109"/>
          </a:xfrm>
          <a:prstGeom prst="rect">
            <a:avLst/>
          </a:prstGeom>
          <a:solidFill>
            <a:srgbClr val="00B0F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Cause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#</a:t>
            </a:r>
            <a:r>
              <a:rPr lang="en-US" b="1" dirty="0" smtClean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Use Textual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Evidence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736273"/>
            <a:ext cx="2133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>
            <a:stCxn id="4" idx="3"/>
          </p:cNvCxnSpPr>
          <p:nvPr/>
        </p:nvCxnSpPr>
        <p:spPr>
          <a:xfrm flipV="1">
            <a:off x="2895600" y="3812236"/>
            <a:ext cx="6096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3074" idx="3"/>
          </p:cNvCxnSpPr>
          <p:nvPr/>
        </p:nvCxnSpPr>
        <p:spPr>
          <a:xfrm>
            <a:off x="5638800" y="3803073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273" y="3132354"/>
            <a:ext cx="1543050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191000" y="3505200"/>
            <a:ext cx="727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Event</a:t>
            </a:r>
          </a:p>
          <a:p>
            <a:pPr algn="ctr"/>
            <a:r>
              <a:rPr lang="en-US" b="1" dirty="0" smtClean="0"/>
              <a:t>#1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51298" y="3273462"/>
            <a:ext cx="12972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Effect</a:t>
            </a:r>
          </a:p>
          <a:p>
            <a:pPr algn="ctr"/>
            <a:r>
              <a:rPr lang="en-US" b="1" dirty="0" smtClean="0"/>
              <a:t>#</a:t>
            </a:r>
            <a:r>
              <a:rPr lang="en-US" b="1" dirty="0" smtClean="0"/>
              <a:t>1</a:t>
            </a:r>
          </a:p>
          <a:p>
            <a:pPr algn="ctr"/>
            <a:r>
              <a:rPr lang="en-US" b="1" dirty="0" smtClean="0"/>
              <a:t>Use Textual</a:t>
            </a:r>
          </a:p>
          <a:p>
            <a:pPr algn="ctr"/>
            <a:r>
              <a:rPr lang="en-US" b="1" dirty="0" smtClean="0"/>
              <a:t>Evidence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914400" y="914400"/>
            <a:ext cx="0" cy="5257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14400" y="914400"/>
            <a:ext cx="723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153400" y="914400"/>
            <a:ext cx="0" cy="510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55" y="6172200"/>
            <a:ext cx="723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1143000"/>
            <a:ext cx="191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Guiding Question: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03034" y="5606534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Frame of Reference: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2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841</TotalTime>
  <Words>180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Pushpin</vt:lpstr>
      <vt:lpstr>“The Most Dangerous Game” Plot Flow Map</vt:lpstr>
      <vt:lpstr>Cause and Effect “The Most Dangerous Game”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Most Dangerous Game” Plot Flow Map</dc:title>
  <dc:creator>Windows User</dc:creator>
  <cp:lastModifiedBy>Windows User</cp:lastModifiedBy>
  <cp:revision>11</cp:revision>
  <dcterms:created xsi:type="dcterms:W3CDTF">2014-10-17T16:28:45Z</dcterms:created>
  <dcterms:modified xsi:type="dcterms:W3CDTF">2014-10-23T12:56:50Z</dcterms:modified>
</cp:coreProperties>
</file>